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6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  <p:ext uri="http://customooxmlschemas.google.com/">
      <go:slidesCustomData xmlns:go="http://customooxmlschemas.google.com/" r:id="rId12" roundtripDataSignature="AMtx7mjdX/qsFuuTRgNHOPYYZbvKdYAEA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3840"/>
      </p:guideLst>
    </p:cSldViewPr>
  </p:slideViewPr>
  <p:notesViewPr>
    <p:cSldViewPr snapToGrid="0">
      <p:cViewPr varScale="1">
        <p:scale>
          <a:sx n="100" d="100"/>
          <a:sy n="100" d="100"/>
        </p:scale>
        <p:origin x="0" y="0"/>
      </p:cViewPr>
      <p:guideLst>
        <p:guide pos="2880" orient="horz"/>
        <p:guide pos="2160"/>
      </p:guideLst>
    </p:cSldViewPr>
  </p:notes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2" Type="http://customschemas.google.com/relationships/presentationmetadata" Target="metadata"/><Relationship Id="rId9" Type="http://schemas.openxmlformats.org/officeDocument/2006/relationships/slide" Target="slides/slide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5" name="Google Shape;35;p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2" name="Google Shape;42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Describe what your program does and how this fits with the mission of ARC</a:t>
            </a:r>
            <a:endParaRPr/>
          </a:p>
        </p:txBody>
      </p:sp>
      <p:sp>
        <p:nvSpPr>
          <p:cNvPr id="43" name="Google Shape;43;p2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2" name="Google Shape;52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List your program’s strengths and challenges based on review of your historical data or other records.</a:t>
            </a:r>
            <a:endParaRPr/>
          </a:p>
        </p:txBody>
      </p:sp>
      <p:sp>
        <p:nvSpPr>
          <p:cNvPr id="53" name="Google Shape;53;p3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1" name="Google Shape;61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List what your program wants to accomplish. Discuss how these accomplishments will or do support the ARC mission.</a:t>
            </a:r>
            <a:endParaRPr/>
          </a:p>
        </p:txBody>
      </p:sp>
      <p:sp>
        <p:nvSpPr>
          <p:cNvPr id="62" name="Google Shape;62;p4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0" name="Google Shape;70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Describe what your program’s ideal future looks like. Discuss how this vision supports ARC’s commitment to social justice and equity.</a:t>
            </a:r>
            <a:endParaRPr/>
          </a:p>
        </p:txBody>
      </p:sp>
      <p:sp>
        <p:nvSpPr>
          <p:cNvPr id="71" name="Google Shape;71;p5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8" name="Google Shape;78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List planning steps your program is planning to take within the next year (or so). These would be found in your Annual Unit Plan.</a:t>
            </a:r>
            <a:endParaRPr/>
          </a:p>
        </p:txBody>
      </p:sp>
      <p:sp>
        <p:nvSpPr>
          <p:cNvPr id="79" name="Google Shape;79;p6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8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3057"/>
              </a:buClr>
              <a:buSzPts val="6000"/>
              <a:buFont typeface="Calibri"/>
              <a:buNone/>
              <a:defRPr sz="6000">
                <a:solidFill>
                  <a:srgbClr val="003057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8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BA0C2F"/>
              </a:buClr>
              <a:buSzPts val="2400"/>
              <a:buNone/>
              <a:defRPr sz="2400">
                <a:solidFill>
                  <a:srgbClr val="BA0C2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3057"/>
              </a:buClr>
              <a:buSzPts val="4400"/>
              <a:buFont typeface="Calibri"/>
              <a:buNone/>
              <a:defRPr>
                <a:solidFill>
                  <a:srgbClr val="003057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9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3057"/>
              </a:buClr>
              <a:buSzPts val="2800"/>
              <a:buChar char="•"/>
              <a:defRPr>
                <a:solidFill>
                  <a:srgbClr val="003057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057"/>
              </a:buClr>
              <a:buSzPts val="2400"/>
              <a:buChar char="•"/>
              <a:defRPr>
                <a:solidFill>
                  <a:srgbClr val="003057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057"/>
              </a:buClr>
              <a:buSzPts val="2000"/>
              <a:buChar char="•"/>
              <a:defRPr>
                <a:solidFill>
                  <a:srgbClr val="003057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057"/>
              </a:buClr>
              <a:buSzPts val="1800"/>
              <a:buChar char="•"/>
              <a:defRPr>
                <a:solidFill>
                  <a:srgbClr val="003057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3057"/>
              </a:buClr>
              <a:buSzPts val="1800"/>
              <a:buChar char="•"/>
              <a:defRPr>
                <a:solidFill>
                  <a:srgbClr val="003057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3057"/>
              </a:buClr>
              <a:buSzPts val="4400"/>
              <a:buFont typeface="Calibri"/>
              <a:buNone/>
              <a:defRPr>
                <a:solidFill>
                  <a:srgbClr val="003057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0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BA0C2F"/>
              </a:buClr>
              <a:buSzPts val="2800"/>
              <a:buChar char="•"/>
              <a:defRPr>
                <a:solidFill>
                  <a:srgbClr val="BA0C2F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BA0C2F"/>
              </a:buClr>
              <a:buSzPts val="2400"/>
              <a:buChar char="•"/>
              <a:defRPr>
                <a:solidFill>
                  <a:srgbClr val="BA0C2F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BA0C2F"/>
              </a:buClr>
              <a:buSzPts val="2000"/>
              <a:buChar char="•"/>
              <a:defRPr>
                <a:solidFill>
                  <a:srgbClr val="BA0C2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BA0C2F"/>
              </a:buClr>
              <a:buSzPts val="1800"/>
              <a:buChar char="•"/>
              <a:defRPr>
                <a:solidFill>
                  <a:srgbClr val="BA0C2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BA0C2F"/>
              </a:buClr>
              <a:buSzPts val="1800"/>
              <a:buChar char="•"/>
              <a:defRPr>
                <a:solidFill>
                  <a:srgbClr val="BA0C2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6" name="Google Shape;26;p10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BA0C2F"/>
              </a:buClr>
              <a:buSzPts val="2800"/>
              <a:buChar char="•"/>
              <a:defRPr>
                <a:solidFill>
                  <a:srgbClr val="BA0C2F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BA0C2F"/>
              </a:buClr>
              <a:buSzPts val="2400"/>
              <a:buChar char="•"/>
              <a:defRPr>
                <a:solidFill>
                  <a:srgbClr val="BA0C2F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BA0C2F"/>
              </a:buClr>
              <a:buSzPts val="2000"/>
              <a:buChar char="•"/>
              <a:defRPr>
                <a:solidFill>
                  <a:srgbClr val="BA0C2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BA0C2F"/>
              </a:buClr>
              <a:buSzPts val="1800"/>
              <a:buChar char="•"/>
              <a:defRPr>
                <a:solidFill>
                  <a:srgbClr val="BA0C2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BA0C2F"/>
              </a:buClr>
              <a:buSzPts val="1800"/>
              <a:buChar char="•"/>
              <a:defRPr>
                <a:solidFill>
                  <a:srgbClr val="BA0C2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1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3057"/>
              </a:buClr>
              <a:buSzPts val="6000"/>
              <a:buFont typeface="Calibri"/>
              <a:buNone/>
              <a:defRPr sz="6000">
                <a:solidFill>
                  <a:srgbClr val="003057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11"/>
          <p:cNvSpPr txBox="1"/>
          <p:nvPr>
            <p:ph idx="1" type="subTitle"/>
          </p:nvPr>
        </p:nvSpPr>
        <p:spPr>
          <a:xfrm>
            <a:off x="1524000" y="3602038"/>
            <a:ext cx="9144000" cy="119009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BA0C2F"/>
              </a:buClr>
              <a:buSzPts val="2400"/>
              <a:buNone/>
              <a:defRPr sz="2400">
                <a:solidFill>
                  <a:srgbClr val="BA0C2F"/>
                </a:solidFill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1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3057"/>
              </a:buClr>
              <a:buSzPts val="4400"/>
              <a:buFont typeface="Calibri"/>
              <a:buNone/>
              <a:defRPr>
                <a:solidFill>
                  <a:srgbClr val="003057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chemeClr val="lt1"/>
            </a:gs>
            <a:gs pos="91000">
              <a:srgbClr val="A9BEE4"/>
            </a:gs>
            <a:gs pos="100000">
              <a:srgbClr val="003057"/>
            </a:gs>
          </a:gsLst>
          <a:lin ang="5400000" scaled="0"/>
        </a:gra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7"/>
          <p:cNvSpPr/>
          <p:nvPr/>
        </p:nvSpPr>
        <p:spPr>
          <a:xfrm flipH="1">
            <a:off x="9964131" y="4751109"/>
            <a:ext cx="2227868" cy="2105164"/>
          </a:xfrm>
          <a:prstGeom prst="flowChartDelay">
            <a:avLst/>
          </a:prstGeom>
          <a:solidFill>
            <a:srgbClr val="003057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" name="Google Shape;11;p7"/>
          <p:cNvSpPr/>
          <p:nvPr/>
        </p:nvSpPr>
        <p:spPr>
          <a:xfrm flipH="1" rot="-5400000">
            <a:off x="9880890" y="5136010"/>
            <a:ext cx="1313312" cy="2127214"/>
          </a:xfrm>
          <a:prstGeom prst="flowChartManualInput">
            <a:avLst/>
          </a:prstGeom>
          <a:solidFill>
            <a:srgbClr val="003057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Google Shape;12;p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3057"/>
              </a:buClr>
              <a:buSzPts val="4400"/>
              <a:buFont typeface="Calibri"/>
              <a:buNone/>
              <a:defRPr b="1" i="0" sz="4400" u="none" cap="none" strike="noStrike">
                <a:solidFill>
                  <a:srgbClr val="003057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Google Shape;13;p7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7"/>
          <p:cNvSpPr/>
          <p:nvPr/>
        </p:nvSpPr>
        <p:spPr>
          <a:xfrm rot="-5400000">
            <a:off x="10144654" y="4815686"/>
            <a:ext cx="1673257" cy="2430221"/>
          </a:xfrm>
          <a:prstGeom prst="flowChartManualInput">
            <a:avLst/>
          </a:prstGeom>
          <a:solidFill>
            <a:srgbClr val="BA0C2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" name="Google Shape;15;p7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10198955" y="5418484"/>
            <a:ext cx="1854681" cy="93112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6" name="Google Shape;16;p7"/>
          <p:cNvCxnSpPr/>
          <p:nvPr/>
        </p:nvCxnSpPr>
        <p:spPr>
          <a:xfrm flipH="1" rot="10800000">
            <a:off x="0" y="6504578"/>
            <a:ext cx="12207240" cy="24081"/>
          </a:xfrm>
          <a:prstGeom prst="straightConnector1">
            <a:avLst/>
          </a:prstGeom>
          <a:noFill/>
          <a:ln cap="flat" cmpd="sng" w="10795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</p:cxn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0.jpg"/><Relationship Id="rId4" Type="http://schemas.openxmlformats.org/officeDocument/2006/relationships/image" Target="../media/image2.jpg"/><Relationship Id="rId5" Type="http://schemas.openxmlformats.org/officeDocument/2006/relationships/image" Target="../media/image3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8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9.jpg"/><Relationship Id="rId4" Type="http://schemas.openxmlformats.org/officeDocument/2006/relationships/image" Target="../media/image6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7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"/>
          <p:cNvSpPr txBox="1"/>
          <p:nvPr>
            <p:ph type="title"/>
          </p:nvPr>
        </p:nvSpPr>
        <p:spPr>
          <a:xfrm>
            <a:off x="924900" y="308628"/>
            <a:ext cx="10515600" cy="9273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3057"/>
              </a:buClr>
              <a:buSzPts val="6000"/>
              <a:buFont typeface="Calibri"/>
              <a:buNone/>
            </a:pPr>
            <a:r>
              <a:rPr lang="en-US"/>
              <a:t>       ARC Diesel Technology</a:t>
            </a:r>
            <a:endParaRPr/>
          </a:p>
        </p:txBody>
      </p:sp>
      <p:sp>
        <p:nvSpPr>
          <p:cNvPr id="38" name="Google Shape;38;p1"/>
          <p:cNvSpPr txBox="1"/>
          <p:nvPr>
            <p:ph idx="1" type="body"/>
          </p:nvPr>
        </p:nvSpPr>
        <p:spPr>
          <a:xfrm>
            <a:off x="6747600" y="3241175"/>
            <a:ext cx="4692900" cy="1922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None/>
            </a:pPr>
            <a:r>
              <a:rPr lang="en-US" sz="2550">
                <a:solidFill>
                  <a:schemeClr val="dk1"/>
                </a:solidFill>
              </a:rPr>
              <a:t>Mikhail (Mike) Drobot</a:t>
            </a:r>
            <a:endParaRPr sz="2550">
              <a:solidFill>
                <a:schemeClr val="dk1"/>
              </a:solidFill>
            </a:endParaRPr>
          </a:p>
          <a:p>
            <a:pPr indent="0" lvl="0" marL="0" rtl="0" algn="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4000"/>
              <a:buNone/>
            </a:pPr>
            <a:r>
              <a:rPr lang="en-US" sz="2550">
                <a:solidFill>
                  <a:schemeClr val="dk1"/>
                </a:solidFill>
              </a:rPr>
              <a:t>Cohort 2: 2021-2022</a:t>
            </a:r>
            <a:endParaRPr sz="2550">
              <a:solidFill>
                <a:schemeClr val="dk1"/>
              </a:solidFill>
            </a:endParaRPr>
          </a:p>
          <a:p>
            <a:pPr indent="0" lvl="0" marL="0" rtl="0" algn="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BA0C2F"/>
              </a:buClr>
              <a:buSzPts val="4000"/>
              <a:buNone/>
            </a:pPr>
            <a:r>
              <a:t/>
            </a:r>
            <a:endParaRPr sz="4000">
              <a:solidFill>
                <a:schemeClr val="accent1"/>
              </a:solidFill>
            </a:endParaRPr>
          </a:p>
        </p:txBody>
      </p:sp>
      <p:pic>
        <p:nvPicPr>
          <p:cNvPr id="39" name="Google Shape;39;p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9275" y="1607525"/>
            <a:ext cx="7463800" cy="4661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2"/>
          <p:cNvSpPr txBox="1"/>
          <p:nvPr>
            <p:ph type="title"/>
          </p:nvPr>
        </p:nvSpPr>
        <p:spPr>
          <a:xfrm>
            <a:off x="838200" y="0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3057"/>
              </a:buClr>
              <a:buSzPts val="4400"/>
              <a:buFont typeface="Calibri"/>
              <a:buNone/>
            </a:pPr>
            <a:r>
              <a:rPr lang="en-US"/>
              <a:t> Profile </a:t>
            </a:r>
            <a:endParaRPr/>
          </a:p>
        </p:txBody>
      </p:sp>
      <p:sp>
        <p:nvSpPr>
          <p:cNvPr id="46" name="Google Shape;46;p2"/>
          <p:cNvSpPr txBox="1"/>
          <p:nvPr>
            <p:ph idx="1" type="body"/>
          </p:nvPr>
        </p:nvSpPr>
        <p:spPr>
          <a:xfrm>
            <a:off x="0" y="972275"/>
            <a:ext cx="5116500" cy="536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3057"/>
              </a:buClr>
              <a:buSzPts val="2800"/>
              <a:buNone/>
            </a:pPr>
            <a:r>
              <a:rPr lang="en-US" sz="2300"/>
              <a:t>ARC Diesel Technology program is a combination of classroom and hands-on shop experiences that prepare students for entry level careers in the diesel power industry. (Municipal equipment, logistics, construction equipment, mining, marine, power generators, farming equipment, etc).</a:t>
            </a:r>
            <a:endParaRPr sz="2300"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3057"/>
              </a:buClr>
              <a:buSzPts val="2800"/>
              <a:buNone/>
            </a:pPr>
            <a:r>
              <a:t/>
            </a:r>
            <a:endParaRPr sz="2300"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3057"/>
              </a:buClr>
              <a:buSzPts val="2800"/>
              <a:buNone/>
            </a:pPr>
            <a:r>
              <a:rPr lang="en-US" sz="2300"/>
              <a:t>Students are trained in the use of workshop manuals in traditional and computerized formats, hand-held meters and scanners and special shop tools including power and hand tools.</a:t>
            </a:r>
            <a:endParaRPr sz="2300"/>
          </a:p>
        </p:txBody>
      </p:sp>
      <p:pic>
        <p:nvPicPr>
          <p:cNvPr id="47" name="Google Shape;47;p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596850" y="-2"/>
            <a:ext cx="3595150" cy="4793549"/>
          </a:xfrm>
          <a:prstGeom prst="rect">
            <a:avLst/>
          </a:prstGeom>
          <a:noFill/>
          <a:ln>
            <a:noFill/>
          </a:ln>
        </p:spPr>
      </p:pic>
      <p:pic>
        <p:nvPicPr>
          <p:cNvPr id="48" name="Google Shape;48;p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16500" y="3197775"/>
            <a:ext cx="4382951" cy="3138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9" name="Google Shape;49;p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116500" y="0"/>
            <a:ext cx="3480352" cy="3197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3"/>
          <p:cNvSpPr txBox="1"/>
          <p:nvPr>
            <p:ph type="title"/>
          </p:nvPr>
        </p:nvSpPr>
        <p:spPr>
          <a:xfrm>
            <a:off x="2176350" y="227375"/>
            <a:ext cx="5685300" cy="92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3057"/>
              </a:buClr>
              <a:buSzPts val="4400"/>
              <a:buFont typeface="Calibri"/>
              <a:buNone/>
            </a:pPr>
            <a:r>
              <a:rPr lang="en-US"/>
              <a:t>Historical Analysis</a:t>
            </a:r>
            <a:endParaRPr/>
          </a:p>
        </p:txBody>
      </p:sp>
      <p:sp>
        <p:nvSpPr>
          <p:cNvPr id="56" name="Google Shape;56;p3"/>
          <p:cNvSpPr txBox="1"/>
          <p:nvPr>
            <p:ph idx="1" type="body"/>
          </p:nvPr>
        </p:nvSpPr>
        <p:spPr>
          <a:xfrm>
            <a:off x="0" y="1149875"/>
            <a:ext cx="4922700" cy="5265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BA0C2F"/>
              </a:buClr>
              <a:buSzPts val="2800"/>
              <a:buNone/>
            </a:pPr>
            <a:r>
              <a:rPr lang="en-US"/>
              <a:t>Program Strengths:</a:t>
            </a:r>
            <a:endParaRPr/>
          </a:p>
          <a:p>
            <a:pPr indent="-37465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300"/>
              <a:buChar char="•"/>
            </a:pPr>
            <a:r>
              <a:rPr lang="en-US" sz="2300">
                <a:solidFill>
                  <a:schemeClr val="dk1"/>
                </a:solidFill>
              </a:rPr>
              <a:t>Diverse student body</a:t>
            </a:r>
            <a:endParaRPr sz="2300">
              <a:solidFill>
                <a:schemeClr val="dk1"/>
              </a:solidFill>
            </a:endParaRPr>
          </a:p>
          <a:p>
            <a:pPr indent="-37465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Char char="•"/>
            </a:pPr>
            <a:r>
              <a:rPr lang="en-US" sz="2300">
                <a:solidFill>
                  <a:schemeClr val="dk1"/>
                </a:solidFill>
              </a:rPr>
              <a:t>Hands-on training for entry level diesel technicians</a:t>
            </a:r>
            <a:endParaRPr sz="2300">
              <a:solidFill>
                <a:schemeClr val="dk1"/>
              </a:solidFill>
            </a:endParaRPr>
          </a:p>
          <a:p>
            <a:pPr indent="-37465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Char char="•"/>
            </a:pPr>
            <a:r>
              <a:rPr lang="en-US" sz="2300">
                <a:solidFill>
                  <a:schemeClr val="dk1"/>
                </a:solidFill>
              </a:rPr>
              <a:t>A.S. Degree and certificates.</a:t>
            </a:r>
            <a:endParaRPr sz="2300">
              <a:solidFill>
                <a:schemeClr val="dk1"/>
              </a:solidFill>
            </a:endParaRPr>
          </a:p>
          <a:p>
            <a:pPr indent="-37465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Char char="•"/>
            </a:pPr>
            <a:r>
              <a:rPr lang="en-US" sz="2300">
                <a:solidFill>
                  <a:schemeClr val="dk1"/>
                </a:solidFill>
              </a:rPr>
              <a:t>Students may take courses in five-week format.</a:t>
            </a:r>
            <a:endParaRPr sz="2300">
              <a:solidFill>
                <a:schemeClr val="dk1"/>
              </a:solidFill>
            </a:endParaRPr>
          </a:p>
          <a:p>
            <a:pPr indent="-37465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Char char="•"/>
            </a:pPr>
            <a:r>
              <a:rPr lang="en-US" sz="2300">
                <a:solidFill>
                  <a:schemeClr val="dk1"/>
                </a:solidFill>
              </a:rPr>
              <a:t>Five-week courses begin three times during the semester.</a:t>
            </a:r>
            <a:endParaRPr sz="2300">
              <a:solidFill>
                <a:schemeClr val="dk1"/>
              </a:solidFill>
            </a:endParaRPr>
          </a:p>
          <a:p>
            <a:pPr indent="-37465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Char char="•"/>
            </a:pPr>
            <a:r>
              <a:rPr lang="en-US" sz="2300">
                <a:solidFill>
                  <a:schemeClr val="dk1"/>
                </a:solidFill>
              </a:rPr>
              <a:t>Small class size ensures individual attention and access to specialized equipment.</a:t>
            </a:r>
            <a:endParaRPr sz="2300">
              <a:solidFill>
                <a:schemeClr val="dk1"/>
              </a:solidFill>
            </a:endParaRPr>
          </a:p>
          <a:p>
            <a:pPr indent="-37465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Char char="•"/>
            </a:pPr>
            <a:r>
              <a:rPr lang="en-US" sz="2300">
                <a:solidFill>
                  <a:schemeClr val="dk1"/>
                </a:solidFill>
              </a:rPr>
              <a:t>Dual </a:t>
            </a:r>
            <a:r>
              <a:rPr lang="en-US" sz="2300">
                <a:solidFill>
                  <a:schemeClr val="dk1"/>
                </a:solidFill>
              </a:rPr>
              <a:t>enrollment</a:t>
            </a:r>
            <a:r>
              <a:rPr lang="en-US" sz="2300">
                <a:solidFill>
                  <a:schemeClr val="dk1"/>
                </a:solidFill>
              </a:rPr>
              <a:t> available in high schools </a:t>
            </a:r>
            <a:endParaRPr sz="2300">
              <a:solidFill>
                <a:schemeClr val="dk1"/>
              </a:solidFill>
            </a:endParaRPr>
          </a:p>
        </p:txBody>
      </p:sp>
      <p:sp>
        <p:nvSpPr>
          <p:cNvPr id="57" name="Google Shape;57;p3"/>
          <p:cNvSpPr txBox="1"/>
          <p:nvPr>
            <p:ph idx="2" type="body"/>
          </p:nvPr>
        </p:nvSpPr>
        <p:spPr>
          <a:xfrm>
            <a:off x="4922600" y="1149900"/>
            <a:ext cx="4641300" cy="5265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BA0C2F"/>
              </a:buClr>
              <a:buSzPts val="2800"/>
              <a:buNone/>
            </a:pPr>
            <a:r>
              <a:rPr lang="en-US"/>
              <a:t>Program Challenges:</a:t>
            </a:r>
            <a:endParaRPr/>
          </a:p>
          <a:p>
            <a:pPr indent="-37465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300"/>
              <a:buChar char="•"/>
            </a:pPr>
            <a:r>
              <a:rPr lang="en-US" sz="2300">
                <a:solidFill>
                  <a:schemeClr val="dk1"/>
                </a:solidFill>
              </a:rPr>
              <a:t>Acquiring student help/lab technicians (Historically)</a:t>
            </a:r>
            <a:endParaRPr sz="2300">
              <a:solidFill>
                <a:schemeClr val="dk1"/>
              </a:solidFill>
            </a:endParaRPr>
          </a:p>
          <a:p>
            <a:pPr indent="-37465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Char char="•"/>
            </a:pPr>
            <a:r>
              <a:rPr lang="en-US" sz="2300">
                <a:solidFill>
                  <a:schemeClr val="dk1"/>
                </a:solidFill>
              </a:rPr>
              <a:t>Need more space for vehicles/equipment and teaching aids.</a:t>
            </a:r>
            <a:endParaRPr sz="2300">
              <a:solidFill>
                <a:schemeClr val="dk1"/>
              </a:solidFill>
            </a:endParaRPr>
          </a:p>
        </p:txBody>
      </p:sp>
      <p:pic>
        <p:nvPicPr>
          <p:cNvPr id="58" name="Google Shape;58;p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563900" y="1003600"/>
            <a:ext cx="2628100" cy="4081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4"/>
          <p:cNvSpPr txBox="1"/>
          <p:nvPr>
            <p:ph type="title"/>
          </p:nvPr>
        </p:nvSpPr>
        <p:spPr>
          <a:xfrm>
            <a:off x="0" y="0"/>
            <a:ext cx="10515600" cy="107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45720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3057"/>
              </a:buClr>
              <a:buSzPts val="4400"/>
              <a:buFont typeface="Calibri"/>
              <a:buNone/>
            </a:pPr>
            <a:r>
              <a:rPr lang="en-US"/>
              <a:t>Objectives </a:t>
            </a:r>
            <a:endParaRPr/>
          </a:p>
        </p:txBody>
      </p:sp>
      <p:sp>
        <p:nvSpPr>
          <p:cNvPr id="65" name="Google Shape;65;p4"/>
          <p:cNvSpPr txBox="1"/>
          <p:nvPr>
            <p:ph idx="1" type="body"/>
          </p:nvPr>
        </p:nvSpPr>
        <p:spPr>
          <a:xfrm>
            <a:off x="0" y="964250"/>
            <a:ext cx="5205000" cy="5462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7465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300"/>
              <a:buChar char="•"/>
            </a:pPr>
            <a:r>
              <a:rPr lang="en-US" sz="2300"/>
              <a:t>Continue promoting inclusive environment</a:t>
            </a:r>
            <a:endParaRPr sz="2300"/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Char char="•"/>
            </a:pPr>
            <a:r>
              <a:rPr lang="en-US" sz="2300"/>
              <a:t>Continue growing relationships with industry partners (Sacramento county, local school districts, Holt of CA, Penske, Ryder, California Truck Centers, NorCal Kenworth, Peterbilt, etc).</a:t>
            </a:r>
            <a:endParaRPr sz="2300"/>
          </a:p>
          <a:p>
            <a:pPr indent="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300"/>
          </a:p>
        </p:txBody>
      </p:sp>
      <p:pic>
        <p:nvPicPr>
          <p:cNvPr id="66" name="Google Shape;66;p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05000" y="423100"/>
            <a:ext cx="3079699" cy="4781901"/>
          </a:xfrm>
          <a:prstGeom prst="rect">
            <a:avLst/>
          </a:prstGeom>
          <a:noFill/>
          <a:ln>
            <a:noFill/>
          </a:ln>
        </p:spPr>
      </p:pic>
      <p:pic>
        <p:nvPicPr>
          <p:cNvPr id="67" name="Google Shape;67;p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333900" y="0"/>
            <a:ext cx="3858102" cy="52050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5"/>
          <p:cNvSpPr txBox="1"/>
          <p:nvPr>
            <p:ph type="title"/>
          </p:nvPr>
        </p:nvSpPr>
        <p:spPr>
          <a:xfrm>
            <a:off x="602050" y="0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3057"/>
              </a:buClr>
              <a:buSzPts val="4400"/>
              <a:buFont typeface="Calibri"/>
              <a:buNone/>
            </a:pPr>
            <a:r>
              <a:rPr lang="en-US"/>
              <a:t>      Strategic Enhancement</a:t>
            </a:r>
            <a:endParaRPr/>
          </a:p>
        </p:txBody>
      </p:sp>
      <p:sp>
        <p:nvSpPr>
          <p:cNvPr id="74" name="Google Shape;74;p5"/>
          <p:cNvSpPr txBox="1"/>
          <p:nvPr>
            <p:ph idx="1" type="body"/>
          </p:nvPr>
        </p:nvSpPr>
        <p:spPr>
          <a:xfrm>
            <a:off x="474125" y="1432050"/>
            <a:ext cx="7308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3057"/>
              </a:buClr>
              <a:buSzPts val="2800"/>
              <a:buNone/>
            </a:pPr>
            <a:r>
              <a:rPr lang="en-US" sz="3000"/>
              <a:t>Continue to train diesel technicians to serve the community by “keeping the wheels rolling”.</a:t>
            </a:r>
            <a:endParaRPr sz="3000"/>
          </a:p>
        </p:txBody>
      </p:sp>
      <p:pic>
        <p:nvPicPr>
          <p:cNvPr id="75" name="Google Shape;75;p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45350" y="0"/>
            <a:ext cx="3946648" cy="52621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6"/>
          <p:cNvSpPr txBox="1"/>
          <p:nvPr>
            <p:ph type="title"/>
          </p:nvPr>
        </p:nvSpPr>
        <p:spPr>
          <a:xfrm>
            <a:off x="838200" y="0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3057"/>
              </a:buClr>
              <a:buSzPts val="4400"/>
              <a:buFont typeface="Calibri"/>
              <a:buNone/>
            </a:pPr>
            <a:r>
              <a:rPr lang="en-US"/>
              <a:t>Planning Steps</a:t>
            </a:r>
            <a:endParaRPr/>
          </a:p>
        </p:txBody>
      </p:sp>
      <p:sp>
        <p:nvSpPr>
          <p:cNvPr id="82" name="Google Shape;82;p6"/>
          <p:cNvSpPr txBox="1"/>
          <p:nvPr>
            <p:ph idx="1" type="body"/>
          </p:nvPr>
        </p:nvSpPr>
        <p:spPr>
          <a:xfrm>
            <a:off x="0" y="969450"/>
            <a:ext cx="6096000" cy="5297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4064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Continue organizing current shop space/teaching aids</a:t>
            </a:r>
            <a:endParaRPr/>
          </a:p>
          <a:p>
            <a:pPr indent="-4064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Char char="•"/>
            </a:pPr>
            <a:r>
              <a:rPr lang="en-US"/>
              <a:t>Purchase any additional items/teaching aids as needed.</a:t>
            </a:r>
            <a:endParaRPr/>
          </a:p>
        </p:txBody>
      </p:sp>
      <p:pic>
        <p:nvPicPr>
          <p:cNvPr id="83" name="Google Shape;83;p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28750" y="0"/>
            <a:ext cx="3565500" cy="64103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2018-10-09T16:48:02Z</dcterms:created>
  <dc:creator>CJ</dc:creator>
</cp:coreProperties>
</file>