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12" roundtripDataSignature="AMtx7mhZfu3hEl0Kh+HXON7M2he0fly8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744" y="176"/>
      </p:cViewPr>
      <p:guideLst>
        <p:guide orient="horz" pos="2160"/>
        <p:guide pos="384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theme" Target="theme/theme1.xml"/><Relationship Id="rId4" Type="http://schemas.openxmlformats.org/officeDocument/2006/relationships/slide" Target="slides/slide3.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
        <p:cNvGrpSpPr/>
        <p:nvPr/>
      </p:nvGrpSpPr>
      <p:grpSpPr>
        <a:xfrm>
          <a:off x="0" y="0"/>
          <a:ext cx="0" cy="0"/>
          <a:chOff x="0" y="0"/>
          <a:chExt cx="0" cy="0"/>
        </a:xfrm>
      </p:grpSpPr>
      <p:sp>
        <p:nvSpPr>
          <p:cNvPr id="34" name="Google Shape;3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 name="Google Shape;3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Describe what your program does and how this fits with the mission of ARC</a:t>
            </a:r>
            <a:endParaRPr dirty="0"/>
          </a:p>
        </p:txBody>
      </p:sp>
      <p:sp>
        <p:nvSpPr>
          <p:cNvPr id="42" name="Google Shape;4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 name="Google Shape;48;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List your program’s strengths and challenges based on review of your historical data or other records.</a:t>
            </a:r>
            <a:endParaRPr dirty="0"/>
          </a:p>
        </p:txBody>
      </p:sp>
      <p:sp>
        <p:nvSpPr>
          <p:cNvPr id="49" name="Google Shape;49;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Google Shape;56;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what your program wants to accomplish. Discuss how these accomplishments will or do support the ARCmission.</a:t>
            </a:r>
            <a:endParaRPr/>
          </a:p>
        </p:txBody>
      </p:sp>
      <p:sp>
        <p:nvSpPr>
          <p:cNvPr id="57" name="Google Shape;57;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Google Shape;63;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Describe what your program’s ideal future looks like. Discuss how this vision supports ARC’s commitment to social justice and equity.</a:t>
            </a:r>
            <a:endParaRPr/>
          </a:p>
        </p:txBody>
      </p:sp>
      <p:sp>
        <p:nvSpPr>
          <p:cNvPr id="64" name="Google Shape;64;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 name="Google Shape;70;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planning steps your program is planning to take within the next year (or so). These would be found in your Annual Unit Plan.</a:t>
            </a:r>
            <a:endParaRPr/>
          </a:p>
        </p:txBody>
      </p:sp>
      <p:sp>
        <p:nvSpPr>
          <p:cNvPr id="71" name="Google Shape;71;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BA0C2F"/>
              </a:buClr>
              <a:buSzPts val="2400"/>
              <a:buNone/>
              <a:defRPr sz="2400">
                <a:solidFill>
                  <a:srgbClr val="BA0C2F"/>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003057"/>
              </a:buClr>
              <a:buSzPts val="2800"/>
              <a:buChar char="•"/>
              <a:defRPr>
                <a:solidFill>
                  <a:srgbClr val="003057"/>
                </a:solidFill>
              </a:defRPr>
            </a:lvl1pPr>
            <a:lvl2pPr marL="914400" lvl="1" indent="-381000" algn="l">
              <a:lnSpc>
                <a:spcPct val="90000"/>
              </a:lnSpc>
              <a:spcBef>
                <a:spcPts val="500"/>
              </a:spcBef>
              <a:spcAft>
                <a:spcPts val="0"/>
              </a:spcAft>
              <a:buClr>
                <a:srgbClr val="003057"/>
              </a:buClr>
              <a:buSzPts val="2400"/>
              <a:buChar char="•"/>
              <a:defRPr>
                <a:solidFill>
                  <a:srgbClr val="003057"/>
                </a:solidFill>
              </a:defRPr>
            </a:lvl2pPr>
            <a:lvl3pPr marL="1371600" lvl="2" indent="-355600" algn="l">
              <a:lnSpc>
                <a:spcPct val="90000"/>
              </a:lnSpc>
              <a:spcBef>
                <a:spcPts val="500"/>
              </a:spcBef>
              <a:spcAft>
                <a:spcPts val="0"/>
              </a:spcAft>
              <a:buClr>
                <a:srgbClr val="003057"/>
              </a:buClr>
              <a:buSzPts val="2000"/>
              <a:buChar char="•"/>
              <a:defRPr>
                <a:solidFill>
                  <a:srgbClr val="003057"/>
                </a:solidFill>
              </a:defRPr>
            </a:lvl3pPr>
            <a:lvl4pPr marL="1828800" lvl="3" indent="-342900" algn="l">
              <a:lnSpc>
                <a:spcPct val="90000"/>
              </a:lnSpc>
              <a:spcBef>
                <a:spcPts val="500"/>
              </a:spcBef>
              <a:spcAft>
                <a:spcPts val="0"/>
              </a:spcAft>
              <a:buClr>
                <a:srgbClr val="003057"/>
              </a:buClr>
              <a:buSzPts val="1800"/>
              <a:buChar char="•"/>
              <a:defRPr>
                <a:solidFill>
                  <a:srgbClr val="003057"/>
                </a:solidFill>
              </a:defRPr>
            </a:lvl4pPr>
            <a:lvl5pPr marL="2286000" lvl="4" indent="-342900" algn="l">
              <a:lnSpc>
                <a:spcPct val="90000"/>
              </a:lnSpc>
              <a:spcBef>
                <a:spcPts val="500"/>
              </a:spcBef>
              <a:spcAft>
                <a:spcPts val="0"/>
              </a:spcAft>
              <a:buClr>
                <a:srgbClr val="003057"/>
              </a:buClr>
              <a:buSzPts val="1800"/>
              <a:buChar char="•"/>
              <a:defRPr>
                <a:solidFill>
                  <a:srgbClr val="003057"/>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3"/>
        <p:cNvGrpSpPr/>
        <p:nvPr/>
      </p:nvGrpSpPr>
      <p:grpSpPr>
        <a:xfrm>
          <a:off x="0" y="0"/>
          <a:ext cx="0" cy="0"/>
          <a:chOff x="0" y="0"/>
          <a:chExt cx="0" cy="0"/>
        </a:xfrm>
      </p:grpSpPr>
      <p:sp>
        <p:nvSpPr>
          <p:cNvPr id="24" name="Google Shape;24;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1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1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1"/>
          <p:cNvSpPr txBox="1">
            <a:spLocks noGrp="1"/>
          </p:cNvSpPr>
          <p:nvPr>
            <p:ph type="subTitle" idx="1"/>
          </p:nvPr>
        </p:nvSpPr>
        <p:spPr>
          <a:xfrm>
            <a:off x="1524000" y="3602038"/>
            <a:ext cx="9144000" cy="1190095"/>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rgbClr val="BA0C2F"/>
              </a:buClr>
              <a:buSzPts val="2400"/>
              <a:buNone/>
              <a:defRPr sz="2400">
                <a:solidFill>
                  <a:srgbClr val="BA0C2F"/>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
        <p:cNvGrpSpPr/>
        <p:nvPr/>
      </p:nvGrpSpPr>
      <p:grpSpPr>
        <a:xfrm>
          <a:off x="0" y="0"/>
          <a:ext cx="0" cy="0"/>
          <a:chOff x="0" y="0"/>
          <a:chExt cx="0" cy="0"/>
        </a:xfrm>
      </p:grpSpPr>
      <p:sp>
        <p:nvSpPr>
          <p:cNvPr id="31" name="Google Shape;31;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91000">
              <a:srgbClr val="A9BEE4"/>
            </a:gs>
            <a:gs pos="100000">
              <a:srgbClr val="003057"/>
            </a:gs>
          </a:gsLst>
          <a:lin ang="5400000" scaled="0"/>
        </a:gradFill>
        <a:effectLst/>
      </p:bgPr>
    </p:bg>
    <p:spTree>
      <p:nvGrpSpPr>
        <p:cNvPr id="1" name="Shape 9"/>
        <p:cNvGrpSpPr/>
        <p:nvPr/>
      </p:nvGrpSpPr>
      <p:grpSpPr>
        <a:xfrm>
          <a:off x="0" y="0"/>
          <a:ext cx="0" cy="0"/>
          <a:chOff x="0" y="0"/>
          <a:chExt cx="0" cy="0"/>
        </a:xfrm>
      </p:grpSpPr>
      <p:sp>
        <p:nvSpPr>
          <p:cNvPr id="10" name="Google Shape;10;p7"/>
          <p:cNvSpPr/>
          <p:nvPr/>
        </p:nvSpPr>
        <p:spPr>
          <a:xfrm flipH="1">
            <a:off x="9964131" y="4751109"/>
            <a:ext cx="2227868" cy="2105164"/>
          </a:xfrm>
          <a:prstGeom prst="flowChartDelay">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11;p7"/>
          <p:cNvSpPr/>
          <p:nvPr/>
        </p:nvSpPr>
        <p:spPr>
          <a:xfrm rot="-5400000" flipH="1">
            <a:off x="9880890" y="5136010"/>
            <a:ext cx="1313312" cy="2127214"/>
          </a:xfrm>
          <a:prstGeom prst="flowChartManualInput">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2" name="Google Shape;1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003057"/>
              </a:buClr>
              <a:buSzPts val="4400"/>
              <a:buFont typeface="Calibri"/>
              <a:buNone/>
              <a:defRPr sz="4400" b="1" i="0" u="none" strike="noStrike" cap="none">
                <a:solidFill>
                  <a:srgbClr val="003057"/>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 name="Google Shape;14;p7"/>
          <p:cNvSpPr/>
          <p:nvPr/>
        </p:nvSpPr>
        <p:spPr>
          <a:xfrm rot="-5400000">
            <a:off x="10144654" y="4815686"/>
            <a:ext cx="1673257" cy="2430221"/>
          </a:xfrm>
          <a:prstGeom prst="flowChartManualInput">
            <a:avLst/>
          </a:prstGeom>
          <a:solidFill>
            <a:srgbClr val="BA0C2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5" name="Google Shape;15;p7"/>
          <p:cNvPicPr preferRelativeResize="0"/>
          <p:nvPr/>
        </p:nvPicPr>
        <p:blipFill rotWithShape="1">
          <a:blip r:embed="rId8">
            <a:alphaModFix/>
          </a:blip>
          <a:srcRect/>
          <a:stretch/>
        </p:blipFill>
        <p:spPr>
          <a:xfrm>
            <a:off x="10198955" y="5418484"/>
            <a:ext cx="1854681" cy="931124"/>
          </a:xfrm>
          <a:prstGeom prst="rect">
            <a:avLst/>
          </a:prstGeom>
          <a:noFill/>
          <a:ln>
            <a:noFill/>
          </a:ln>
        </p:spPr>
      </p:pic>
      <p:cxnSp>
        <p:nvCxnSpPr>
          <p:cNvPr id="16" name="Google Shape;16;p7"/>
          <p:cNvCxnSpPr/>
          <p:nvPr/>
        </p:nvCxnSpPr>
        <p:spPr>
          <a:xfrm rot="10800000" flipH="1">
            <a:off x="0" y="6504578"/>
            <a:ext cx="12207240" cy="24081"/>
          </a:xfrm>
          <a:prstGeom prst="straightConnector1">
            <a:avLst/>
          </a:prstGeom>
          <a:noFill/>
          <a:ln w="107950" cap="flat" cmpd="sng">
            <a:solidFill>
              <a:schemeClr val="lt1"/>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1"/>
          <p:cNvSpPr txBox="1">
            <a:spLocks noGrp="1"/>
          </p:cNvSpPr>
          <p:nvPr>
            <p:ph type="title"/>
          </p:nvPr>
        </p:nvSpPr>
        <p:spPr>
          <a:xfrm>
            <a:off x="831850" y="1166328"/>
            <a:ext cx="10515600" cy="204340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03057"/>
              </a:buClr>
              <a:buSzPts val="6000"/>
              <a:buFont typeface="Calibri"/>
              <a:buNone/>
            </a:pPr>
            <a:r>
              <a:rPr lang="en-US" dirty="0"/>
              <a:t>Music Department</a:t>
            </a:r>
            <a:endParaRPr dirty="0"/>
          </a:p>
        </p:txBody>
      </p:sp>
      <p:sp>
        <p:nvSpPr>
          <p:cNvPr id="38" name="Google Shape;38;p1"/>
          <p:cNvSpPr txBox="1">
            <a:spLocks noGrp="1"/>
          </p:cNvSpPr>
          <p:nvPr>
            <p:ph type="body" idx="1"/>
          </p:nvPr>
        </p:nvSpPr>
        <p:spPr>
          <a:xfrm>
            <a:off x="831850" y="3097763"/>
            <a:ext cx="10515600" cy="1922107"/>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accent1"/>
              </a:buClr>
              <a:buSzPts val="4000"/>
              <a:buNone/>
            </a:pPr>
            <a:r>
              <a:rPr lang="en-US" sz="4000" dirty="0">
                <a:solidFill>
                  <a:schemeClr val="accent1"/>
                </a:solidFill>
              </a:rPr>
              <a:t>Program Review Presentation</a:t>
            </a:r>
            <a:endParaRPr dirty="0">
              <a:solidFill>
                <a:schemeClr val="accent1"/>
              </a:solidFill>
            </a:endParaRPr>
          </a:p>
          <a:p>
            <a:pPr marL="0" lvl="0" indent="0" algn="r" rtl="0">
              <a:lnSpc>
                <a:spcPct val="90000"/>
              </a:lnSpc>
              <a:spcBef>
                <a:spcPts val="1000"/>
              </a:spcBef>
              <a:spcAft>
                <a:spcPts val="0"/>
              </a:spcAft>
              <a:buClr>
                <a:schemeClr val="accent1"/>
              </a:buClr>
              <a:buSzPts val="4000"/>
              <a:buNone/>
            </a:pPr>
            <a:r>
              <a:rPr lang="en-US" sz="4000" dirty="0">
                <a:solidFill>
                  <a:schemeClr val="accent1"/>
                </a:solidFill>
              </a:rPr>
              <a:t>Cohort 3: 2021-2022</a:t>
            </a:r>
            <a:endParaRPr dirty="0"/>
          </a:p>
          <a:p>
            <a:pPr marL="0" lvl="0" indent="0" algn="r" rtl="0">
              <a:lnSpc>
                <a:spcPct val="90000"/>
              </a:lnSpc>
              <a:spcBef>
                <a:spcPts val="1000"/>
              </a:spcBef>
              <a:spcAft>
                <a:spcPts val="0"/>
              </a:spcAft>
              <a:buClr>
                <a:srgbClr val="BA0C2F"/>
              </a:buClr>
              <a:buSzPts val="4000"/>
              <a:buNone/>
            </a:pPr>
            <a:endParaRPr sz="4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Google Shape;44;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 Music Department Profile </a:t>
            </a:r>
            <a:endParaRPr dirty="0"/>
          </a:p>
        </p:txBody>
      </p:sp>
      <p:sp>
        <p:nvSpPr>
          <p:cNvPr id="45" name="Google Shape;45;p2"/>
          <p:cNvSpPr txBox="1">
            <a:spLocks noGrp="1"/>
          </p:cNvSpPr>
          <p:nvPr>
            <p:ph type="body" idx="1"/>
          </p:nvPr>
        </p:nvSpPr>
        <p:spPr>
          <a:xfrm>
            <a:off x="838200" y="1464906"/>
            <a:ext cx="8726214" cy="4767728"/>
          </a:xfrm>
          <a:prstGeom prst="rect">
            <a:avLst/>
          </a:prstGeom>
          <a:noFill/>
          <a:ln>
            <a:noFill/>
          </a:ln>
        </p:spPr>
        <p:txBody>
          <a:bodyPr spcFirstLastPara="1" wrap="square" lIns="91425" tIns="45700" rIns="91425" bIns="45700" anchor="t" anchorCtr="0">
            <a:normAutofit fontScale="77500" lnSpcReduction="20000"/>
          </a:bodyPr>
          <a:lstStyle/>
          <a:p>
            <a:r>
              <a:rPr lang="en-US" dirty="0"/>
              <a:t>The Music Department aligns with ARC's commitment to equity and social justice through equity-minded education, transformative leadership, and community engagement. Our department is focused on providing education to students who are typically underserved by offering courses and support services in various modalities, including both face to face and online. </a:t>
            </a:r>
          </a:p>
          <a:p>
            <a:r>
              <a:rPr lang="en-US" dirty="0"/>
              <a:t>The department serves students of all ages from recent high school graduates to those in their retirement years and provides strong education for a good cross section of ethnicities found at American River College. </a:t>
            </a:r>
          </a:p>
          <a:p>
            <a:r>
              <a:rPr lang="en-US" dirty="0"/>
              <a:t>The American River College Music Department prepares students to transfer to and succeed at a four-year institution in several ways. The department offers transferable degrees in Traditional Music and Jazz Studies, including the AA-T Transfer Degree in Music, a unique applied music program that prepares students on an individual basis, and many intensive instrumental and vocal performance ensembles in the classical and jazz genres.</a:t>
            </a:r>
          </a:p>
          <a:p>
            <a:endParaRPr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3"/>
          <p:cNvSpPr txBox="1">
            <a:spLocks noGrp="1"/>
          </p:cNvSpPr>
          <p:nvPr>
            <p:ph type="title"/>
          </p:nvPr>
        </p:nvSpPr>
        <p:spPr>
          <a:xfrm>
            <a:off x="838200" y="365125"/>
            <a:ext cx="10515600" cy="92249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Historical Analysis</a:t>
            </a:r>
            <a:endParaRPr/>
          </a:p>
        </p:txBody>
      </p:sp>
      <p:sp>
        <p:nvSpPr>
          <p:cNvPr id="52" name="Google Shape;52;p3"/>
          <p:cNvSpPr txBox="1">
            <a:spLocks noGrp="1"/>
          </p:cNvSpPr>
          <p:nvPr>
            <p:ph type="body" idx="1"/>
          </p:nvPr>
        </p:nvSpPr>
        <p:spPr>
          <a:xfrm>
            <a:off x="838200" y="1287624"/>
            <a:ext cx="5181600" cy="4889339"/>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90000"/>
              </a:lnSpc>
              <a:spcBef>
                <a:spcPts val="0"/>
              </a:spcBef>
              <a:spcAft>
                <a:spcPts val="0"/>
              </a:spcAft>
              <a:buClr>
                <a:srgbClr val="BA0C2F"/>
              </a:buClr>
              <a:buSzPts val="2800"/>
              <a:buNone/>
            </a:pPr>
            <a:r>
              <a:rPr lang="en-US" dirty="0"/>
              <a:t>Program Strengths:</a:t>
            </a:r>
            <a:endParaRPr dirty="0"/>
          </a:p>
          <a:p>
            <a:pPr marL="635000" indent="-457200"/>
            <a:r>
              <a:rPr lang="en-US" dirty="0"/>
              <a:t>Broad-ranging programs and curriculum</a:t>
            </a:r>
          </a:p>
          <a:p>
            <a:pPr marL="635000" indent="-457200"/>
            <a:r>
              <a:rPr lang="en-US" dirty="0"/>
              <a:t>Outstanding Faculty and Staff</a:t>
            </a:r>
          </a:p>
          <a:p>
            <a:pPr marL="635000" indent="-457200"/>
            <a:r>
              <a:rPr lang="en-US" dirty="0"/>
              <a:t>Challenging course offerings with robust support services</a:t>
            </a:r>
          </a:p>
          <a:p>
            <a:pPr marL="635000" indent="-457200"/>
            <a:r>
              <a:rPr lang="en-US" dirty="0"/>
              <a:t>First-rate facilities and equipment</a:t>
            </a:r>
          </a:p>
          <a:p>
            <a:pPr marL="635000" indent="-457200"/>
            <a:r>
              <a:rPr lang="en-US" dirty="0"/>
              <a:t>Equity-minded planning </a:t>
            </a:r>
          </a:p>
          <a:p>
            <a:pPr marL="635000" indent="-457200"/>
            <a:r>
              <a:rPr lang="en-US" dirty="0"/>
              <a:t>Student-focused program development</a:t>
            </a:r>
          </a:p>
          <a:p>
            <a:pPr marL="635000" indent="-457200"/>
            <a:r>
              <a:rPr lang="en-US" dirty="0"/>
              <a:t>Strong online programs</a:t>
            </a:r>
          </a:p>
          <a:p>
            <a:pPr marL="635000" indent="-457200"/>
            <a:endParaRPr dirty="0"/>
          </a:p>
        </p:txBody>
      </p:sp>
      <p:sp>
        <p:nvSpPr>
          <p:cNvPr id="53" name="Google Shape;53;p3"/>
          <p:cNvSpPr txBox="1">
            <a:spLocks noGrp="1"/>
          </p:cNvSpPr>
          <p:nvPr>
            <p:ph type="body" idx="2"/>
          </p:nvPr>
        </p:nvSpPr>
        <p:spPr>
          <a:xfrm>
            <a:off x="6172200" y="1287624"/>
            <a:ext cx="5641428" cy="3452541"/>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90000"/>
              </a:lnSpc>
              <a:spcBef>
                <a:spcPts val="0"/>
              </a:spcBef>
              <a:spcAft>
                <a:spcPts val="0"/>
              </a:spcAft>
              <a:buClr>
                <a:srgbClr val="BA0C2F"/>
              </a:buClr>
              <a:buSzPts val="2800"/>
              <a:buNone/>
            </a:pPr>
            <a:r>
              <a:rPr lang="en-US" dirty="0"/>
              <a:t>Program Challenges:</a:t>
            </a:r>
            <a:endParaRPr dirty="0"/>
          </a:p>
          <a:p>
            <a:pPr marL="635000" indent="-457200"/>
            <a:r>
              <a:rPr lang="en-US" dirty="0"/>
              <a:t>Increasing engagement with DI populations</a:t>
            </a:r>
          </a:p>
          <a:p>
            <a:pPr marL="635000" indent="-457200"/>
            <a:r>
              <a:rPr lang="en-US" dirty="0"/>
              <a:t>Need for qualified instructors to replace both part-time and full-time positions</a:t>
            </a:r>
          </a:p>
          <a:p>
            <a:pPr marL="635000" indent="-457200"/>
            <a:r>
              <a:rPr lang="en-US" dirty="0"/>
              <a:t>Strengthening our recruitment, particularly to our DI populations both on and off campus</a:t>
            </a:r>
          </a:p>
          <a:p>
            <a:pPr marL="635000" indent="-457200"/>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Objectives </a:t>
            </a:r>
            <a:endParaRPr dirty="0"/>
          </a:p>
        </p:txBody>
      </p:sp>
      <p:sp>
        <p:nvSpPr>
          <p:cNvPr id="60" name="Google Shape;60;p4"/>
          <p:cNvSpPr txBox="1">
            <a:spLocks noGrp="1"/>
          </p:cNvSpPr>
          <p:nvPr>
            <p:ph type="body" idx="1"/>
          </p:nvPr>
        </p:nvSpPr>
        <p:spPr>
          <a:xfrm>
            <a:off x="565068" y="1559908"/>
            <a:ext cx="9640614" cy="4185156"/>
          </a:xfrm>
          <a:prstGeom prst="rect">
            <a:avLst/>
          </a:prstGeom>
          <a:noFill/>
          <a:ln>
            <a:noFill/>
          </a:ln>
        </p:spPr>
        <p:txBody>
          <a:bodyPr spcFirstLastPara="1" wrap="square" lIns="91425" tIns="45700" rIns="91425" bIns="45700" anchor="t" anchorCtr="0">
            <a:normAutofit/>
          </a:bodyPr>
          <a:lstStyle/>
          <a:p>
            <a:pPr lvl="1"/>
            <a:r>
              <a:rPr lang="en-US" dirty="0"/>
              <a:t>Increase Engagement with DI Students </a:t>
            </a:r>
          </a:p>
          <a:p>
            <a:pPr marL="533400" lvl="1" indent="0">
              <a:buNone/>
            </a:pPr>
            <a:endParaRPr lang="en-US" dirty="0"/>
          </a:p>
          <a:p>
            <a:pPr lvl="1"/>
            <a:r>
              <a:rPr lang="en-US" dirty="0"/>
              <a:t>Implement Music Major Cohorts for Success</a:t>
            </a:r>
          </a:p>
          <a:p>
            <a:pPr marL="533400" lvl="1" indent="0">
              <a:buNone/>
            </a:pPr>
            <a:endParaRPr lang="en-US" dirty="0"/>
          </a:p>
          <a:p>
            <a:pPr lvl="1"/>
            <a:r>
              <a:rPr lang="en-US" dirty="0"/>
              <a:t>Hire a Full Time Choral Instructor which will support the vocal music program at ARC</a:t>
            </a:r>
          </a:p>
          <a:p>
            <a:pPr marL="533400" lvl="1" indent="0">
              <a:buNone/>
            </a:pPr>
            <a:endParaRPr lang="en-US" dirty="0"/>
          </a:p>
          <a:p>
            <a:pPr lvl="1"/>
            <a:r>
              <a:rPr lang="en-US" dirty="0"/>
              <a:t>Implement a Fully Online Music Degree </a:t>
            </a:r>
          </a:p>
          <a:p>
            <a:pPr marL="533400" lvl="1" indent="0">
              <a:buNone/>
            </a:pPr>
            <a:endParaRPr lang="en-US" dirty="0"/>
          </a:p>
          <a:p>
            <a:pPr lvl="1"/>
            <a:r>
              <a:rPr lang="en-US" dirty="0"/>
              <a:t>Service to under-represented student populations</a:t>
            </a:r>
          </a:p>
          <a:p>
            <a:pPr marL="228600" lvl="0" indent="-139700" algn="l" rtl="0">
              <a:lnSpc>
                <a:spcPct val="90000"/>
              </a:lnSpc>
              <a:spcBef>
                <a:spcPts val="0"/>
              </a:spcBef>
              <a:spcAft>
                <a:spcPts val="0"/>
              </a:spcAft>
              <a:buClr>
                <a:srgbClr val="003057"/>
              </a:buClr>
              <a:buSzPts val="1400"/>
              <a:buNone/>
            </a:pPr>
            <a:endParaRPr sz="1400" i="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Strategic Enhancement</a:t>
            </a:r>
            <a:endParaRPr/>
          </a:p>
        </p:txBody>
      </p:sp>
      <p:sp>
        <p:nvSpPr>
          <p:cNvPr id="67" name="Google Shape;67;p5"/>
          <p:cNvSpPr txBox="1">
            <a:spLocks noGrp="1"/>
          </p:cNvSpPr>
          <p:nvPr>
            <p:ph type="body" idx="1"/>
          </p:nvPr>
        </p:nvSpPr>
        <p:spPr>
          <a:xfrm>
            <a:off x="838200" y="1825625"/>
            <a:ext cx="8537028" cy="4533134"/>
          </a:xfrm>
          <a:prstGeom prst="rect">
            <a:avLst/>
          </a:prstGeom>
          <a:noFill/>
          <a:ln>
            <a:noFill/>
          </a:ln>
        </p:spPr>
        <p:txBody>
          <a:bodyPr spcFirstLastPara="1" wrap="square" lIns="91425" tIns="45700" rIns="91425" bIns="45700" anchor="t" anchorCtr="0">
            <a:normAutofit fontScale="70000" lnSpcReduction="20000"/>
          </a:bodyPr>
          <a:lstStyle/>
          <a:p>
            <a:pPr indent="-457200">
              <a:spcBef>
                <a:spcPts val="0"/>
              </a:spcBef>
            </a:pPr>
            <a:r>
              <a:rPr lang="en-US" dirty="0"/>
              <a:t>The ARC Music Department will continue to our commitment to equity and social justice through equity-minded education, transformative leadership, and community engagement. Music faculty and staff continue to attend professional development opportunities focused on equitable teaching practices campus-based events and music industry conferences. </a:t>
            </a:r>
          </a:p>
          <a:p>
            <a:pPr indent="-457200">
              <a:spcBef>
                <a:spcPts val="0"/>
              </a:spcBef>
            </a:pPr>
            <a:endParaRPr lang="en-US" dirty="0"/>
          </a:p>
          <a:p>
            <a:pPr indent="-457200">
              <a:spcBef>
                <a:spcPts val="0"/>
              </a:spcBef>
            </a:pPr>
            <a:r>
              <a:rPr lang="en-US" dirty="0"/>
              <a:t>Department curriculum is annually curated to ensure a focus on fairness through the lens of social justice, particularly for disproportionately impacted persons. </a:t>
            </a:r>
          </a:p>
          <a:p>
            <a:pPr indent="-457200">
              <a:spcBef>
                <a:spcPts val="0"/>
              </a:spcBef>
            </a:pPr>
            <a:endParaRPr lang="en-US" dirty="0"/>
          </a:p>
          <a:p>
            <a:pPr indent="-457200">
              <a:spcBef>
                <a:spcPts val="0"/>
              </a:spcBef>
            </a:pPr>
            <a:r>
              <a:rPr lang="en-US" dirty="0"/>
              <a:t>The ARC Music Department continues to engage our community through utilizing ARC Support Services such as DSPS, Home Base for the Arts, Beaver Cares, Veterans Resource Center, among others. </a:t>
            </a:r>
          </a:p>
          <a:p>
            <a:pPr marL="0" indent="0">
              <a:spcBef>
                <a:spcPts val="0"/>
              </a:spcBef>
              <a:buNone/>
            </a:pPr>
            <a:endParaRPr lang="en-US" dirty="0"/>
          </a:p>
          <a:p>
            <a:pPr indent="-457200">
              <a:spcBef>
                <a:spcPts val="0"/>
              </a:spcBef>
            </a:pPr>
            <a:r>
              <a:rPr lang="en-US" dirty="0"/>
              <a:t>The Music Department will continue to develop high-quality in-person and online programs that meet the needs of this challenging profession.</a:t>
            </a:r>
          </a:p>
          <a:p>
            <a:pPr indent="-457200">
              <a:spcBef>
                <a:spcPts val="0"/>
              </a:spcBef>
            </a:pPr>
            <a:endParaRPr lang="en-US" dirty="0"/>
          </a:p>
          <a:p>
            <a:pPr indent="-457200">
              <a:spcBef>
                <a:spcPts val="0"/>
              </a:spcBef>
            </a:pPr>
            <a:r>
              <a:rPr lang="en-US" dirty="0"/>
              <a:t>We will continue to improve our academic quality by the careful scrutiny and updating of our curriculum, textbooks, hiring faculty through an equitable process, and regular participation in workshops and symposiums.</a:t>
            </a:r>
          </a:p>
          <a:p>
            <a:pPr indent="-457200">
              <a:spcBef>
                <a:spcPts val="0"/>
              </a:spcBef>
            </a:pPr>
            <a:endParaRPr lang="en-US" dirty="0"/>
          </a:p>
          <a:p>
            <a:pPr marL="0" lvl="0" indent="0" algn="l" rtl="0">
              <a:lnSpc>
                <a:spcPct val="90000"/>
              </a:lnSpc>
              <a:spcBef>
                <a:spcPts val="0"/>
              </a:spcBef>
              <a:spcAft>
                <a:spcPts val="0"/>
              </a:spcAft>
              <a:buClr>
                <a:srgbClr val="003057"/>
              </a:buClr>
              <a:buSzPts val="2800"/>
              <a:buNone/>
            </a:pP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Planning Steps</a:t>
            </a:r>
            <a:endParaRPr dirty="0"/>
          </a:p>
        </p:txBody>
      </p:sp>
      <p:sp>
        <p:nvSpPr>
          <p:cNvPr id="74" name="Google Shape;74;p6"/>
          <p:cNvSpPr txBox="1">
            <a:spLocks noGrp="1"/>
          </p:cNvSpPr>
          <p:nvPr>
            <p:ph type="body" idx="1"/>
          </p:nvPr>
        </p:nvSpPr>
        <p:spPr>
          <a:xfrm>
            <a:off x="838200" y="1825625"/>
            <a:ext cx="8904890" cy="4543644"/>
          </a:xfrm>
          <a:prstGeom prst="rect">
            <a:avLst/>
          </a:prstGeom>
          <a:noFill/>
          <a:ln>
            <a:noFill/>
          </a:ln>
        </p:spPr>
        <p:txBody>
          <a:bodyPr spcFirstLastPara="1" wrap="square" lIns="91425" tIns="45700" rIns="91425" bIns="45700" anchor="t" anchorCtr="0">
            <a:normAutofit fontScale="77500" lnSpcReduction="20000"/>
          </a:bodyPr>
          <a:lstStyle/>
          <a:p>
            <a:pPr marL="635000" indent="-457200">
              <a:spcBef>
                <a:spcPts val="0"/>
              </a:spcBef>
            </a:pPr>
            <a:r>
              <a:rPr lang="en-US" dirty="0"/>
              <a:t>Increase Engagement with DI Students</a:t>
            </a:r>
          </a:p>
          <a:p>
            <a:pPr marL="1092200" lvl="2" indent="0">
              <a:spcBef>
                <a:spcPts val="0"/>
              </a:spcBef>
              <a:buNone/>
            </a:pPr>
            <a:r>
              <a:rPr lang="en-US" dirty="0"/>
              <a:t>The ARC Music Department will increase programing events that are culturally enriching for our DI populations, particularly African American and Hispanic/Latino students. This can be achieved through ensemble music programming, guest lecturers, and utilizing campus-based DI support programs.</a:t>
            </a:r>
          </a:p>
          <a:p>
            <a:pPr marL="1092200" lvl="2" indent="0">
              <a:spcBef>
                <a:spcPts val="0"/>
              </a:spcBef>
              <a:buNone/>
            </a:pPr>
            <a:endParaRPr lang="en-US" dirty="0"/>
          </a:p>
          <a:p>
            <a:pPr marL="635000" indent="-457200">
              <a:spcBef>
                <a:spcPts val="0"/>
              </a:spcBef>
            </a:pPr>
            <a:r>
              <a:rPr lang="en-US" dirty="0"/>
              <a:t>Implement Music Major Cohorts for Success</a:t>
            </a:r>
          </a:p>
          <a:p>
            <a:pPr marL="1092200" lvl="2" indent="0">
              <a:spcBef>
                <a:spcPts val="0"/>
              </a:spcBef>
              <a:buNone/>
            </a:pPr>
            <a:r>
              <a:rPr lang="en-US" dirty="0"/>
              <a:t>The ARC Music Department will implement small cohorts of Music Majors that meet regularly with a faculty mentor to monitor progress through their pathway to completion. The cohort program will promote early detection of potential concern and guidance for needed support, including tutoring, time management, and career opportunities.</a:t>
            </a:r>
          </a:p>
          <a:p>
            <a:pPr marL="635000" lvl="1" indent="0">
              <a:spcBef>
                <a:spcPts val="0"/>
              </a:spcBef>
              <a:buNone/>
            </a:pPr>
            <a:endParaRPr lang="en-US" dirty="0"/>
          </a:p>
          <a:p>
            <a:pPr marL="635000" indent="-457200">
              <a:spcBef>
                <a:spcPts val="0"/>
              </a:spcBef>
            </a:pPr>
            <a:r>
              <a:rPr lang="en-US" dirty="0"/>
              <a:t>Hire a Full Time Choral Instructor</a:t>
            </a:r>
          </a:p>
          <a:p>
            <a:pPr marL="1092200" lvl="2" indent="0">
              <a:spcBef>
                <a:spcPts val="0"/>
              </a:spcBef>
              <a:buNone/>
            </a:pPr>
            <a:r>
              <a:rPr lang="en-US" dirty="0"/>
              <a:t>The ARC Music Department needs to hire a </a:t>
            </a:r>
            <a:r>
              <a:rPr lang="en-US" dirty="0" err="1"/>
              <a:t>full-tIme</a:t>
            </a:r>
            <a:r>
              <a:rPr lang="en-US" dirty="0"/>
              <a:t> Choral Instructor. This position will support the vocal music program at ARC, including directing vocal performance groups, and mentoring faculty and students interested in vocal music.</a:t>
            </a:r>
          </a:p>
          <a:p>
            <a:pPr marL="1092200" lvl="2" indent="0">
              <a:spcBef>
                <a:spcPts val="0"/>
              </a:spcBef>
              <a:buNone/>
            </a:pPr>
            <a:endParaRPr lang="en-US" dirty="0"/>
          </a:p>
          <a:p>
            <a:pPr marL="635000" indent="-457200">
              <a:spcBef>
                <a:spcPts val="0"/>
              </a:spcBef>
            </a:pPr>
            <a:r>
              <a:rPr lang="en-US" dirty="0"/>
              <a:t>Implement a Fully Online Music Degree</a:t>
            </a:r>
          </a:p>
          <a:p>
            <a:pPr marL="1092200" lvl="2" indent="0">
              <a:spcBef>
                <a:spcPts val="0"/>
              </a:spcBef>
              <a:buNone/>
            </a:pPr>
            <a:r>
              <a:rPr lang="en-US" dirty="0"/>
              <a:t>Research institutions with an online music degree -update curriculum to include a greater level of distance education options</a:t>
            </a:r>
          </a:p>
          <a:p>
            <a:pPr marL="635000" lvl="1" indent="0">
              <a:spcBef>
                <a:spcPts val="0"/>
              </a:spcBef>
              <a:buNone/>
            </a:pPr>
            <a:endParaRPr lang="en-US" dirty="0"/>
          </a:p>
          <a:p>
            <a:pPr marL="635000" indent="-457200">
              <a:spcBef>
                <a:spcPts val="0"/>
              </a:spcBef>
            </a:pPr>
            <a:r>
              <a:rPr lang="en-US" dirty="0"/>
              <a:t>Service to under-represented student populations</a:t>
            </a:r>
          </a:p>
          <a:p>
            <a:pPr marL="1092200" lvl="2" indent="0">
              <a:spcBef>
                <a:spcPts val="0"/>
              </a:spcBef>
              <a:buNone/>
            </a:pPr>
            <a:r>
              <a:rPr lang="en-US" dirty="0"/>
              <a:t>Provide clinics and concerts to disproportionately impacted students</a:t>
            </a:r>
            <a:endParaRPr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735</Words>
  <Application>Microsoft Macintosh PowerPoint</Application>
  <PresentationFormat>Widescreen</PresentationFormat>
  <Paragraphs>65</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Music Department</vt:lpstr>
      <vt:lpstr> Music Department Profile </vt:lpstr>
      <vt:lpstr>Historical Analysis</vt:lpstr>
      <vt:lpstr>Objectives </vt:lpstr>
      <vt:lpstr>Strategic Enhancement</vt:lpstr>
      <vt:lpstr>Planning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Title</dc:title>
  <dc:creator>CJ</dc:creator>
  <cp:lastModifiedBy>Eifertsen, Dyne</cp:lastModifiedBy>
  <cp:revision>6</cp:revision>
  <dcterms:created xsi:type="dcterms:W3CDTF">2018-10-09T16:48:02Z</dcterms:created>
  <dcterms:modified xsi:type="dcterms:W3CDTF">2022-03-18T13:48:28Z</dcterms:modified>
</cp:coreProperties>
</file>