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 uri="http://customooxmlschemas.google.com/">
      <go:slidesCustomData xmlns:go="http://customooxmlschemas.google.com/"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hZfu3hEl0Kh+HXON7M2he0fly8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9"/>
    <p:restoredTop sz="94619"/>
  </p:normalViewPr>
  <p:slideViewPr>
    <p:cSldViewPr snapToGrid="0">
      <p:cViewPr varScale="1">
        <p:scale>
          <a:sx n="98" d="100"/>
          <a:sy n="98" d="100"/>
        </p:scale>
        <p:origin x="792" y="184"/>
      </p:cViewPr>
      <p:guideLst>
        <p:guide orient="horz" pos="2160"/>
        <p:guide pos="384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5" Type="http://schemas.openxmlformats.org/officeDocument/2006/relationships/theme" Target="theme/theme1.xml"/><Relationship Id="rId4" Type="http://schemas.openxmlformats.org/officeDocument/2006/relationships/slide" Target="slides/slide3.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
        <p:cNvGrpSpPr/>
        <p:nvPr/>
      </p:nvGrpSpPr>
      <p:grpSpPr>
        <a:xfrm>
          <a:off x="0" y="0"/>
          <a:ext cx="0" cy="0"/>
          <a:chOff x="0" y="0"/>
          <a:chExt cx="0" cy="0"/>
        </a:xfrm>
      </p:grpSpPr>
      <p:sp>
        <p:nvSpPr>
          <p:cNvPr id="34" name="Google Shape;34;p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 name="Google Shape;3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2: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Describe what your program does and how this fits with the mission of ARC</a:t>
            </a:r>
            <a:endParaRPr/>
          </a:p>
        </p:txBody>
      </p:sp>
      <p:sp>
        <p:nvSpPr>
          <p:cNvPr id="42" name="Google Shape;42;p2: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8" name="Google Shape;48;p3: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your program’s strengths and challenges based on review of your historical data or other records.</a:t>
            </a:r>
            <a:endParaRPr/>
          </a:p>
        </p:txBody>
      </p:sp>
      <p:sp>
        <p:nvSpPr>
          <p:cNvPr id="49" name="Google Shape;49;p3: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 name="Google Shape;56;p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what your program wants to accomplish. Discuss how these accomplishments will or do support the ARCmission.</a:t>
            </a:r>
            <a:endParaRPr/>
          </a:p>
        </p:txBody>
      </p:sp>
      <p:sp>
        <p:nvSpPr>
          <p:cNvPr id="57" name="Google Shape;57;p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3" name="Google Shape;63;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Describe what your program’s ideal future looks like. Discuss how this vision supports ARC’s commitment to social justice and equity.</a:t>
            </a:r>
            <a:endParaRPr/>
          </a:p>
        </p:txBody>
      </p:sp>
      <p:sp>
        <p:nvSpPr>
          <p:cNvPr id="64" name="Google Shape;64;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
        <p:cNvGrpSpPr/>
        <p:nvPr/>
      </p:nvGrpSpPr>
      <p:grpSpPr>
        <a:xfrm>
          <a:off x="0" y="0"/>
          <a:ext cx="0" cy="0"/>
          <a:chOff x="0" y="0"/>
          <a:chExt cx="0" cy="0"/>
        </a:xfrm>
      </p:grpSpPr>
      <p:sp>
        <p:nvSpPr>
          <p:cNvPr id="69" name="Google Shape;69;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70" name="Google Shape;70;p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US"/>
              <a:t>List planning steps your program is planning to take within the next year (or so). These would be found in your Annual Unit Plan.</a:t>
            </a:r>
            <a:endParaRPr/>
          </a:p>
        </p:txBody>
      </p:sp>
      <p:sp>
        <p:nvSpPr>
          <p:cNvPr id="71" name="Google Shape;71;p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7"/>
        <p:cNvGrpSpPr/>
        <p:nvPr/>
      </p:nvGrpSpPr>
      <p:grpSpPr>
        <a:xfrm>
          <a:off x="0" y="0"/>
          <a:ext cx="0" cy="0"/>
          <a:chOff x="0" y="0"/>
          <a:chExt cx="0" cy="0"/>
        </a:xfrm>
      </p:grpSpPr>
      <p:sp>
        <p:nvSpPr>
          <p:cNvPr id="18" name="Google Shape;18;p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BA0C2F"/>
              </a:buClr>
              <a:buSzPts val="2400"/>
              <a:buNone/>
              <a:defRPr sz="2400">
                <a:solidFill>
                  <a:srgbClr val="BA0C2F"/>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003057"/>
              </a:buClr>
              <a:buSzPts val="2800"/>
              <a:buChar char="•"/>
              <a:defRPr>
                <a:solidFill>
                  <a:srgbClr val="003057"/>
                </a:solidFill>
              </a:defRPr>
            </a:lvl1pPr>
            <a:lvl2pPr marL="914400" lvl="1" indent="-381000" algn="l">
              <a:lnSpc>
                <a:spcPct val="90000"/>
              </a:lnSpc>
              <a:spcBef>
                <a:spcPts val="500"/>
              </a:spcBef>
              <a:spcAft>
                <a:spcPts val="0"/>
              </a:spcAft>
              <a:buClr>
                <a:srgbClr val="003057"/>
              </a:buClr>
              <a:buSzPts val="2400"/>
              <a:buChar char="•"/>
              <a:defRPr>
                <a:solidFill>
                  <a:srgbClr val="003057"/>
                </a:solidFill>
              </a:defRPr>
            </a:lvl2pPr>
            <a:lvl3pPr marL="1371600" lvl="2" indent="-355600" algn="l">
              <a:lnSpc>
                <a:spcPct val="90000"/>
              </a:lnSpc>
              <a:spcBef>
                <a:spcPts val="500"/>
              </a:spcBef>
              <a:spcAft>
                <a:spcPts val="0"/>
              </a:spcAft>
              <a:buClr>
                <a:srgbClr val="003057"/>
              </a:buClr>
              <a:buSzPts val="2000"/>
              <a:buChar char="•"/>
              <a:defRPr>
                <a:solidFill>
                  <a:srgbClr val="003057"/>
                </a:solidFill>
              </a:defRPr>
            </a:lvl3pPr>
            <a:lvl4pPr marL="1828800" lvl="3" indent="-342900" algn="l">
              <a:lnSpc>
                <a:spcPct val="90000"/>
              </a:lnSpc>
              <a:spcBef>
                <a:spcPts val="500"/>
              </a:spcBef>
              <a:spcAft>
                <a:spcPts val="0"/>
              </a:spcAft>
              <a:buClr>
                <a:srgbClr val="003057"/>
              </a:buClr>
              <a:buSzPts val="1800"/>
              <a:buChar char="•"/>
              <a:defRPr>
                <a:solidFill>
                  <a:srgbClr val="003057"/>
                </a:solidFill>
              </a:defRPr>
            </a:lvl4pPr>
            <a:lvl5pPr marL="2286000" lvl="4" indent="-342900" algn="l">
              <a:lnSpc>
                <a:spcPct val="90000"/>
              </a:lnSpc>
              <a:spcBef>
                <a:spcPts val="500"/>
              </a:spcBef>
              <a:spcAft>
                <a:spcPts val="0"/>
              </a:spcAft>
              <a:buClr>
                <a:srgbClr val="003057"/>
              </a:buClr>
              <a:buSzPts val="1800"/>
              <a:buChar char="•"/>
              <a:defRPr>
                <a:solidFill>
                  <a:srgbClr val="003057"/>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3"/>
        <p:cNvGrpSpPr/>
        <p:nvPr/>
      </p:nvGrpSpPr>
      <p:grpSpPr>
        <a:xfrm>
          <a:off x="0" y="0"/>
          <a:ext cx="0" cy="0"/>
          <a:chOff x="0" y="0"/>
          <a:chExt cx="0" cy="0"/>
        </a:xfrm>
      </p:grpSpPr>
      <p:sp>
        <p:nvSpPr>
          <p:cNvPr id="24" name="Google Shape;24;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1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1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406400" algn="l">
              <a:lnSpc>
                <a:spcPct val="90000"/>
              </a:lnSpc>
              <a:spcBef>
                <a:spcPts val="1000"/>
              </a:spcBef>
              <a:spcAft>
                <a:spcPts val="0"/>
              </a:spcAft>
              <a:buClr>
                <a:srgbClr val="BA0C2F"/>
              </a:buClr>
              <a:buSzPts val="2800"/>
              <a:buChar char="•"/>
              <a:defRPr>
                <a:solidFill>
                  <a:srgbClr val="BA0C2F"/>
                </a:solidFill>
              </a:defRPr>
            </a:lvl1pPr>
            <a:lvl2pPr marL="914400" lvl="1" indent="-381000" algn="l">
              <a:lnSpc>
                <a:spcPct val="90000"/>
              </a:lnSpc>
              <a:spcBef>
                <a:spcPts val="500"/>
              </a:spcBef>
              <a:spcAft>
                <a:spcPts val="0"/>
              </a:spcAft>
              <a:buClr>
                <a:srgbClr val="BA0C2F"/>
              </a:buClr>
              <a:buSzPts val="2400"/>
              <a:buChar char="•"/>
              <a:defRPr>
                <a:solidFill>
                  <a:srgbClr val="BA0C2F"/>
                </a:solidFill>
              </a:defRPr>
            </a:lvl2pPr>
            <a:lvl3pPr marL="1371600" lvl="2" indent="-355600" algn="l">
              <a:lnSpc>
                <a:spcPct val="90000"/>
              </a:lnSpc>
              <a:spcBef>
                <a:spcPts val="500"/>
              </a:spcBef>
              <a:spcAft>
                <a:spcPts val="0"/>
              </a:spcAft>
              <a:buClr>
                <a:srgbClr val="BA0C2F"/>
              </a:buClr>
              <a:buSzPts val="2000"/>
              <a:buChar char="•"/>
              <a:defRPr>
                <a:solidFill>
                  <a:srgbClr val="BA0C2F"/>
                </a:solidFill>
              </a:defRPr>
            </a:lvl3pPr>
            <a:lvl4pPr marL="1828800" lvl="3" indent="-342900" algn="l">
              <a:lnSpc>
                <a:spcPct val="90000"/>
              </a:lnSpc>
              <a:spcBef>
                <a:spcPts val="500"/>
              </a:spcBef>
              <a:spcAft>
                <a:spcPts val="0"/>
              </a:spcAft>
              <a:buClr>
                <a:srgbClr val="BA0C2F"/>
              </a:buClr>
              <a:buSzPts val="1800"/>
              <a:buChar char="•"/>
              <a:defRPr>
                <a:solidFill>
                  <a:srgbClr val="BA0C2F"/>
                </a:solidFill>
              </a:defRPr>
            </a:lvl4pPr>
            <a:lvl5pPr marL="2286000" lvl="4" indent="-342900" algn="l">
              <a:lnSpc>
                <a:spcPct val="90000"/>
              </a:lnSpc>
              <a:spcBef>
                <a:spcPts val="500"/>
              </a:spcBef>
              <a:spcAft>
                <a:spcPts val="0"/>
              </a:spcAft>
              <a:buClr>
                <a:srgbClr val="BA0C2F"/>
              </a:buClr>
              <a:buSzPts val="1800"/>
              <a:buChar char="•"/>
              <a:defRPr>
                <a:solidFill>
                  <a:srgbClr val="BA0C2F"/>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1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rgbClr val="003057"/>
              </a:buClr>
              <a:buSzPts val="6000"/>
              <a:buFont typeface="Calibri"/>
              <a:buNone/>
              <a:defRPr sz="6000">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1"/>
          <p:cNvSpPr txBox="1">
            <a:spLocks noGrp="1"/>
          </p:cNvSpPr>
          <p:nvPr>
            <p:ph type="subTitle" idx="1"/>
          </p:nvPr>
        </p:nvSpPr>
        <p:spPr>
          <a:xfrm>
            <a:off x="1524000" y="3602038"/>
            <a:ext cx="9144000" cy="1190095"/>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rgbClr val="BA0C2F"/>
              </a:buClr>
              <a:buSzPts val="2400"/>
              <a:buNone/>
              <a:defRPr sz="2400">
                <a:solidFill>
                  <a:srgbClr val="BA0C2F"/>
                </a:solidFill>
              </a:defRPr>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0"/>
        <p:cNvGrpSpPr/>
        <p:nvPr/>
      </p:nvGrpSpPr>
      <p:grpSpPr>
        <a:xfrm>
          <a:off x="0" y="0"/>
          <a:ext cx="0" cy="0"/>
          <a:chOff x="0" y="0"/>
          <a:chExt cx="0" cy="0"/>
        </a:xfrm>
      </p:grpSpPr>
      <p:sp>
        <p:nvSpPr>
          <p:cNvPr id="31" name="Google Shape;31;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003057"/>
              </a:buClr>
              <a:buSzPts val="4400"/>
              <a:buFont typeface="Calibri"/>
              <a:buNone/>
              <a:defRPr>
                <a:solidFill>
                  <a:srgbClr val="003057"/>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chemeClr val="lt1"/>
            </a:gs>
            <a:gs pos="91000">
              <a:srgbClr val="A9BEE4"/>
            </a:gs>
            <a:gs pos="100000">
              <a:srgbClr val="003057"/>
            </a:gs>
          </a:gsLst>
          <a:lin ang="5400000" scaled="0"/>
        </a:gradFill>
        <a:effectLst/>
      </p:bgPr>
    </p:bg>
    <p:spTree>
      <p:nvGrpSpPr>
        <p:cNvPr id="1" name="Shape 9"/>
        <p:cNvGrpSpPr/>
        <p:nvPr/>
      </p:nvGrpSpPr>
      <p:grpSpPr>
        <a:xfrm>
          <a:off x="0" y="0"/>
          <a:ext cx="0" cy="0"/>
          <a:chOff x="0" y="0"/>
          <a:chExt cx="0" cy="0"/>
        </a:xfrm>
      </p:grpSpPr>
      <p:sp>
        <p:nvSpPr>
          <p:cNvPr id="10" name="Google Shape;10;p7"/>
          <p:cNvSpPr/>
          <p:nvPr/>
        </p:nvSpPr>
        <p:spPr>
          <a:xfrm flipH="1">
            <a:off x="9964131" y="4751109"/>
            <a:ext cx="2227868" cy="2105164"/>
          </a:xfrm>
          <a:prstGeom prst="flowChartDelay">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11;p7"/>
          <p:cNvSpPr/>
          <p:nvPr/>
        </p:nvSpPr>
        <p:spPr>
          <a:xfrm rot="-5400000" flipH="1">
            <a:off x="9880890" y="5136010"/>
            <a:ext cx="1313312" cy="2127214"/>
          </a:xfrm>
          <a:prstGeom prst="flowChartManualInput">
            <a:avLst/>
          </a:prstGeom>
          <a:solidFill>
            <a:srgbClr val="003057"/>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2" name="Google Shape;1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003057"/>
              </a:buClr>
              <a:buSzPts val="4400"/>
              <a:buFont typeface="Calibri"/>
              <a:buNone/>
              <a:defRPr sz="4400" b="1" i="0" u="none" strike="noStrike" cap="none">
                <a:solidFill>
                  <a:srgbClr val="003057"/>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3" name="Google Shape;13;p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lt1"/>
              </a:buClr>
              <a:buSzPts val="2800"/>
              <a:buFont typeface="Arial"/>
              <a:buChar char="•"/>
              <a:defRPr sz="2800" b="0" i="0" u="none" strike="noStrike" cap="none">
                <a:solidFill>
                  <a:schemeClr val="lt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lt1"/>
              </a:buClr>
              <a:buSzPts val="2400"/>
              <a:buFont typeface="Arial"/>
              <a:buChar char="•"/>
              <a:defRPr sz="2400" b="0" i="0" u="none" strike="noStrike" cap="none">
                <a:solidFill>
                  <a:schemeClr val="lt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4" name="Google Shape;14;p7"/>
          <p:cNvSpPr/>
          <p:nvPr/>
        </p:nvSpPr>
        <p:spPr>
          <a:xfrm rot="-5400000">
            <a:off x="10144654" y="4815686"/>
            <a:ext cx="1673257" cy="2430221"/>
          </a:xfrm>
          <a:prstGeom prst="flowChartManualInput">
            <a:avLst/>
          </a:prstGeom>
          <a:solidFill>
            <a:srgbClr val="BA0C2F"/>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5" name="Google Shape;15;p7"/>
          <p:cNvPicPr preferRelativeResize="0"/>
          <p:nvPr/>
        </p:nvPicPr>
        <p:blipFill rotWithShape="1">
          <a:blip r:embed="rId8">
            <a:alphaModFix/>
          </a:blip>
          <a:srcRect/>
          <a:stretch/>
        </p:blipFill>
        <p:spPr>
          <a:xfrm>
            <a:off x="10198955" y="5418484"/>
            <a:ext cx="1854681" cy="931124"/>
          </a:xfrm>
          <a:prstGeom prst="rect">
            <a:avLst/>
          </a:prstGeom>
          <a:noFill/>
          <a:ln>
            <a:noFill/>
          </a:ln>
        </p:spPr>
      </p:pic>
      <p:cxnSp>
        <p:nvCxnSpPr>
          <p:cNvPr id="16" name="Google Shape;16;p7"/>
          <p:cNvCxnSpPr/>
          <p:nvPr/>
        </p:nvCxnSpPr>
        <p:spPr>
          <a:xfrm rot="10800000" flipH="1">
            <a:off x="0" y="6504578"/>
            <a:ext cx="12207240" cy="24081"/>
          </a:xfrm>
          <a:prstGeom prst="straightConnector1">
            <a:avLst/>
          </a:prstGeom>
          <a:noFill/>
          <a:ln w="107950" cap="flat" cmpd="sng">
            <a:solidFill>
              <a:schemeClr val="lt1"/>
            </a:solidFill>
            <a:prstDash val="solid"/>
            <a:miter lim="800000"/>
            <a:headEnd type="none" w="sm" len="sm"/>
            <a:tailEnd type="none" w="sm" len="sm"/>
          </a:ln>
        </p:spPr>
      </p:cxn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6"/>
        <p:cNvGrpSpPr/>
        <p:nvPr/>
      </p:nvGrpSpPr>
      <p:grpSpPr>
        <a:xfrm>
          <a:off x="0" y="0"/>
          <a:ext cx="0" cy="0"/>
          <a:chOff x="0" y="0"/>
          <a:chExt cx="0" cy="0"/>
        </a:xfrm>
      </p:grpSpPr>
      <p:sp>
        <p:nvSpPr>
          <p:cNvPr id="37" name="Google Shape;37;p1"/>
          <p:cNvSpPr txBox="1">
            <a:spLocks noGrp="1"/>
          </p:cNvSpPr>
          <p:nvPr>
            <p:ph type="title"/>
          </p:nvPr>
        </p:nvSpPr>
        <p:spPr>
          <a:xfrm>
            <a:off x="831850" y="1166328"/>
            <a:ext cx="10515600" cy="204340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003057"/>
              </a:buClr>
              <a:buSzPts val="6000"/>
              <a:buFont typeface="Calibri"/>
              <a:buNone/>
            </a:pPr>
            <a:r>
              <a:rPr lang="en-US" dirty="0"/>
              <a:t>Journalism</a:t>
            </a:r>
            <a:endParaRPr dirty="0"/>
          </a:p>
        </p:txBody>
      </p:sp>
      <p:sp>
        <p:nvSpPr>
          <p:cNvPr id="38" name="Google Shape;38;p1"/>
          <p:cNvSpPr txBox="1">
            <a:spLocks noGrp="1"/>
          </p:cNvSpPr>
          <p:nvPr>
            <p:ph type="body" idx="1"/>
          </p:nvPr>
        </p:nvSpPr>
        <p:spPr>
          <a:xfrm>
            <a:off x="831850" y="3097763"/>
            <a:ext cx="10515600" cy="1922107"/>
          </a:xfrm>
          <a:prstGeom prst="rect">
            <a:avLst/>
          </a:prstGeom>
          <a:noFill/>
          <a:ln>
            <a:noFill/>
          </a:ln>
        </p:spPr>
        <p:txBody>
          <a:bodyPr spcFirstLastPara="1" wrap="square" lIns="91425" tIns="45700" rIns="91425" bIns="45700" anchor="t" anchorCtr="0">
            <a:normAutofit/>
          </a:bodyPr>
          <a:lstStyle/>
          <a:p>
            <a:pPr marL="0" lvl="0" indent="0" algn="r" rtl="0">
              <a:lnSpc>
                <a:spcPct val="90000"/>
              </a:lnSpc>
              <a:spcBef>
                <a:spcPts val="0"/>
              </a:spcBef>
              <a:spcAft>
                <a:spcPts val="0"/>
              </a:spcAft>
              <a:buClr>
                <a:schemeClr val="accent1"/>
              </a:buClr>
              <a:buSzPts val="4000"/>
              <a:buNone/>
            </a:pPr>
            <a:r>
              <a:rPr lang="en-US" sz="4000" dirty="0">
                <a:solidFill>
                  <a:schemeClr val="accent1"/>
                </a:solidFill>
              </a:rPr>
              <a:t>Program Review Presentation</a:t>
            </a:r>
            <a:endParaRPr dirty="0">
              <a:solidFill>
                <a:schemeClr val="accent1"/>
              </a:solidFill>
            </a:endParaRPr>
          </a:p>
          <a:p>
            <a:pPr marL="0" lvl="0" indent="0" algn="r" rtl="0">
              <a:lnSpc>
                <a:spcPct val="90000"/>
              </a:lnSpc>
              <a:spcBef>
                <a:spcPts val="1000"/>
              </a:spcBef>
              <a:spcAft>
                <a:spcPts val="0"/>
              </a:spcAft>
              <a:buClr>
                <a:schemeClr val="accent1"/>
              </a:buClr>
              <a:buSzPts val="4000"/>
              <a:buNone/>
            </a:pPr>
            <a:r>
              <a:rPr lang="en-US" sz="4000" dirty="0">
                <a:solidFill>
                  <a:schemeClr val="accent1"/>
                </a:solidFill>
              </a:rPr>
              <a:t>Cohort 3: 2021-2022</a:t>
            </a:r>
            <a:endParaRPr dirty="0"/>
          </a:p>
          <a:p>
            <a:pPr marL="0" lvl="0" indent="0" algn="r" rtl="0">
              <a:lnSpc>
                <a:spcPct val="90000"/>
              </a:lnSpc>
              <a:spcBef>
                <a:spcPts val="1000"/>
              </a:spcBef>
              <a:spcAft>
                <a:spcPts val="0"/>
              </a:spcAft>
              <a:buClr>
                <a:srgbClr val="BA0C2F"/>
              </a:buClr>
              <a:buSzPts val="4000"/>
              <a:buNone/>
            </a:pPr>
            <a:endParaRPr sz="4000"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sp>
        <p:nvSpPr>
          <p:cNvPr id="44" name="Google Shape;44;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 Journalism Profile </a:t>
            </a:r>
            <a:endParaRPr dirty="0"/>
          </a:p>
        </p:txBody>
      </p:sp>
      <p:sp>
        <p:nvSpPr>
          <p:cNvPr id="45" name="Google Shape;45;p2"/>
          <p:cNvSpPr txBox="1">
            <a:spLocks noGrp="1"/>
          </p:cNvSpPr>
          <p:nvPr>
            <p:ph type="body" idx="1"/>
          </p:nvPr>
        </p:nvSpPr>
        <p:spPr>
          <a:xfrm>
            <a:off x="838201" y="1464907"/>
            <a:ext cx="8972006" cy="4596260"/>
          </a:xfrm>
          <a:prstGeom prst="rect">
            <a:avLst/>
          </a:prstGeom>
          <a:noFill/>
          <a:ln>
            <a:noFill/>
          </a:ln>
        </p:spPr>
        <p:txBody>
          <a:bodyPr spcFirstLastPara="1" wrap="square" lIns="91425" tIns="45700" rIns="91425" bIns="45700" anchor="t" anchorCtr="0">
            <a:normAutofit fontScale="77500" lnSpcReduction="20000"/>
          </a:bodyPr>
          <a:lstStyle/>
          <a:p>
            <a:pPr>
              <a:buFont typeface="Arial" panose="020B0604020202020204" pitchFamily="34" charset="0"/>
              <a:buChar char="•"/>
            </a:pPr>
            <a:r>
              <a:rPr lang="en-US" sz="2600" dirty="0"/>
              <a:t>ARC’s journalism program provides an extensive academic study and practical hands-on training to prepare students for careers in media fields with training in reporting, writing, photography, video, broadcast, public relations, editing, production, and publication design.</a:t>
            </a:r>
          </a:p>
          <a:p>
            <a:pPr>
              <a:buFont typeface="Arial" panose="020B0604020202020204" pitchFamily="34" charset="0"/>
              <a:buChar char="•"/>
            </a:pPr>
            <a:r>
              <a:rPr lang="en-US" sz="2600" dirty="0"/>
              <a:t>The department provides vocational training and academic learning and offers both transferable and nontransferable degrees including an A.A.-T. in Journalism and Mass Communications.</a:t>
            </a:r>
          </a:p>
          <a:p>
            <a:pPr>
              <a:buFont typeface="Arial" panose="020B0604020202020204" pitchFamily="34" charset="0"/>
              <a:buChar char="•"/>
            </a:pPr>
            <a:r>
              <a:rPr lang="en-US" sz="2600" dirty="0"/>
              <a:t>In addition to providing its students with training and education, the student-media publication produced within the department, The Current, provides the greater American River College community with news, sports, features, entertainment and opinion pieces.</a:t>
            </a:r>
          </a:p>
          <a:p>
            <a:pPr>
              <a:buFont typeface="Arial" panose="020B0604020202020204" pitchFamily="34" charset="0"/>
              <a:buChar char="•"/>
            </a:pPr>
            <a:r>
              <a:rPr lang="en-US" sz="2600" dirty="0"/>
              <a:t>The skills and critical thinking students develop within the department prepare them for jobs within media industries and are transferable to many other fields outside of journalism.</a:t>
            </a:r>
            <a:endParaRPr lang="en-US" sz="2600" i="1" dirty="0"/>
          </a:p>
          <a:p>
            <a:pPr>
              <a:buFont typeface="Arial" panose="020B0604020202020204" pitchFamily="34" charset="0"/>
              <a:buChar char="•"/>
            </a:pPr>
            <a:r>
              <a:rPr lang="en-US" sz="2600" dirty="0"/>
              <a:t>The program serves students who are typically underserved by providing access to materials, equipment, and training for those who otherwise can’t afford or access such training.</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1" name="Google Shape;51;p3"/>
          <p:cNvSpPr txBox="1">
            <a:spLocks noGrp="1"/>
          </p:cNvSpPr>
          <p:nvPr>
            <p:ph type="title"/>
          </p:nvPr>
        </p:nvSpPr>
        <p:spPr>
          <a:xfrm>
            <a:off x="838200" y="365125"/>
            <a:ext cx="10515600" cy="92249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Historical Analysis</a:t>
            </a:r>
            <a:endParaRPr dirty="0"/>
          </a:p>
        </p:txBody>
      </p:sp>
      <p:sp>
        <p:nvSpPr>
          <p:cNvPr id="52" name="Google Shape;52;p3"/>
          <p:cNvSpPr txBox="1">
            <a:spLocks noGrp="1"/>
          </p:cNvSpPr>
          <p:nvPr>
            <p:ph type="body" idx="1"/>
          </p:nvPr>
        </p:nvSpPr>
        <p:spPr>
          <a:xfrm>
            <a:off x="838200" y="1154197"/>
            <a:ext cx="5181600" cy="4889339"/>
          </a:xfrm>
          <a:prstGeom prst="rect">
            <a:avLst/>
          </a:prstGeom>
          <a:noFill/>
          <a:ln>
            <a:noFill/>
          </a:ln>
        </p:spPr>
        <p:txBody>
          <a:bodyPr spcFirstLastPara="1" wrap="square" lIns="91425" tIns="45700" rIns="91425" bIns="45700" anchor="t" anchorCtr="0">
            <a:normAutofit fontScale="47500" lnSpcReduction="20000"/>
          </a:bodyPr>
          <a:lstStyle/>
          <a:p>
            <a:pPr marL="0" lvl="0" indent="0" algn="l" rtl="0">
              <a:lnSpc>
                <a:spcPct val="90000"/>
              </a:lnSpc>
              <a:spcBef>
                <a:spcPts val="0"/>
              </a:spcBef>
              <a:spcAft>
                <a:spcPts val="0"/>
              </a:spcAft>
              <a:buClr>
                <a:srgbClr val="BA0C2F"/>
              </a:buClr>
              <a:buSzPts val="2800"/>
              <a:buNone/>
            </a:pPr>
            <a:r>
              <a:rPr lang="en-US" sz="3300" dirty="0">
                <a:solidFill>
                  <a:schemeClr val="tx1"/>
                </a:solidFill>
              </a:rPr>
              <a:t>Program Strengths:</a:t>
            </a:r>
            <a:endParaRPr sz="3300" dirty="0">
              <a:solidFill>
                <a:schemeClr val="tx1"/>
              </a:solidFill>
            </a:endParaRPr>
          </a:p>
          <a:p>
            <a:pPr>
              <a:buFont typeface="Arial" panose="020B0604020202020204" pitchFamily="34" charset="0"/>
              <a:buChar char="•"/>
            </a:pPr>
            <a:r>
              <a:rPr lang="en-US" sz="3300" dirty="0">
                <a:solidFill>
                  <a:schemeClr val="tx1"/>
                </a:solidFill>
              </a:rPr>
              <a:t>The department continues to improve and expand its curriculum. Despite the pandemic, enrollment has remained steady even with a shift to online modality.</a:t>
            </a:r>
          </a:p>
          <a:p>
            <a:pPr>
              <a:buFont typeface="Arial" panose="020B0604020202020204" pitchFamily="34" charset="0"/>
              <a:buChar char="•"/>
            </a:pPr>
            <a:r>
              <a:rPr lang="en-US" sz="3300" dirty="0">
                <a:solidFill>
                  <a:schemeClr val="tx1"/>
                </a:solidFill>
              </a:rPr>
              <a:t>The department continues to connect students with internship, training and employment opportunities. Several current and former students work with outlets such as the New York Times, the Sacramento Bee, </a:t>
            </a:r>
            <a:r>
              <a:rPr lang="en-US" sz="3300" dirty="0" err="1">
                <a:solidFill>
                  <a:schemeClr val="tx1"/>
                </a:solidFill>
              </a:rPr>
              <a:t>CalMatters</a:t>
            </a:r>
            <a:r>
              <a:rPr lang="en-US" sz="3300" dirty="0">
                <a:solidFill>
                  <a:schemeClr val="tx1"/>
                </a:solidFill>
              </a:rPr>
              <a:t>, ABC10, the Sacramento News &amp; Review, and Comstock’s magazine, as well as various regional outlets. Additionally, students in the department regularly win regional and state-wide journalism awards for reporting, photography, and multi-media.</a:t>
            </a:r>
          </a:p>
          <a:p>
            <a:pPr>
              <a:buFont typeface="Arial" panose="020B0604020202020204" pitchFamily="34" charset="0"/>
              <a:buChar char="•"/>
            </a:pPr>
            <a:r>
              <a:rPr lang="en-US" sz="3300" dirty="0">
                <a:solidFill>
                  <a:schemeClr val="tx1"/>
                </a:solidFill>
              </a:rPr>
              <a:t>The Journalism Department has demonstrated an ability to evaluate current situations and to look to the future in its possibilities. An example of this is the Current’s transition to a “digital-first” online-only publication, a move that mirrors local, regional and national trends in both student and professional newsrooms.</a:t>
            </a:r>
          </a:p>
          <a:p>
            <a:pPr>
              <a:buFont typeface="Arial" panose="020B0604020202020204" pitchFamily="34" charset="0"/>
              <a:buChar char="•"/>
            </a:pPr>
            <a:r>
              <a:rPr lang="en-US" sz="3300" dirty="0">
                <a:solidFill>
                  <a:schemeClr val="tx1"/>
                </a:solidFill>
              </a:rPr>
              <a:t>A new classroom / lab is rapidly taking shape and will be in place for the beginning of the fall 2022 semester with up-to-date equipment and facilities usage and new tools for delivering an educational program of high quality.</a:t>
            </a:r>
          </a:p>
          <a:p>
            <a:pPr>
              <a:buFont typeface="Wingdings" pitchFamily="2" charset="2"/>
              <a:buChar char="q"/>
            </a:pPr>
            <a:endParaRPr lang="en-US" sz="4000" dirty="0">
              <a:solidFill>
                <a:schemeClr val="tx1"/>
              </a:solidFill>
            </a:endParaRPr>
          </a:p>
          <a:p>
            <a:pPr marL="228600" lvl="0" indent="-50800" algn="l" rtl="0">
              <a:lnSpc>
                <a:spcPct val="90000"/>
              </a:lnSpc>
              <a:spcBef>
                <a:spcPts val="1000"/>
              </a:spcBef>
              <a:spcAft>
                <a:spcPts val="0"/>
              </a:spcAft>
              <a:buClr>
                <a:srgbClr val="BA0C2F"/>
              </a:buClr>
              <a:buSzPts val="2800"/>
              <a:buNone/>
            </a:pPr>
            <a:endParaRPr dirty="0">
              <a:solidFill>
                <a:schemeClr val="tx1"/>
              </a:solidFill>
            </a:endParaRPr>
          </a:p>
        </p:txBody>
      </p:sp>
      <p:sp>
        <p:nvSpPr>
          <p:cNvPr id="53" name="Google Shape;53;p3"/>
          <p:cNvSpPr txBox="1">
            <a:spLocks noGrp="1"/>
          </p:cNvSpPr>
          <p:nvPr>
            <p:ph type="body" idx="2"/>
          </p:nvPr>
        </p:nvSpPr>
        <p:spPr>
          <a:xfrm>
            <a:off x="6162403" y="1120608"/>
            <a:ext cx="5048794" cy="4922928"/>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rgbClr val="BA0C2F"/>
              </a:buClr>
              <a:buSzPts val="2800"/>
              <a:buNone/>
            </a:pPr>
            <a:r>
              <a:rPr lang="en-US" sz="1700" dirty="0">
                <a:solidFill>
                  <a:schemeClr val="tx1"/>
                </a:solidFill>
              </a:rPr>
              <a:t>Program Challenges:</a:t>
            </a:r>
            <a:endParaRPr sz="1700" dirty="0">
              <a:solidFill>
                <a:schemeClr val="tx1"/>
              </a:solidFill>
            </a:endParaRPr>
          </a:p>
          <a:p>
            <a:pPr>
              <a:buFont typeface="Arial" panose="020B0604020202020204" pitchFamily="34" charset="0"/>
              <a:buChar char="•"/>
            </a:pPr>
            <a:r>
              <a:rPr lang="en-US" sz="1700" dirty="0">
                <a:solidFill>
                  <a:schemeClr val="tx1"/>
                </a:solidFill>
              </a:rPr>
              <a:t>Among the department’s challenges: Increasing outreach and engagement with students, and a decline in success rates during the pandemic. In particular, the department needs to focus on DI populations, particularly African-American students with higher drop rates.</a:t>
            </a:r>
          </a:p>
          <a:p>
            <a:pPr>
              <a:buFont typeface="Arial" panose="020B0604020202020204" pitchFamily="34" charset="0"/>
              <a:buChar char="•"/>
            </a:pPr>
            <a:r>
              <a:rPr lang="en-US" sz="1700" dirty="0">
                <a:solidFill>
                  <a:schemeClr val="tx1"/>
                </a:solidFill>
              </a:rPr>
              <a:t>The Journalism Department has an acute need for qualified instructors to fill part-time and full-time positions. Since the pandemic, the department has lost approval for a full-time faculty position and has also absorbed the loss of a long-time adjunct to retirement.</a:t>
            </a:r>
          </a:p>
          <a:p>
            <a:pPr>
              <a:buFont typeface="Arial" panose="020B0604020202020204" pitchFamily="34" charset="0"/>
              <a:buChar char="•"/>
            </a:pPr>
            <a:r>
              <a:rPr lang="en-US" sz="1700" dirty="0">
                <a:solidFill>
                  <a:schemeClr val="tx1"/>
                </a:solidFill>
              </a:rPr>
              <a:t>Enrollment, although not severely impacted by the pandemic, is still a focus for improvement. . Faculty and staff must initiate further recruitment efforts, particularly with high school journalism programs.</a:t>
            </a:r>
          </a:p>
          <a:p>
            <a:pPr>
              <a:buFont typeface="Wingdings" pitchFamily="2" charset="2"/>
              <a:buChar char="q"/>
            </a:pPr>
            <a:endParaRPr lang="en-US" sz="1700" dirty="0">
              <a:solidFill>
                <a:schemeClr val="tx1"/>
              </a:solidFill>
            </a:endParaRPr>
          </a:p>
          <a:p>
            <a:pPr marL="228600" lvl="0" indent="-50800" algn="l" rtl="0">
              <a:lnSpc>
                <a:spcPct val="90000"/>
              </a:lnSpc>
              <a:spcBef>
                <a:spcPts val="1000"/>
              </a:spcBef>
              <a:spcAft>
                <a:spcPts val="0"/>
              </a:spcAft>
              <a:buClr>
                <a:srgbClr val="BA0C2F"/>
              </a:buClr>
              <a:buSzPts val="2800"/>
              <a:buNone/>
            </a:pPr>
            <a:endParaRPr sz="17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sp>
        <p:nvSpPr>
          <p:cNvPr id="59" name="Google Shape;59;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a:t>Objectives </a:t>
            </a:r>
            <a:endParaRPr/>
          </a:p>
        </p:txBody>
      </p:sp>
      <p:sp>
        <p:nvSpPr>
          <p:cNvPr id="60" name="Google Shape;60;p4"/>
          <p:cNvSpPr txBox="1">
            <a:spLocks noGrp="1"/>
          </p:cNvSpPr>
          <p:nvPr>
            <p:ph type="body" idx="1"/>
          </p:nvPr>
        </p:nvSpPr>
        <p:spPr>
          <a:xfrm>
            <a:off x="838200" y="1595535"/>
            <a:ext cx="9938657" cy="4557071"/>
          </a:xfrm>
          <a:prstGeom prst="rect">
            <a:avLst/>
          </a:prstGeom>
          <a:noFill/>
          <a:ln>
            <a:noFill/>
          </a:ln>
        </p:spPr>
        <p:txBody>
          <a:bodyPr spcFirstLastPara="1" wrap="square" lIns="91425" tIns="45700" rIns="91425" bIns="45700" anchor="t" anchorCtr="0">
            <a:normAutofit fontScale="92500" lnSpcReduction="10000"/>
          </a:bodyPr>
          <a:lstStyle/>
          <a:p>
            <a:pPr>
              <a:buFont typeface="Arial" panose="020B0604020202020204" pitchFamily="34" charset="0"/>
              <a:buChar char="•"/>
            </a:pPr>
            <a:r>
              <a:rPr lang="en-US" sz="2400" dirty="0"/>
              <a:t>Develop a student lab / newspaper facility equipped with new equipment and training methods.</a:t>
            </a:r>
          </a:p>
          <a:p>
            <a:pPr>
              <a:buFont typeface="Arial" panose="020B0604020202020204" pitchFamily="34" charset="0"/>
              <a:buChar char="•"/>
            </a:pPr>
            <a:r>
              <a:rPr lang="en-US" sz="2400" dirty="0"/>
              <a:t>Hire new adjunct and/or full-time faculty. In particular, the department aims to hire an adjunct multi-media instructor to co-advise the Current.</a:t>
            </a:r>
          </a:p>
          <a:p>
            <a:pPr>
              <a:buFont typeface="Arial" panose="020B0604020202020204" pitchFamily="34" charset="0"/>
              <a:buChar char="•"/>
            </a:pPr>
            <a:r>
              <a:rPr lang="en-US" sz="2400" dirty="0"/>
              <a:t>Focus on increased outreach to boost enrollment via outreach to high school journalism departments.</a:t>
            </a:r>
          </a:p>
          <a:p>
            <a:pPr>
              <a:buFont typeface="Arial" panose="020B0604020202020204" pitchFamily="34" charset="0"/>
              <a:buChar char="•"/>
            </a:pPr>
            <a:r>
              <a:rPr lang="en-US" sz="2400" dirty="0"/>
              <a:t>Expand curriculum to include more industry-standard multi-media courses. </a:t>
            </a:r>
          </a:p>
          <a:p>
            <a:pPr>
              <a:buFont typeface="Arial" panose="020B0604020202020204" pitchFamily="34" charset="0"/>
              <a:buChar char="•"/>
            </a:pPr>
            <a:r>
              <a:rPr lang="en-US" sz="2400" dirty="0"/>
              <a:t>Strengthen and expand outreach with local, regional and state media outlets to improve students’ opportunities for internships, freelance work, training, and employment. </a:t>
            </a:r>
          </a:p>
          <a:p>
            <a:pPr>
              <a:buFont typeface="Arial" panose="020B0604020202020204" pitchFamily="34" charset="0"/>
              <a:buChar char="•"/>
            </a:pPr>
            <a:r>
              <a:rPr lang="en-US" sz="2400" dirty="0"/>
              <a:t>Strengthen and improve its equity focus by expanding and improving outreach and engagement with all students, but particularly those in DI populations.</a:t>
            </a:r>
          </a:p>
          <a:p>
            <a:pPr>
              <a:buFont typeface="Arial" panose="020B0604020202020204" pitchFamily="34" charset="0"/>
              <a:buChar char="•"/>
            </a:pPr>
            <a:r>
              <a:rPr lang="en-US" sz="2400" dirty="0"/>
              <a:t>Focus on closing equity gaps by exploring and re-evaluating classroom policies.</a:t>
            </a:r>
          </a:p>
          <a:p>
            <a:pPr marL="50800" indent="0">
              <a:buNone/>
            </a:pPr>
            <a:endParaRPr lang="en-US" sz="2400" dirty="0"/>
          </a:p>
          <a:p>
            <a:pPr>
              <a:buFont typeface="Arial" panose="020B0604020202020204" pitchFamily="34" charset="0"/>
              <a:buChar char="•"/>
            </a:pPr>
            <a:endParaRPr lang="en-US" sz="1400" dirty="0"/>
          </a:p>
          <a:p>
            <a:pPr marL="228600" lvl="0" indent="-139700" algn="l" rtl="0">
              <a:lnSpc>
                <a:spcPct val="90000"/>
              </a:lnSpc>
              <a:spcBef>
                <a:spcPts val="0"/>
              </a:spcBef>
              <a:spcAft>
                <a:spcPts val="0"/>
              </a:spcAft>
              <a:buClr>
                <a:srgbClr val="003057"/>
              </a:buClr>
              <a:buSzPts val="1400"/>
              <a:buNone/>
            </a:pPr>
            <a:endParaRPr sz="1400" i="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Strategic Enhancement</a:t>
            </a:r>
            <a:endParaRPr dirty="0"/>
          </a:p>
        </p:txBody>
      </p:sp>
      <p:sp>
        <p:nvSpPr>
          <p:cNvPr id="67" name="Google Shape;67;p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lnSpcReduction="10000"/>
          </a:bodyPr>
          <a:lstStyle/>
          <a:p>
            <a:pPr indent="-457200">
              <a:spcBef>
                <a:spcPts val="0"/>
              </a:spcBef>
            </a:pPr>
            <a:r>
              <a:rPr lang="en-US" dirty="0"/>
              <a:t>The ARC Journalism department  will continue its commitment to equity through equity-minded education practices, and community engagement.</a:t>
            </a:r>
          </a:p>
          <a:p>
            <a:pPr indent="-457200">
              <a:spcBef>
                <a:spcPts val="0"/>
              </a:spcBef>
            </a:pPr>
            <a:endParaRPr lang="en-US" dirty="0"/>
          </a:p>
          <a:p>
            <a:pPr indent="-457200">
              <a:spcBef>
                <a:spcPts val="0"/>
              </a:spcBef>
            </a:pPr>
            <a:r>
              <a:rPr lang="en-US" dirty="0"/>
              <a:t>Faculty and staff will attend professional development workshops focused on equitable teaching practices, as well as conferences that focus on teaching journalism in a changing digital landscape. The department will also continue to seek out and offer such opportunities to students.</a:t>
            </a:r>
          </a:p>
          <a:p>
            <a:pPr indent="-457200">
              <a:spcBef>
                <a:spcPts val="0"/>
              </a:spcBef>
            </a:pPr>
            <a:endParaRPr lang="en-US" dirty="0"/>
          </a:p>
          <a:p>
            <a:pPr indent="-457200">
              <a:spcBef>
                <a:spcPts val="0"/>
              </a:spcBef>
            </a:pPr>
            <a:r>
              <a:rPr lang="en-US" dirty="0"/>
              <a:t>Faculty and staff will continue to engage with local media outlets via advisory boards and other outreach.</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sp>
        <p:nvSpPr>
          <p:cNvPr id="73" name="Google Shape;73;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003057"/>
              </a:buClr>
              <a:buSzPts val="4400"/>
              <a:buFont typeface="Calibri"/>
              <a:buNone/>
            </a:pPr>
            <a:r>
              <a:rPr lang="en-US" dirty="0"/>
              <a:t>Planning Steps</a:t>
            </a:r>
            <a:endParaRPr dirty="0"/>
          </a:p>
        </p:txBody>
      </p:sp>
      <p:sp>
        <p:nvSpPr>
          <p:cNvPr id="74" name="Google Shape;74;p6"/>
          <p:cNvSpPr txBox="1">
            <a:spLocks noGrp="1"/>
          </p:cNvSpPr>
          <p:nvPr>
            <p:ph type="body" idx="1"/>
          </p:nvPr>
        </p:nvSpPr>
        <p:spPr>
          <a:xfrm>
            <a:off x="838200" y="1512116"/>
            <a:ext cx="9664337" cy="4562112"/>
          </a:xfrm>
          <a:prstGeom prst="rect">
            <a:avLst/>
          </a:prstGeom>
          <a:noFill/>
          <a:ln>
            <a:noFill/>
          </a:ln>
        </p:spPr>
        <p:txBody>
          <a:bodyPr spcFirstLastPara="1" wrap="square" lIns="91425" tIns="45700" rIns="91425" bIns="45700" anchor="t" anchorCtr="0">
            <a:normAutofit fontScale="70000" lnSpcReduction="20000"/>
          </a:bodyPr>
          <a:lstStyle/>
          <a:p>
            <a:pPr>
              <a:buFont typeface="Arial" panose="020B0604020202020204" pitchFamily="34" charset="0"/>
              <a:buChar char="•"/>
            </a:pPr>
            <a:r>
              <a:rPr lang="en-US" sz="2900" dirty="0"/>
              <a:t>The program must, as it has in the past, maintain its acquisition and use of equipment and facilities. Even more important, it must ensure that faculty and students are able to utilize those resources through up-to-date training. New faculty and staff are needed to assist students using the new programs and to keep those programs in good order.</a:t>
            </a:r>
          </a:p>
          <a:p>
            <a:pPr>
              <a:buFont typeface="Arial" panose="020B0604020202020204" pitchFamily="34" charset="0"/>
              <a:buChar char="•"/>
            </a:pPr>
            <a:r>
              <a:rPr lang="en-US" sz="2900" dirty="0"/>
              <a:t>Connections with additional media outlets must continue to be developed to keep current with industry standards, and students will need training to work with those outlets. That will require not only equipment and facilities, but also course offerings at varied times of the day and evening, and classes scheduled in different locations, such as the Natomas Center and other venues. A continued offering of online or hybrid courses is also key to the department’s growth.</a:t>
            </a:r>
          </a:p>
          <a:p>
            <a:pPr>
              <a:buFont typeface="Arial" panose="020B0604020202020204" pitchFamily="34" charset="0"/>
              <a:buChar char="•"/>
            </a:pPr>
            <a:r>
              <a:rPr lang="en-US" sz="2900" dirty="0"/>
              <a:t>The department has worked in the past with other areas of the campus, and that cooperation needs to increase. Cross-listing classes with related divisions, such as the Speech department for public relations courses, and Fine Arts in photography would benefit all departments. It is the department’s goal, too, to get the Current placement on the ARC website to expand its visibility  among students, staff and faculty.</a:t>
            </a:r>
          </a:p>
          <a:p>
            <a:pPr>
              <a:buFont typeface="Arial" panose="020B0604020202020204" pitchFamily="34" charset="0"/>
              <a:buChar char="•"/>
            </a:pPr>
            <a:r>
              <a:rPr lang="en-US" sz="2900" dirty="0"/>
              <a:t>The program also must practice continued outreach for students to maximize enrollment, retention and success rates.</a:t>
            </a:r>
          </a:p>
          <a:p>
            <a:pPr>
              <a:buFont typeface="Arial" panose="020B0604020202020204" pitchFamily="34" charset="0"/>
              <a:buChar char="•"/>
            </a:pPr>
            <a:endParaRPr lang="en-US" sz="2900" dirty="0"/>
          </a:p>
          <a:p>
            <a:pPr marL="228600" lvl="0" indent="-50800" algn="l" rtl="0">
              <a:lnSpc>
                <a:spcPct val="90000"/>
              </a:lnSpc>
              <a:spcBef>
                <a:spcPts val="0"/>
              </a:spcBef>
              <a:spcAft>
                <a:spcPts val="0"/>
              </a:spcAft>
              <a:buClr>
                <a:srgbClr val="003057"/>
              </a:buClr>
              <a:buSzPts val="2800"/>
              <a:buNone/>
            </a:pPr>
            <a:endParaRPr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8835</TotalTime>
  <Words>1063</Words>
  <Application>Microsoft Macintosh PowerPoint</Application>
  <PresentationFormat>Widescreen</PresentationFormat>
  <Paragraphs>49</Paragraphs>
  <Slides>6</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Wingdings</vt:lpstr>
      <vt:lpstr>Office Theme</vt:lpstr>
      <vt:lpstr>Journalism</vt:lpstr>
      <vt:lpstr> Journalism Profile </vt:lpstr>
      <vt:lpstr>Historical Analysis</vt:lpstr>
      <vt:lpstr>Objectives </vt:lpstr>
      <vt:lpstr>Strategic Enhancement</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Unit Title</dc:title>
  <dc:creator>CJ</dc:creator>
  <cp:lastModifiedBy>Leibrock, Rachel</cp:lastModifiedBy>
  <cp:revision>9</cp:revision>
  <dcterms:created xsi:type="dcterms:W3CDTF">2018-10-09T16:48:02Z</dcterms:created>
  <dcterms:modified xsi:type="dcterms:W3CDTF">2022-05-07T00:03:40Z</dcterms:modified>
</cp:coreProperties>
</file>