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notesMasterIdLst>
    <p:notesMasterId r:id="rId8"/>
  </p:notesMasterIdLst>
  <p:sldIdLst>
    <p:sldId id="275" r:id="rId2"/>
    <p:sldId id="267" r:id="rId3"/>
    <p:sldId id="276" r:id="rId4"/>
    <p:sldId id="265" r:id="rId5"/>
    <p:sldId id="272" r:id="rId6"/>
    <p:sldId id="277"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057"/>
    <a:srgbClr val="BA0C2F"/>
    <a:srgbClr val="93CEFF"/>
    <a:srgbClr val="6DBDFF"/>
    <a:srgbClr val="002F56"/>
    <a:srgbClr val="008BF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autoAdjust="0"/>
  </p:normalViewPr>
  <p:slideViewPr>
    <p:cSldViewPr snapToGrid="0">
      <p:cViewPr varScale="1">
        <p:scale>
          <a:sx n="104" d="100"/>
          <a:sy n="104" d="100"/>
        </p:scale>
        <p:origin x="96" y="586"/>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63" d="100"/>
          <a:sy n="63" d="100"/>
        </p:scale>
        <p:origin x="-3192" y="-6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BDB0798-8BCF-4EBC-9109-D84DA2D3C184}" type="datetimeFigureOut">
              <a:rPr lang="en-US" smtClean="0"/>
              <a:t>4/25/2019</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BF1528-91F2-4E57-8CC3-616A321C5541}" type="slidenum">
              <a:rPr lang="en-US" smtClean="0"/>
              <a:t>‹#›</a:t>
            </a:fld>
            <a:endParaRPr lang="en-US"/>
          </a:p>
        </p:txBody>
      </p:sp>
    </p:spTree>
    <p:extLst>
      <p:ext uri="{BB962C8B-B14F-4D97-AF65-F5344CB8AC3E}">
        <p14:creationId xmlns:p14="http://schemas.microsoft.com/office/powerpoint/2010/main" val="2311534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Describe what your program does</a:t>
            </a:r>
            <a:r>
              <a:rPr lang="en-US" baseline="0" dirty="0" smtClean="0"/>
              <a:t> and how this fits with the mission of ARC</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2</a:t>
            </a:fld>
            <a:endParaRPr lang="en-US"/>
          </a:p>
        </p:txBody>
      </p:sp>
    </p:spTree>
    <p:extLst>
      <p:ext uri="{BB962C8B-B14F-4D97-AF65-F5344CB8AC3E}">
        <p14:creationId xmlns:p14="http://schemas.microsoft.com/office/powerpoint/2010/main" val="2984245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List your program’s </a:t>
            </a:r>
            <a:r>
              <a:rPr lang="en-US" baseline="0" dirty="0" smtClean="0"/>
              <a:t>strengths and challenges based on review of your historical data or other records.</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3</a:t>
            </a:fld>
            <a:endParaRPr lang="en-US"/>
          </a:p>
        </p:txBody>
      </p:sp>
    </p:spTree>
    <p:extLst>
      <p:ext uri="{BB962C8B-B14F-4D97-AF65-F5344CB8AC3E}">
        <p14:creationId xmlns:p14="http://schemas.microsoft.com/office/powerpoint/2010/main" val="6908680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List</a:t>
            </a:r>
            <a:r>
              <a:rPr lang="en-US" baseline="0" dirty="0" smtClean="0"/>
              <a:t> what your program wants to accomplish. Discuss how these accomplishments will or do support the </a:t>
            </a:r>
            <a:r>
              <a:rPr lang="en-US" baseline="0" dirty="0" err="1" smtClean="0"/>
              <a:t>ARCmission</a:t>
            </a:r>
            <a:r>
              <a:rPr lang="en-US" baseline="0" dirty="0" smtClean="0"/>
              <a:t>.</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4</a:t>
            </a:fld>
            <a:endParaRPr lang="en-US"/>
          </a:p>
        </p:txBody>
      </p:sp>
    </p:spTree>
    <p:extLst>
      <p:ext uri="{BB962C8B-B14F-4D97-AF65-F5344CB8AC3E}">
        <p14:creationId xmlns:p14="http://schemas.microsoft.com/office/powerpoint/2010/main" val="2540714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Describe what</a:t>
            </a:r>
            <a:r>
              <a:rPr lang="en-US" baseline="0" dirty="0" smtClean="0"/>
              <a:t> </a:t>
            </a:r>
            <a:r>
              <a:rPr lang="en-US" dirty="0" smtClean="0"/>
              <a:t>your program’s ideal future</a:t>
            </a:r>
            <a:r>
              <a:rPr lang="en-US" baseline="0" dirty="0" smtClean="0"/>
              <a:t> looks like. Discuss how this vision supports ARC’s commitment to social justice and equity.</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5</a:t>
            </a:fld>
            <a:endParaRPr lang="en-US"/>
          </a:p>
        </p:txBody>
      </p:sp>
    </p:spTree>
    <p:extLst>
      <p:ext uri="{BB962C8B-B14F-4D97-AF65-F5344CB8AC3E}">
        <p14:creationId xmlns:p14="http://schemas.microsoft.com/office/powerpoint/2010/main" val="312102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List planning steps your program</a:t>
            </a:r>
            <a:r>
              <a:rPr lang="en-US" baseline="0" dirty="0" smtClean="0"/>
              <a:t> is planning to take within the next year (or so). These would be found in your Annual Unit Plan.</a:t>
            </a:r>
            <a:endParaRPr lang="en-US" dirty="0"/>
          </a:p>
        </p:txBody>
      </p:sp>
      <p:sp>
        <p:nvSpPr>
          <p:cNvPr id="4" name="Slide Number Placeholder 3"/>
          <p:cNvSpPr>
            <a:spLocks noGrp="1"/>
          </p:cNvSpPr>
          <p:nvPr>
            <p:ph type="sldNum" sz="quarter" idx="10"/>
          </p:nvPr>
        </p:nvSpPr>
        <p:spPr/>
        <p:txBody>
          <a:bodyPr/>
          <a:lstStyle/>
          <a:p>
            <a:fld id="{7ABF1528-91F2-4E57-8CC3-616A321C5541}" type="slidenum">
              <a:rPr lang="en-US" smtClean="0"/>
              <a:t>6</a:t>
            </a:fld>
            <a:endParaRPr lang="en-US"/>
          </a:p>
        </p:txBody>
      </p:sp>
    </p:spTree>
    <p:extLst>
      <p:ext uri="{BB962C8B-B14F-4D97-AF65-F5344CB8AC3E}">
        <p14:creationId xmlns:p14="http://schemas.microsoft.com/office/powerpoint/2010/main" val="608785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E0F647-E769-422A-8455-95DEA01EBD2A}"/>
              </a:ext>
            </a:extLst>
          </p:cNvPr>
          <p:cNvSpPr>
            <a:spLocks noGrp="1"/>
          </p:cNvSpPr>
          <p:nvPr>
            <p:ph type="ctrTitle"/>
          </p:nvPr>
        </p:nvSpPr>
        <p:spPr>
          <a:xfrm>
            <a:off x="1524000" y="1122363"/>
            <a:ext cx="9144000" cy="2387600"/>
          </a:xfrm>
        </p:spPr>
        <p:txBody>
          <a:bodyPr anchor="b"/>
          <a:lstStyle>
            <a:lvl1pPr algn="ctr">
              <a:defRPr sz="6000">
                <a:solidFill>
                  <a:srgbClr val="003057"/>
                </a:solidFill>
              </a:defRPr>
            </a:lvl1pPr>
          </a:lstStyle>
          <a:p>
            <a:r>
              <a:rPr lang="en-US" dirty="0"/>
              <a:t>Click to edit Master title style</a:t>
            </a:r>
          </a:p>
        </p:txBody>
      </p:sp>
      <p:sp>
        <p:nvSpPr>
          <p:cNvPr id="3" name="Subtitle 2">
            <a:extLst>
              <a:ext uri="{FF2B5EF4-FFF2-40B4-BE49-F238E27FC236}">
                <a16:creationId xmlns:a16="http://schemas.microsoft.com/office/drawing/2014/main" id="{05C802D0-5B0F-49FF-ADAC-25C471AD2AB2}"/>
              </a:ext>
            </a:extLst>
          </p:cNvPr>
          <p:cNvSpPr>
            <a:spLocks noGrp="1"/>
          </p:cNvSpPr>
          <p:nvPr>
            <p:ph type="subTitle" idx="1"/>
          </p:nvPr>
        </p:nvSpPr>
        <p:spPr>
          <a:xfrm>
            <a:off x="1524000" y="3602038"/>
            <a:ext cx="9144000" cy="1190095"/>
          </a:xfrm>
        </p:spPr>
        <p:txBody>
          <a:bodyPr/>
          <a:lstStyle>
            <a:lvl1pPr marL="0" indent="0" algn="ctr">
              <a:buNone/>
              <a:defRPr sz="2400">
                <a:solidFill>
                  <a:srgbClr val="BA0C2F"/>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033750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1968D1-4F76-413E-9FAA-D2FD8221A986}"/>
              </a:ext>
            </a:extLst>
          </p:cNvPr>
          <p:cNvSpPr>
            <a:spLocks noGrp="1"/>
          </p:cNvSpPr>
          <p:nvPr>
            <p:ph type="title"/>
          </p:nvPr>
        </p:nvSpPr>
        <p:spPr/>
        <p:txBody>
          <a:bodyPr/>
          <a:lstStyle>
            <a:lvl1pPr>
              <a:defRPr>
                <a:solidFill>
                  <a:srgbClr val="003057"/>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5A274B3E-3E45-4A8C-9CB1-AF4B42B81B15}"/>
              </a:ext>
            </a:extLst>
          </p:cNvPr>
          <p:cNvSpPr>
            <a:spLocks noGrp="1"/>
          </p:cNvSpPr>
          <p:nvPr>
            <p:ph idx="1"/>
          </p:nvPr>
        </p:nvSpPr>
        <p:spPr>
          <a:xfrm>
            <a:off x="838200" y="1825625"/>
            <a:ext cx="10515600" cy="4351338"/>
          </a:xfrm>
        </p:spPr>
        <p:txBody>
          <a:bodyPr/>
          <a:lstStyle>
            <a:lvl1pPr>
              <a:defRPr>
                <a:solidFill>
                  <a:srgbClr val="003057"/>
                </a:solidFill>
              </a:defRPr>
            </a:lvl1pPr>
            <a:lvl2pPr>
              <a:defRPr>
                <a:solidFill>
                  <a:srgbClr val="003057"/>
                </a:solidFill>
              </a:defRPr>
            </a:lvl2pPr>
            <a:lvl3pPr>
              <a:defRPr>
                <a:solidFill>
                  <a:srgbClr val="003057"/>
                </a:solidFill>
              </a:defRPr>
            </a:lvl3pPr>
            <a:lvl4pPr>
              <a:defRPr>
                <a:solidFill>
                  <a:srgbClr val="003057"/>
                </a:solidFill>
              </a:defRPr>
            </a:lvl4pPr>
            <a:lvl5pPr>
              <a:defRPr>
                <a:solidFill>
                  <a:srgbClr val="003057"/>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8373139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EFCFD-758C-4967-9AD6-26AF78D814F2}"/>
              </a:ext>
            </a:extLst>
          </p:cNvPr>
          <p:cNvSpPr>
            <a:spLocks noGrp="1"/>
          </p:cNvSpPr>
          <p:nvPr>
            <p:ph type="title"/>
          </p:nvPr>
        </p:nvSpPr>
        <p:spPr>
          <a:xfrm>
            <a:off x="831850" y="1709738"/>
            <a:ext cx="10515600" cy="2852737"/>
          </a:xfrm>
        </p:spPr>
        <p:txBody>
          <a:bodyPr anchor="b"/>
          <a:lstStyle>
            <a:lvl1pPr>
              <a:defRPr sz="6000">
                <a:solidFill>
                  <a:srgbClr val="003057"/>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482700E6-B63E-4CE9-A41A-C2818757F641}"/>
              </a:ext>
            </a:extLst>
          </p:cNvPr>
          <p:cNvSpPr>
            <a:spLocks noGrp="1"/>
          </p:cNvSpPr>
          <p:nvPr>
            <p:ph type="body" idx="1"/>
          </p:nvPr>
        </p:nvSpPr>
        <p:spPr>
          <a:xfrm>
            <a:off x="831850" y="4589463"/>
            <a:ext cx="10515600" cy="1500187"/>
          </a:xfrm>
        </p:spPr>
        <p:txBody>
          <a:bodyPr/>
          <a:lstStyle>
            <a:lvl1pPr marL="0" indent="0">
              <a:buNone/>
              <a:defRPr sz="2400">
                <a:solidFill>
                  <a:srgbClr val="BA0C2F"/>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Edit Master text styles</a:t>
            </a:r>
          </a:p>
        </p:txBody>
      </p:sp>
    </p:spTree>
    <p:extLst>
      <p:ext uri="{BB962C8B-B14F-4D97-AF65-F5344CB8AC3E}">
        <p14:creationId xmlns:p14="http://schemas.microsoft.com/office/powerpoint/2010/main" val="9045147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F4230E-4A85-4416-8669-FAE95D77C37D}"/>
              </a:ext>
            </a:extLst>
          </p:cNvPr>
          <p:cNvSpPr>
            <a:spLocks noGrp="1"/>
          </p:cNvSpPr>
          <p:nvPr>
            <p:ph type="title"/>
          </p:nvPr>
        </p:nvSpPr>
        <p:spPr/>
        <p:txBody>
          <a:bodyPr/>
          <a:lstStyle>
            <a:lvl1pPr>
              <a:defRPr>
                <a:solidFill>
                  <a:srgbClr val="003057"/>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5BC57320-C1AD-4234-8081-7DE40B7A6D3E}"/>
              </a:ext>
            </a:extLst>
          </p:cNvPr>
          <p:cNvSpPr>
            <a:spLocks noGrp="1"/>
          </p:cNvSpPr>
          <p:nvPr>
            <p:ph sz="half" idx="1"/>
          </p:nvPr>
        </p:nvSpPr>
        <p:spPr>
          <a:xfrm>
            <a:off x="838200" y="1825625"/>
            <a:ext cx="5181600" cy="4351338"/>
          </a:xfrm>
        </p:spPr>
        <p:txBody>
          <a:bodyPr/>
          <a:lstStyle>
            <a:lvl1pPr>
              <a:defRPr>
                <a:solidFill>
                  <a:srgbClr val="BA0C2F"/>
                </a:solidFill>
              </a:defRPr>
            </a:lvl1pPr>
            <a:lvl2pPr>
              <a:defRPr>
                <a:solidFill>
                  <a:srgbClr val="BA0C2F"/>
                </a:solidFill>
              </a:defRPr>
            </a:lvl2pPr>
            <a:lvl3pPr>
              <a:defRPr>
                <a:solidFill>
                  <a:srgbClr val="BA0C2F"/>
                </a:solidFill>
              </a:defRPr>
            </a:lvl3pPr>
            <a:lvl4pPr>
              <a:defRPr>
                <a:solidFill>
                  <a:srgbClr val="BA0C2F"/>
                </a:solidFill>
              </a:defRPr>
            </a:lvl4pPr>
            <a:lvl5pPr>
              <a:defRPr>
                <a:solidFill>
                  <a:srgbClr val="BA0C2F"/>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AAD4B904-FE3E-44BA-BD20-0D9F8EEC88DA}"/>
              </a:ext>
            </a:extLst>
          </p:cNvPr>
          <p:cNvSpPr>
            <a:spLocks noGrp="1"/>
          </p:cNvSpPr>
          <p:nvPr>
            <p:ph sz="half" idx="2"/>
          </p:nvPr>
        </p:nvSpPr>
        <p:spPr>
          <a:xfrm>
            <a:off x="6172200" y="1825625"/>
            <a:ext cx="5181600" cy="4351338"/>
          </a:xfrm>
        </p:spPr>
        <p:txBody>
          <a:bodyPr/>
          <a:lstStyle>
            <a:lvl1pPr>
              <a:defRPr>
                <a:solidFill>
                  <a:srgbClr val="BA0C2F"/>
                </a:solidFill>
              </a:defRPr>
            </a:lvl1pPr>
            <a:lvl2pPr>
              <a:defRPr>
                <a:solidFill>
                  <a:srgbClr val="BA0C2F"/>
                </a:solidFill>
              </a:defRPr>
            </a:lvl2pPr>
            <a:lvl3pPr>
              <a:defRPr>
                <a:solidFill>
                  <a:srgbClr val="BA0C2F"/>
                </a:solidFill>
              </a:defRPr>
            </a:lvl3pPr>
            <a:lvl4pPr>
              <a:defRPr>
                <a:solidFill>
                  <a:srgbClr val="BA0C2F"/>
                </a:solidFill>
              </a:defRPr>
            </a:lvl4pPr>
            <a:lvl5pPr>
              <a:defRPr>
                <a:solidFill>
                  <a:srgbClr val="BA0C2F"/>
                </a:solidFil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89566071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373AEA-B61F-4142-978E-01AD0A1C3E5A}"/>
              </a:ext>
            </a:extLst>
          </p:cNvPr>
          <p:cNvSpPr>
            <a:spLocks noGrp="1"/>
          </p:cNvSpPr>
          <p:nvPr>
            <p:ph type="title"/>
          </p:nvPr>
        </p:nvSpPr>
        <p:spPr/>
        <p:txBody>
          <a:bodyPr/>
          <a:lstStyle>
            <a:lvl1pPr>
              <a:defRPr>
                <a:solidFill>
                  <a:srgbClr val="003057"/>
                </a:solidFill>
              </a:defRPr>
            </a:lvl1pPr>
          </a:lstStyle>
          <a:p>
            <a:r>
              <a:rPr lang="en-US" dirty="0"/>
              <a:t>Click to edit Master title style</a:t>
            </a:r>
          </a:p>
        </p:txBody>
      </p:sp>
    </p:spTree>
    <p:extLst>
      <p:ext uri="{BB962C8B-B14F-4D97-AF65-F5344CB8AC3E}">
        <p14:creationId xmlns:p14="http://schemas.microsoft.com/office/powerpoint/2010/main" val="24849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696117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rgbClr val="003057"/>
            </a:gs>
            <a:gs pos="91000">
              <a:schemeClr val="accent1">
                <a:lumMod val="45000"/>
                <a:lumOff val="55000"/>
              </a:schemeClr>
            </a:gs>
            <a:gs pos="0">
              <a:schemeClr val="bg1"/>
            </a:gs>
          </a:gsLst>
          <a:lin ang="5400000" scaled="1"/>
          <a:tileRect/>
        </a:gradFill>
        <a:effectLst/>
      </p:bgPr>
    </p:bg>
    <p:spTree>
      <p:nvGrpSpPr>
        <p:cNvPr id="1" name=""/>
        <p:cNvGrpSpPr/>
        <p:nvPr/>
      </p:nvGrpSpPr>
      <p:grpSpPr>
        <a:xfrm>
          <a:off x="0" y="0"/>
          <a:ext cx="0" cy="0"/>
          <a:chOff x="0" y="0"/>
          <a:chExt cx="0" cy="0"/>
        </a:xfrm>
      </p:grpSpPr>
      <p:sp>
        <p:nvSpPr>
          <p:cNvPr id="21" name="Flowchart: Delay 20"/>
          <p:cNvSpPr/>
          <p:nvPr userDrawn="1"/>
        </p:nvSpPr>
        <p:spPr>
          <a:xfrm flipH="1">
            <a:off x="9964131" y="4751109"/>
            <a:ext cx="2227868" cy="2105164"/>
          </a:xfrm>
          <a:prstGeom prst="flowChartDelay">
            <a:avLst/>
          </a:prstGeom>
          <a:solidFill>
            <a:srgbClr val="00305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Diagonal Corners Snipped 10">
            <a:extLst>
              <a:ext uri="{FF2B5EF4-FFF2-40B4-BE49-F238E27FC236}">
                <a16:creationId xmlns:a16="http://schemas.microsoft.com/office/drawing/2014/main" id="{19F4E9D6-F545-4838-AB86-4DB1CD430F2C}"/>
              </a:ext>
            </a:extLst>
          </p:cNvPr>
          <p:cNvSpPr/>
          <p:nvPr userDrawn="1"/>
        </p:nvSpPr>
        <p:spPr>
          <a:xfrm rot="5400000" flipV="1">
            <a:off x="9880890" y="5136010"/>
            <a:ext cx="1313312" cy="2127214"/>
          </a:xfrm>
          <a:prstGeom prst="flowChartManualInput">
            <a:avLst/>
          </a:prstGeom>
          <a:solidFill>
            <a:srgbClr val="003057"/>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sp>
        <p:nvSpPr>
          <p:cNvPr id="2" name="Title Placeholder 1">
            <a:extLst>
              <a:ext uri="{FF2B5EF4-FFF2-40B4-BE49-F238E27FC236}">
                <a16:creationId xmlns:a16="http://schemas.microsoft.com/office/drawing/2014/main" id="{D1E3E8E9-469A-4BA3-BB18-6FA750A91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4E3168D6-E065-452F-9702-C3B23238DB4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Diagonal Corners Snipped 8">
            <a:extLst>
              <a:ext uri="{FF2B5EF4-FFF2-40B4-BE49-F238E27FC236}">
                <a16:creationId xmlns:a16="http://schemas.microsoft.com/office/drawing/2014/main" id="{6B665A23-DBE0-4453-87F7-9165262BBF01}"/>
              </a:ext>
            </a:extLst>
          </p:cNvPr>
          <p:cNvSpPr/>
          <p:nvPr userDrawn="1"/>
        </p:nvSpPr>
        <p:spPr>
          <a:xfrm rot="16200000">
            <a:off x="10144654" y="4815686"/>
            <a:ext cx="1673257" cy="2430221"/>
          </a:xfrm>
          <a:prstGeom prst="flowChartManualInput">
            <a:avLst/>
          </a:prstGeom>
          <a:solidFill>
            <a:srgbClr val="BA0C2F"/>
          </a:solidFill>
          <a:ln>
            <a:no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US"/>
          </a:p>
        </p:txBody>
      </p:sp>
      <p:pic>
        <p:nvPicPr>
          <p:cNvPr id="17" name="Picture 16"/>
          <p:cNvPicPr>
            <a:picLocks noChangeAspect="1"/>
          </p:cNvPicPr>
          <p:nvPr userDrawn="1"/>
        </p:nvPicPr>
        <p:blipFill>
          <a:blip r:embed="rId8">
            <a:extLst>
              <a:ext uri="{28A0092B-C50C-407E-A947-70E740481C1C}">
                <a14:useLocalDpi xmlns:a14="http://schemas.microsoft.com/office/drawing/2010/main" val="0"/>
              </a:ext>
            </a:extLst>
          </a:blip>
          <a:stretch>
            <a:fillRect/>
          </a:stretch>
        </p:blipFill>
        <p:spPr>
          <a:xfrm>
            <a:off x="10198955" y="5418484"/>
            <a:ext cx="1854681" cy="931124"/>
          </a:xfrm>
          <a:prstGeom prst="rect">
            <a:avLst/>
          </a:prstGeom>
        </p:spPr>
      </p:pic>
      <p:cxnSp>
        <p:nvCxnSpPr>
          <p:cNvPr id="16" name="Straight Connector 15"/>
          <p:cNvCxnSpPr/>
          <p:nvPr userDrawn="1"/>
        </p:nvCxnSpPr>
        <p:spPr>
          <a:xfrm flipV="1">
            <a:off x="0" y="6504578"/>
            <a:ext cx="12207240" cy="24081"/>
          </a:xfrm>
          <a:prstGeom prst="line">
            <a:avLst/>
          </a:prstGeom>
          <a:ln w="10795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488204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4" r:id="rId5"/>
    <p:sldLayoutId id="2147483675" r:id="rId6"/>
  </p:sldLayoutIdLst>
  <p:txStyles>
    <p:titleStyle>
      <a:lvl1pPr algn="l" defTabSz="914400" rtl="0" eaLnBrk="1" latinLnBrk="0" hangingPunct="1">
        <a:lnSpc>
          <a:spcPct val="90000"/>
        </a:lnSpc>
        <a:spcBef>
          <a:spcPct val="0"/>
        </a:spcBef>
        <a:buNone/>
        <a:defRPr sz="4400" b="1" kern="1200">
          <a:solidFill>
            <a:srgbClr val="003057"/>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166328"/>
            <a:ext cx="10515600" cy="2043403"/>
          </a:xfrm>
        </p:spPr>
        <p:txBody>
          <a:bodyPr/>
          <a:lstStyle/>
          <a:p>
            <a:r>
              <a:rPr lang="en-US" dirty="0" smtClean="0"/>
              <a:t>Financial Aid</a:t>
            </a:r>
            <a:endParaRPr lang="en-US" dirty="0"/>
          </a:p>
        </p:txBody>
      </p:sp>
      <p:sp>
        <p:nvSpPr>
          <p:cNvPr id="3" name="Text Placeholder 2"/>
          <p:cNvSpPr>
            <a:spLocks noGrp="1"/>
          </p:cNvSpPr>
          <p:nvPr>
            <p:ph type="body" idx="1"/>
          </p:nvPr>
        </p:nvSpPr>
        <p:spPr>
          <a:xfrm>
            <a:off x="831850" y="3097763"/>
            <a:ext cx="10515600" cy="1922107"/>
          </a:xfrm>
        </p:spPr>
        <p:txBody>
          <a:bodyPr>
            <a:normAutofit/>
          </a:bodyPr>
          <a:lstStyle/>
          <a:p>
            <a:pPr algn="r"/>
            <a:r>
              <a:rPr lang="en-US" sz="4000" dirty="0" smtClean="0">
                <a:solidFill>
                  <a:schemeClr val="accent1"/>
                </a:solidFill>
              </a:rPr>
              <a:t>Program Review Presentation</a:t>
            </a:r>
            <a:endParaRPr lang="en-US" dirty="0" smtClean="0">
              <a:solidFill>
                <a:schemeClr val="accent1"/>
              </a:solidFill>
            </a:endParaRPr>
          </a:p>
          <a:p>
            <a:pPr algn="r"/>
            <a:r>
              <a:rPr lang="en-US" sz="4000" dirty="0" smtClean="0">
                <a:solidFill>
                  <a:schemeClr val="accent1"/>
                </a:solidFill>
              </a:rPr>
              <a:t>Cohort 1: 2018-2019</a:t>
            </a:r>
          </a:p>
          <a:p>
            <a:pPr algn="r"/>
            <a:endParaRPr lang="en-US" sz="4000" dirty="0" smtClean="0">
              <a:solidFill>
                <a:schemeClr val="accent1"/>
              </a:solidFill>
            </a:endParaRPr>
          </a:p>
        </p:txBody>
      </p:sp>
    </p:spTree>
    <p:extLst>
      <p:ext uri="{BB962C8B-B14F-4D97-AF65-F5344CB8AC3E}">
        <p14:creationId xmlns:p14="http://schemas.microsoft.com/office/powerpoint/2010/main" val="8628207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a:t>
            </a:r>
            <a:r>
              <a:rPr lang="en-US" dirty="0" smtClean="0"/>
              <a:t>Financial Aid Profile </a:t>
            </a:r>
            <a:endParaRPr lang="en-US" dirty="0"/>
          </a:p>
        </p:txBody>
      </p:sp>
      <p:sp>
        <p:nvSpPr>
          <p:cNvPr id="3" name="Content Placeholder 2"/>
          <p:cNvSpPr>
            <a:spLocks noGrp="1"/>
          </p:cNvSpPr>
          <p:nvPr>
            <p:ph idx="1"/>
          </p:nvPr>
        </p:nvSpPr>
        <p:spPr>
          <a:xfrm>
            <a:off x="838200" y="1464906"/>
            <a:ext cx="10515600" cy="4712057"/>
          </a:xfrm>
        </p:spPr>
        <p:txBody>
          <a:bodyPr>
            <a:normAutofit/>
          </a:bodyPr>
          <a:lstStyle/>
          <a:p>
            <a:pPr marL="0" indent="0">
              <a:buNone/>
            </a:pPr>
            <a:r>
              <a:rPr lang="en-US" dirty="0"/>
              <a:t>The mission of the American River College Financial Aid Office is to provide assistance to students in their quest for financial aid as a means to assist with their cost of attendance. The Financial Aid Office awards all eligible applicants in a fair and consistent manner according to federal and state regulations and institutional policies. American River College’s Financial Aid Office provides financial aid information and application assistance to all current and prospective students. We strive to provide expedited financial assistance and are continually working to improve our processes and services to students.</a:t>
            </a:r>
            <a:endParaRPr lang="en-US" i="1" dirty="0"/>
          </a:p>
        </p:txBody>
      </p:sp>
    </p:spTree>
    <p:extLst>
      <p:ext uri="{BB962C8B-B14F-4D97-AF65-F5344CB8AC3E}">
        <p14:creationId xmlns:p14="http://schemas.microsoft.com/office/powerpoint/2010/main" val="369533441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922499"/>
          </a:xfrm>
        </p:spPr>
        <p:txBody>
          <a:bodyPr/>
          <a:lstStyle/>
          <a:p>
            <a:r>
              <a:rPr lang="en-US" dirty="0" smtClean="0"/>
              <a:t>Historical Analysis</a:t>
            </a:r>
            <a:endParaRPr lang="en-US" dirty="0"/>
          </a:p>
        </p:txBody>
      </p:sp>
      <p:sp>
        <p:nvSpPr>
          <p:cNvPr id="3" name="Content Placeholder 2"/>
          <p:cNvSpPr>
            <a:spLocks noGrp="1"/>
          </p:cNvSpPr>
          <p:nvPr>
            <p:ph sz="half" idx="1"/>
          </p:nvPr>
        </p:nvSpPr>
        <p:spPr>
          <a:xfrm>
            <a:off x="838200" y="1287624"/>
            <a:ext cx="5181600" cy="4889339"/>
          </a:xfrm>
        </p:spPr>
        <p:txBody>
          <a:bodyPr>
            <a:normAutofit fontScale="92500" lnSpcReduction="10000"/>
          </a:bodyPr>
          <a:lstStyle/>
          <a:p>
            <a:pPr marL="0" indent="0">
              <a:buNone/>
            </a:pPr>
            <a:r>
              <a:rPr lang="en-US" dirty="0" smtClean="0"/>
              <a:t>Program Strengths:</a:t>
            </a:r>
          </a:p>
          <a:p>
            <a:r>
              <a:rPr lang="en-US" dirty="0" smtClean="0"/>
              <a:t>Providing Pell Grant to 8842 students 17/18</a:t>
            </a:r>
          </a:p>
          <a:p>
            <a:r>
              <a:rPr lang="en-US" dirty="0" smtClean="0"/>
              <a:t>California Promise Grant 28742 students 17/18</a:t>
            </a:r>
          </a:p>
          <a:p>
            <a:r>
              <a:rPr lang="en-US" dirty="0" smtClean="0"/>
              <a:t>Financial Aid Lab which allows students to upload documents and ask questions.</a:t>
            </a:r>
          </a:p>
          <a:p>
            <a:r>
              <a:rPr lang="en-US" dirty="0" smtClean="0"/>
              <a:t>Multiple programs including: Pell Grant, Loans, </a:t>
            </a:r>
            <a:r>
              <a:rPr lang="en-US" dirty="0" err="1" smtClean="0"/>
              <a:t>CalGrant</a:t>
            </a:r>
            <a:r>
              <a:rPr lang="en-US" dirty="0" smtClean="0"/>
              <a:t>, </a:t>
            </a:r>
            <a:r>
              <a:rPr lang="en-US" dirty="0" err="1" smtClean="0"/>
              <a:t>DreamAct</a:t>
            </a:r>
            <a:r>
              <a:rPr lang="en-US" dirty="0" smtClean="0"/>
              <a:t>, CPG, SSCG, FSEOG, Chaffee, Scholarships, </a:t>
            </a:r>
            <a:r>
              <a:rPr lang="en-US" dirty="0" err="1" smtClean="0"/>
              <a:t>Americorps</a:t>
            </a:r>
            <a:r>
              <a:rPr lang="en-US" dirty="0" smtClean="0"/>
              <a:t>, and others.</a:t>
            </a:r>
          </a:p>
          <a:p>
            <a:pPr marL="0" indent="0">
              <a:buNone/>
            </a:pPr>
            <a:endParaRPr lang="en-US" dirty="0"/>
          </a:p>
        </p:txBody>
      </p:sp>
      <p:sp>
        <p:nvSpPr>
          <p:cNvPr id="4" name="Content Placeholder 3"/>
          <p:cNvSpPr>
            <a:spLocks noGrp="1"/>
          </p:cNvSpPr>
          <p:nvPr>
            <p:ph sz="half" idx="2"/>
          </p:nvPr>
        </p:nvSpPr>
        <p:spPr>
          <a:xfrm>
            <a:off x="6172200" y="1287624"/>
            <a:ext cx="5181600" cy="4889339"/>
          </a:xfrm>
        </p:spPr>
        <p:txBody>
          <a:bodyPr>
            <a:normAutofit fontScale="92500" lnSpcReduction="10000"/>
          </a:bodyPr>
          <a:lstStyle/>
          <a:p>
            <a:pPr marL="0" indent="0">
              <a:buNone/>
            </a:pPr>
            <a:r>
              <a:rPr lang="en-US" dirty="0" smtClean="0"/>
              <a:t>Program Challenges</a:t>
            </a:r>
            <a:r>
              <a:rPr lang="en-US" dirty="0" smtClean="0"/>
              <a:t>:</a:t>
            </a:r>
          </a:p>
          <a:p>
            <a:pPr marL="0" indent="0">
              <a:buNone/>
            </a:pPr>
            <a:r>
              <a:rPr lang="en-US" dirty="0" smtClean="0"/>
              <a:t>New system (</a:t>
            </a:r>
            <a:r>
              <a:rPr lang="en-US" dirty="0" err="1" smtClean="0"/>
              <a:t>peoplesoft</a:t>
            </a:r>
            <a:r>
              <a:rPr lang="en-US" dirty="0" smtClean="0"/>
              <a:t>) implemented 3 years ago. Business processes did not change.</a:t>
            </a:r>
          </a:p>
          <a:p>
            <a:pPr marL="0" indent="0">
              <a:buNone/>
            </a:pPr>
            <a:r>
              <a:rPr lang="en-US" dirty="0" smtClean="0"/>
              <a:t>Financial Aid impacts and is impacted by every area of campus</a:t>
            </a:r>
          </a:p>
          <a:p>
            <a:pPr marL="0" indent="0">
              <a:buNone/>
            </a:pPr>
            <a:r>
              <a:rPr lang="en-US" dirty="0" smtClean="0"/>
              <a:t>Pell numbers have dropped over the last several years and now Pell is a factor in the funding formula for the school </a:t>
            </a:r>
            <a:endParaRPr lang="en-US" dirty="0" smtClean="0"/>
          </a:p>
          <a:p>
            <a:endParaRPr lang="en-US" dirty="0"/>
          </a:p>
        </p:txBody>
      </p:sp>
    </p:spTree>
    <p:extLst>
      <p:ext uri="{BB962C8B-B14F-4D97-AF65-F5344CB8AC3E}">
        <p14:creationId xmlns:p14="http://schemas.microsoft.com/office/powerpoint/2010/main" val="42719575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Objectives </a:t>
            </a:r>
            <a:endParaRPr lang="en-US" dirty="0"/>
          </a:p>
        </p:txBody>
      </p:sp>
      <p:sp>
        <p:nvSpPr>
          <p:cNvPr id="3" name="Content Placeholder 2"/>
          <p:cNvSpPr>
            <a:spLocks noGrp="1"/>
          </p:cNvSpPr>
          <p:nvPr>
            <p:ph idx="1"/>
          </p:nvPr>
        </p:nvSpPr>
        <p:spPr>
          <a:xfrm>
            <a:off x="838200" y="1595535"/>
            <a:ext cx="10515600" cy="4581428"/>
          </a:xfrm>
        </p:spPr>
        <p:txBody>
          <a:bodyPr>
            <a:normAutofit/>
          </a:bodyPr>
          <a:lstStyle/>
          <a:p>
            <a:r>
              <a:rPr lang="en-US" sz="1400" dirty="0"/>
              <a:t>The ideal future for the financial aid department is a more student-oriented department. </a:t>
            </a:r>
            <a:endParaRPr lang="en-US" sz="1400" dirty="0" smtClean="0"/>
          </a:p>
          <a:p>
            <a:r>
              <a:rPr lang="en-US" sz="1400" dirty="0" smtClean="0"/>
              <a:t>Enhancements </a:t>
            </a:r>
            <a:r>
              <a:rPr lang="en-US" sz="1400" dirty="0"/>
              <a:t>to outreach, financial literacy, and default management are all needed to educate our students regarding aid types available to them, how to budget their aid, and how to avoid unnecessary loan debt. </a:t>
            </a:r>
            <a:endParaRPr lang="en-US" sz="1400" dirty="0" smtClean="0"/>
          </a:p>
          <a:p>
            <a:r>
              <a:rPr lang="en-US" sz="1400" i="1" dirty="0" smtClean="0"/>
              <a:t>Ideally, a 2% increase to our Pell awards is needed. </a:t>
            </a:r>
          </a:p>
          <a:p>
            <a:r>
              <a:rPr lang="en-US" sz="1400" dirty="0"/>
              <a:t>The staff within the financial aid office needs to be trained in multiple programs in order to become more versatile and proactive towards student concerns</a:t>
            </a:r>
            <a:r>
              <a:rPr lang="en-US" sz="1400" dirty="0" smtClean="0"/>
              <a:t>.</a:t>
            </a:r>
          </a:p>
          <a:p>
            <a:r>
              <a:rPr lang="en-US" sz="1400" dirty="0"/>
              <a:t>The SAP/Appeals process is currently managed by a single financial aid officer, this program could be shifted to an SPA position (currently vacant) which would free up the officer-level responsibilities for processing of aid.</a:t>
            </a:r>
            <a:endParaRPr lang="en-US" sz="1400" i="1" dirty="0"/>
          </a:p>
        </p:txBody>
      </p:sp>
    </p:spTree>
    <p:extLst>
      <p:ext uri="{BB962C8B-B14F-4D97-AF65-F5344CB8AC3E}">
        <p14:creationId xmlns:p14="http://schemas.microsoft.com/office/powerpoint/2010/main" val="29192773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Strategic Enhancement</a:t>
            </a:r>
            <a:endParaRPr lang="en-US" dirty="0"/>
          </a:p>
        </p:txBody>
      </p:sp>
      <p:sp>
        <p:nvSpPr>
          <p:cNvPr id="3" name="Content Placeholder 2"/>
          <p:cNvSpPr>
            <a:spLocks noGrp="1"/>
          </p:cNvSpPr>
          <p:nvPr>
            <p:ph idx="1"/>
          </p:nvPr>
        </p:nvSpPr>
        <p:spPr/>
        <p:txBody>
          <a:bodyPr>
            <a:normAutofit/>
          </a:bodyPr>
          <a:lstStyle/>
          <a:p>
            <a:pPr marL="514350" indent="-514350">
              <a:buAutoNum type="arabicPeriod"/>
            </a:pPr>
            <a:r>
              <a:rPr lang="en-US" sz="1900" dirty="0" smtClean="0"/>
              <a:t>Increase </a:t>
            </a:r>
            <a:r>
              <a:rPr lang="en-US" sz="1900" dirty="0"/>
              <a:t>Pell awards by 2% Working with the District Office to identify students who may be eligible or who have not completed the FAFSA, we will then reach out to students to educate and encourage students to complete their financial aid files in order to receive their appropriate financial aid packages. Coordination with the ARC Call center will enhance this effort. </a:t>
            </a:r>
            <a:endParaRPr lang="en-US" sz="1900" dirty="0" smtClean="0"/>
          </a:p>
          <a:p>
            <a:pPr marL="514350" indent="-514350">
              <a:buAutoNum type="arabicPeriod"/>
            </a:pPr>
            <a:r>
              <a:rPr lang="en-US" sz="1900" dirty="0"/>
              <a:t>Increase number of appeals received by 2% Increasing communication to students who are not meeting SAP requirements and assisting them with the appeal process by offering workshops and reducing appeal requirements. ARC will also begin allowing students to appeal each term rather than restricting appeals to one opportunity per award year. Currently, students cannot appeal more than once per award year, and without financial aid, they are forces to put their education on hold; many may never return to ARC. By allowing students the opportunity to explain their individual situations, some may be able to continue to receive aid and complete their educational goals</a:t>
            </a:r>
            <a:r>
              <a:rPr lang="en-US" sz="1900" dirty="0" smtClean="0"/>
              <a:t>.</a:t>
            </a:r>
          </a:p>
          <a:p>
            <a:pPr marL="514350" indent="-514350">
              <a:buAutoNum type="arabicPeriod"/>
            </a:pPr>
            <a:r>
              <a:rPr lang="en-US" sz="1700" dirty="0"/>
              <a:t>Find ways to include more demographic information on reporting for the financial aid department. Currently demographics are not tracked in any of the financial aid reports this makes finding ways to assist disproportionately impacted groups difficult. Work with the Institutional Research Office will be needed to support this endeavor.</a:t>
            </a:r>
            <a:endParaRPr lang="en-US" sz="1700" dirty="0"/>
          </a:p>
        </p:txBody>
      </p:sp>
    </p:spTree>
    <p:extLst>
      <p:ext uri="{BB962C8B-B14F-4D97-AF65-F5344CB8AC3E}">
        <p14:creationId xmlns:p14="http://schemas.microsoft.com/office/powerpoint/2010/main" val="101184573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Steps</a:t>
            </a:r>
            <a:endParaRPr lang="en-US" dirty="0"/>
          </a:p>
        </p:txBody>
      </p:sp>
      <p:sp>
        <p:nvSpPr>
          <p:cNvPr id="3" name="Content Placeholder 2"/>
          <p:cNvSpPr>
            <a:spLocks noGrp="1"/>
          </p:cNvSpPr>
          <p:nvPr>
            <p:ph idx="1"/>
          </p:nvPr>
        </p:nvSpPr>
        <p:spPr/>
        <p:txBody>
          <a:bodyPr>
            <a:normAutofit fontScale="92500" lnSpcReduction="20000"/>
          </a:bodyPr>
          <a:lstStyle/>
          <a:p>
            <a:r>
              <a:rPr lang="en-US" dirty="0"/>
              <a:t>A team approach needs to be implemented in two phases: 1. Phase One would have three program-based teams, each supporting a major program as well as some of the smaller programs. This composition would include three members each for a Pell team, a Loan team, &amp; a </a:t>
            </a:r>
            <a:r>
              <a:rPr lang="en-US" dirty="0" err="1"/>
              <a:t>CalGrant</a:t>
            </a:r>
            <a:r>
              <a:rPr lang="en-US" dirty="0"/>
              <a:t>/state/institutional aid team. Each team will have 3 officers and 2 clerks (with supporting part-time staff) to contribute to team workloads. This organization will allow officers to gain expertise on the programs within the team and will allow the officers to support each other as workloads increase during peak times. 2. Phase Two would blend the three program-based teams into a new composition of the three teams. This would provide one officer representing each program with support from other team program leads, when needed. </a:t>
            </a:r>
            <a:r>
              <a:rPr lang="en-US"/>
              <a:t>Processing would be divided by the Guided Pathways areas of interest and provide more personalized attention to students.</a:t>
            </a:r>
            <a:endParaRPr lang="en-US" dirty="0"/>
          </a:p>
        </p:txBody>
      </p:sp>
    </p:spTree>
    <p:extLst>
      <p:ext uri="{BB962C8B-B14F-4D97-AF65-F5344CB8AC3E}">
        <p14:creationId xmlns:p14="http://schemas.microsoft.com/office/powerpoint/2010/main" val="32214971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2007</TotalTime>
  <Words>855</Words>
  <Application>Microsoft Office PowerPoint</Application>
  <PresentationFormat>Widescreen</PresentationFormat>
  <Paragraphs>37</Paragraphs>
  <Slides>6</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Financial Aid</vt:lpstr>
      <vt:lpstr> Financial Aid Profile </vt:lpstr>
      <vt:lpstr>Historical Analysis</vt:lpstr>
      <vt:lpstr>Objectives </vt:lpstr>
      <vt:lpstr>Strategic Enhancement</vt:lpstr>
      <vt:lpstr>Planning Steps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CJ</dc:creator>
  <cp:lastModifiedBy>Gallowglas, Robin</cp:lastModifiedBy>
  <cp:revision>65</cp:revision>
  <dcterms:created xsi:type="dcterms:W3CDTF">2018-10-09T16:48:02Z</dcterms:created>
  <dcterms:modified xsi:type="dcterms:W3CDTF">2019-04-25T21:45:19Z</dcterms:modified>
</cp:coreProperties>
</file>