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8"/>
  </p:notesMasterIdLst>
  <p:sldIdLst>
    <p:sldId id="275" r:id="rId2"/>
    <p:sldId id="267" r:id="rId3"/>
    <p:sldId id="276" r:id="rId4"/>
    <p:sldId id="265" r:id="rId5"/>
    <p:sldId id="272" r:id="rId6"/>
    <p:sldId id="27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057"/>
    <a:srgbClr val="BA0C2F"/>
    <a:srgbClr val="93CEFF"/>
    <a:srgbClr val="6DBDFF"/>
    <a:srgbClr val="002F56"/>
    <a:srgbClr val="008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 autoAdjust="0"/>
  </p:normalViewPr>
  <p:slideViewPr>
    <p:cSldViewPr snapToGrid="0">
      <p:cViewPr varScale="1">
        <p:scale>
          <a:sx n="123" d="100"/>
          <a:sy n="123" d="100"/>
        </p:scale>
        <p:origin x="84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-3192" y="-6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B0798-8BCF-4EBC-9109-D84DA2D3C184}" type="datetimeFigureOut">
              <a:rPr lang="en-US" smtClean="0"/>
              <a:t>4/24/2019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BF1528-91F2-4E57-8CC3-616A321C55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534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 your program does</a:t>
            </a:r>
            <a:r>
              <a:rPr lang="en-US" baseline="0" dirty="0" smtClean="0"/>
              <a:t> and how this fits with the mission of ARC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45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your program’s </a:t>
            </a:r>
            <a:r>
              <a:rPr lang="en-US" baseline="0" dirty="0" smtClean="0"/>
              <a:t>strengths and challenges based on review of your historical data or other records.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868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</a:t>
            </a:r>
            <a:r>
              <a:rPr lang="en-US" baseline="0" dirty="0" smtClean="0"/>
              <a:t> what your program wants to accomplish. Discuss how these accomplishments will or do support the </a:t>
            </a:r>
            <a:r>
              <a:rPr lang="en-US" baseline="0" dirty="0" err="1" smtClean="0"/>
              <a:t>ARCmission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7140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Describe what</a:t>
            </a:r>
            <a:r>
              <a:rPr lang="en-US" baseline="0" dirty="0" smtClean="0"/>
              <a:t> </a:t>
            </a:r>
            <a:r>
              <a:rPr lang="en-US" dirty="0" smtClean="0"/>
              <a:t>your program’s ideal future</a:t>
            </a:r>
            <a:r>
              <a:rPr lang="en-US" baseline="0" dirty="0" smtClean="0"/>
              <a:t> looks like. Discuss how this vision supports ARC’s commitment to social justice and equity.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List planning steps your program</a:t>
            </a:r>
            <a:r>
              <a:rPr lang="en-US" baseline="0" dirty="0" smtClean="0"/>
              <a:t> is planning to take within the next year (or so). These would be found in your Annual Unit Plan.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BF1528-91F2-4E57-8CC3-616A321C554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85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0F647-E769-422A-8455-95DEA01EBD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802D0-5B0F-49FF-ADAC-25C471AD2A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190095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BA0C2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375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968D1-4F76-413E-9FAA-D2FD8221A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74B3E-3E45-4A8C-9CB1-AF4B42B81B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837313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EFCFD-758C-4967-9AD6-26AF78D814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700E6-B63E-4CE9-A41A-C2818757F6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BA0C2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451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4230E-4A85-4416-8669-FAE95D77C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57320-C1AD-4234-8081-7DE40B7A6D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D4B904-FE3E-44BA-BD20-0D9F8EEC8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solidFill>
                  <a:srgbClr val="BA0C2F"/>
                </a:solidFill>
              </a:defRPr>
            </a:lvl1pPr>
            <a:lvl2pPr>
              <a:defRPr>
                <a:solidFill>
                  <a:srgbClr val="BA0C2F"/>
                </a:solidFill>
              </a:defRPr>
            </a:lvl2pPr>
            <a:lvl3pPr>
              <a:defRPr>
                <a:solidFill>
                  <a:srgbClr val="BA0C2F"/>
                </a:solidFill>
              </a:defRPr>
            </a:lvl3pPr>
            <a:lvl4pPr>
              <a:defRPr>
                <a:solidFill>
                  <a:srgbClr val="BA0C2F"/>
                </a:solidFill>
              </a:defRPr>
            </a:lvl4pPr>
            <a:lvl5pPr>
              <a:defRPr>
                <a:solidFill>
                  <a:srgbClr val="BA0C2F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956607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73AEA-B61F-4142-978E-01AD0A1C3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057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849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69611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3057"/>
            </a:gs>
            <a:gs pos="91000">
              <a:schemeClr val="accent1">
                <a:lumMod val="45000"/>
                <a:lumOff val="55000"/>
              </a:schemeClr>
            </a:gs>
            <a:gs pos="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lowchart: Delay 20"/>
          <p:cNvSpPr/>
          <p:nvPr userDrawn="1"/>
        </p:nvSpPr>
        <p:spPr>
          <a:xfrm flipH="1">
            <a:off x="9964131" y="4751109"/>
            <a:ext cx="2227868" cy="2105164"/>
          </a:xfrm>
          <a:prstGeom prst="flowChartDelay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: Diagonal Corners Snipped 10">
            <a:extLst>
              <a:ext uri="{FF2B5EF4-FFF2-40B4-BE49-F238E27FC236}">
                <a16:creationId xmlns:a16="http://schemas.microsoft.com/office/drawing/2014/main" id="{19F4E9D6-F545-4838-AB86-4DB1CD430F2C}"/>
              </a:ext>
            </a:extLst>
          </p:cNvPr>
          <p:cNvSpPr/>
          <p:nvPr userDrawn="1"/>
        </p:nvSpPr>
        <p:spPr>
          <a:xfrm rot="5400000" flipV="1">
            <a:off x="9880890" y="5136010"/>
            <a:ext cx="1313312" cy="2127214"/>
          </a:xfrm>
          <a:prstGeom prst="flowChartManualInput">
            <a:avLst/>
          </a:prstGeom>
          <a:solidFill>
            <a:srgbClr val="003057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E3E8E9-469A-4BA3-BB18-6FA750A9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168D6-E065-452F-9702-C3B23238DB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: Diagonal Corners Snipped 8">
            <a:extLst>
              <a:ext uri="{FF2B5EF4-FFF2-40B4-BE49-F238E27FC236}">
                <a16:creationId xmlns:a16="http://schemas.microsoft.com/office/drawing/2014/main" id="{6B665A23-DBE0-4453-87F7-9165262BBF01}"/>
              </a:ext>
            </a:extLst>
          </p:cNvPr>
          <p:cNvSpPr/>
          <p:nvPr userDrawn="1"/>
        </p:nvSpPr>
        <p:spPr>
          <a:xfrm rot="16200000">
            <a:off x="10144654" y="4815686"/>
            <a:ext cx="1673257" cy="2430221"/>
          </a:xfrm>
          <a:prstGeom prst="flowChartManualInpu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955" y="5418484"/>
            <a:ext cx="1854681" cy="931124"/>
          </a:xfrm>
          <a:prstGeom prst="rect">
            <a:avLst/>
          </a:prstGeom>
        </p:spPr>
      </p:pic>
      <p:cxnSp>
        <p:nvCxnSpPr>
          <p:cNvPr id="16" name="Straight Connector 15"/>
          <p:cNvCxnSpPr/>
          <p:nvPr userDrawn="1"/>
        </p:nvCxnSpPr>
        <p:spPr>
          <a:xfrm flipV="1">
            <a:off x="0" y="6504578"/>
            <a:ext cx="12207240" cy="24081"/>
          </a:xfrm>
          <a:prstGeom prst="line">
            <a:avLst/>
          </a:prstGeom>
          <a:ln w="1079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4882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4" r:id="rId5"/>
    <p:sldLayoutId id="214748367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3057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166328"/>
            <a:ext cx="10515600" cy="2043403"/>
          </a:xfrm>
        </p:spPr>
        <p:txBody>
          <a:bodyPr/>
          <a:lstStyle/>
          <a:p>
            <a:r>
              <a:rPr lang="en-US" dirty="0" smtClean="0"/>
              <a:t>Admissions &amp; Transition Services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97763"/>
            <a:ext cx="10515600" cy="1922107"/>
          </a:xfrm>
        </p:spPr>
        <p:txBody>
          <a:bodyPr>
            <a:normAutofit/>
          </a:bodyPr>
          <a:lstStyle/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Program Review Presentation</a:t>
            </a:r>
            <a:endParaRPr lang="en-US" dirty="0" smtClean="0">
              <a:solidFill>
                <a:schemeClr val="accent1"/>
              </a:solidFill>
            </a:endParaRPr>
          </a:p>
          <a:p>
            <a:pPr algn="r"/>
            <a:r>
              <a:rPr lang="en-US" sz="4000" dirty="0" smtClean="0">
                <a:solidFill>
                  <a:schemeClr val="accent1"/>
                </a:solidFill>
              </a:rPr>
              <a:t>Cohort 1: 2018-2019</a:t>
            </a:r>
          </a:p>
          <a:p>
            <a:pPr algn="r"/>
            <a:endParaRPr lang="en-US" sz="40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82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Admissions &amp; Transition </a:t>
            </a:r>
            <a:r>
              <a:rPr lang="en-US" dirty="0" smtClean="0"/>
              <a:t>Services Profile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4906"/>
            <a:ext cx="10515600" cy="4712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 smtClean="0"/>
              <a:t>Admissions </a:t>
            </a:r>
            <a:r>
              <a:rPr lang="en-US" i="1" dirty="0"/>
              <a:t>and Transition Services aligns with American River College’s strategic goal </a:t>
            </a:r>
            <a:r>
              <a:rPr lang="en-US" i="1" dirty="0" smtClean="0"/>
              <a:t>of student first and </a:t>
            </a:r>
            <a:r>
              <a:rPr lang="en-US" i="1" dirty="0"/>
              <a:t>clear and effective paths by providing upfront resource availability and college programs. That will help guide the student through and beyond their academic journey. </a:t>
            </a:r>
          </a:p>
          <a:p>
            <a:pPr marL="0"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69533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22499"/>
          </a:xfrm>
        </p:spPr>
        <p:txBody>
          <a:bodyPr/>
          <a:lstStyle/>
          <a:p>
            <a:r>
              <a:rPr lang="en-US" dirty="0" smtClean="0"/>
              <a:t>Historical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Program Strengths:</a:t>
            </a:r>
          </a:p>
          <a:p>
            <a:r>
              <a:rPr lang="en-US" dirty="0"/>
              <a:t>Timely processing of Enrollment documents</a:t>
            </a:r>
          </a:p>
          <a:p>
            <a:r>
              <a:rPr lang="en-US" dirty="0"/>
              <a:t>Degree </a:t>
            </a:r>
            <a:r>
              <a:rPr lang="en-US" dirty="0" smtClean="0"/>
              <a:t>Awarding</a:t>
            </a:r>
          </a:p>
          <a:p>
            <a:pPr lvl="1"/>
            <a:r>
              <a:rPr lang="en-US" dirty="0" smtClean="0"/>
              <a:t>2,616 in 2017-2018</a:t>
            </a:r>
            <a:endParaRPr lang="en-US" dirty="0"/>
          </a:p>
          <a:p>
            <a:r>
              <a:rPr lang="en-US" dirty="0" smtClean="0"/>
              <a:t>Distributing Data</a:t>
            </a:r>
            <a:endParaRPr lang="en-US" dirty="0"/>
          </a:p>
          <a:p>
            <a:r>
              <a:rPr lang="en-US" dirty="0" smtClean="0"/>
              <a:t>Communication Center</a:t>
            </a:r>
          </a:p>
          <a:p>
            <a:pPr lvl="1"/>
            <a:r>
              <a:rPr lang="en-US" dirty="0" smtClean="0"/>
              <a:t>16,657 calls from Fall 2018 – Spring 2019</a:t>
            </a:r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87624"/>
            <a:ext cx="5181600" cy="4889339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Program Challenges:</a:t>
            </a:r>
          </a:p>
          <a:p>
            <a:r>
              <a:rPr lang="en-US" dirty="0" smtClean="0"/>
              <a:t>High staff turnover</a:t>
            </a:r>
          </a:p>
          <a:p>
            <a:r>
              <a:rPr lang="en-US" dirty="0" smtClean="0"/>
              <a:t>Decreasing physical space</a:t>
            </a:r>
          </a:p>
          <a:p>
            <a:r>
              <a:rPr lang="en-US" dirty="0" smtClean="0"/>
              <a:t>Elimination of dedicated registration lab</a:t>
            </a:r>
          </a:p>
          <a:p>
            <a:r>
              <a:rPr lang="en-US" dirty="0" smtClean="0"/>
              <a:t>Insufficient funding</a:t>
            </a:r>
          </a:p>
          <a:p>
            <a:r>
              <a:rPr lang="en-US" dirty="0" smtClean="0"/>
              <a:t>Frequency of legislative change</a:t>
            </a:r>
          </a:p>
          <a:p>
            <a:r>
              <a:rPr lang="en-US" dirty="0" smtClean="0"/>
              <a:t>Request of data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95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95535"/>
            <a:ext cx="10515600" cy="4581428"/>
          </a:xfrm>
        </p:spPr>
        <p:txBody>
          <a:bodyPr>
            <a:normAutofit/>
          </a:bodyPr>
          <a:lstStyle/>
          <a:p>
            <a:r>
              <a:rPr lang="en-US" sz="1400" i="1" dirty="0" smtClean="0"/>
              <a:t>Residence Reclassification Changes – Ongoing</a:t>
            </a:r>
          </a:p>
          <a:p>
            <a:pPr lvl="1"/>
            <a:r>
              <a:rPr lang="en-US" sz="1000" i="1" dirty="0" smtClean="0"/>
              <a:t>ARC will no longer require verification documents (e.g. high school diploma / transcripts) for AB 540 students by default and rely on self-certification wherever possible; this will remove a significant barrier to enrollment facing students attempting to enroll or receive aid from American River College</a:t>
            </a:r>
          </a:p>
          <a:p>
            <a:pPr lvl="1"/>
            <a:r>
              <a:rPr lang="en-US" sz="1000" i="1" dirty="0" smtClean="0"/>
              <a:t>ARC is advocating for changes to District requirements for residence reclassification; we expect this will result in a simplified form (process) and expand the documents accepted as evidence of California residence within the year.  We are also working with District to establish a targeted communication system to inform students which items are needed to prove residence upfront.</a:t>
            </a:r>
          </a:p>
          <a:p>
            <a:pPr lvl="1"/>
            <a:r>
              <a:rPr lang="en-US" sz="1000" i="1" dirty="0" smtClean="0"/>
              <a:t>ARC is also advocating for changes likely to be implemented in 2020 that will change the reclassification process to an appeal process requiring less documentation for many students.  </a:t>
            </a:r>
          </a:p>
          <a:p>
            <a:r>
              <a:rPr lang="en-US" sz="1400" i="1" dirty="0" smtClean="0"/>
              <a:t>Online Graduation Petition – Fall 2019</a:t>
            </a:r>
          </a:p>
          <a:p>
            <a:pPr lvl="1"/>
            <a:r>
              <a:rPr lang="en-US" sz="1000" i="1" dirty="0" smtClean="0"/>
              <a:t>Removes barriers in terms of availability of counseling appointments, hours of operation, and geographic proximity from the graduation petition process.</a:t>
            </a:r>
          </a:p>
          <a:p>
            <a:r>
              <a:rPr lang="en-US" sz="1400" i="1" dirty="0" smtClean="0"/>
              <a:t>Online Petitions – Fall 2020?</a:t>
            </a:r>
          </a:p>
          <a:p>
            <a:pPr lvl="1"/>
            <a:r>
              <a:rPr lang="en-US" sz="1000" i="1" dirty="0"/>
              <a:t>Removes barriers in terms </a:t>
            </a:r>
            <a:r>
              <a:rPr lang="en-US" sz="1000" i="1" dirty="0" smtClean="0"/>
              <a:t>of </a:t>
            </a:r>
            <a:r>
              <a:rPr lang="en-US" sz="1000" i="1" dirty="0"/>
              <a:t>hours of </a:t>
            </a:r>
            <a:r>
              <a:rPr lang="en-US" sz="1000" i="1" dirty="0" smtClean="0"/>
              <a:t>operation </a:t>
            </a:r>
            <a:r>
              <a:rPr lang="en-US" sz="1000" i="1" dirty="0"/>
              <a:t>and geographic proximity from the </a:t>
            </a:r>
            <a:r>
              <a:rPr lang="en-US" sz="1000" i="1" dirty="0" smtClean="0"/>
              <a:t>petition process. </a:t>
            </a:r>
            <a:endParaRPr lang="en-US" sz="1000" i="1" dirty="0"/>
          </a:p>
          <a:p>
            <a:pPr marL="457200" lvl="1" indent="0">
              <a:buNone/>
            </a:pPr>
            <a:endParaRPr lang="en-US" sz="1000" i="1" dirty="0"/>
          </a:p>
        </p:txBody>
      </p:sp>
    </p:spTree>
    <p:extLst>
      <p:ext uri="{BB962C8B-B14F-4D97-AF65-F5344CB8AC3E}">
        <p14:creationId xmlns:p14="http://schemas.microsoft.com/office/powerpoint/2010/main" val="291927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Enhancement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69263"/>
          </a:xfrm>
        </p:spPr>
        <p:txBody>
          <a:bodyPr>
            <a:normAutofit/>
          </a:bodyPr>
          <a:lstStyle/>
          <a:p>
            <a:r>
              <a:rPr lang="en-US" dirty="0" smtClean="0"/>
              <a:t>Admissions </a:t>
            </a:r>
            <a:r>
              <a:rPr lang="en-US" dirty="0"/>
              <a:t>and Records looks to increase methods to align students with resources. </a:t>
            </a:r>
          </a:p>
          <a:p>
            <a:r>
              <a:rPr lang="en-US" dirty="0" smtClean="0"/>
              <a:t>Admissions is evaluating student facing forms currently in use using a students first </a:t>
            </a:r>
            <a:r>
              <a:rPr lang="en-US" dirty="0" smtClean="0"/>
              <a:t>approach. </a:t>
            </a:r>
            <a:endParaRPr lang="en-US" dirty="0" smtClean="0"/>
          </a:p>
          <a:p>
            <a:r>
              <a:rPr lang="en-US" dirty="0" smtClean="0"/>
              <a:t>Improving </a:t>
            </a:r>
            <a:r>
              <a:rPr lang="en-US" dirty="0" err="1"/>
              <a:t>MyPath</a:t>
            </a:r>
            <a:r>
              <a:rPr lang="en-US" dirty="0"/>
              <a:t> to increase student engagement once an application is completed.  </a:t>
            </a:r>
          </a:p>
          <a:p>
            <a:r>
              <a:rPr lang="en-US" dirty="0"/>
              <a:t>Finally, </a:t>
            </a:r>
            <a:r>
              <a:rPr lang="en-US" dirty="0" smtClean="0"/>
              <a:t>we </a:t>
            </a:r>
            <a:r>
              <a:rPr lang="en-US" dirty="0"/>
              <a:t>want to engage with other </a:t>
            </a:r>
            <a:r>
              <a:rPr lang="en-US" dirty="0" smtClean="0"/>
              <a:t>areas </a:t>
            </a:r>
            <a:r>
              <a:rPr lang="en-US" dirty="0"/>
              <a:t>to create a seamless transition </a:t>
            </a:r>
            <a:r>
              <a:rPr lang="en-US" dirty="0" smtClean="0"/>
              <a:t>to </a:t>
            </a:r>
            <a:r>
              <a:rPr lang="en-US" dirty="0"/>
              <a:t>immediate campus </a:t>
            </a:r>
            <a:r>
              <a:rPr lang="en-US" dirty="0" smtClean="0"/>
              <a:t>connection. 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84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Planning Steps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requesting funding to support digitizing around 2 million student records currently on aging microfilm</a:t>
            </a:r>
          </a:p>
          <a:p>
            <a:r>
              <a:rPr lang="en-US" dirty="0" smtClean="0"/>
              <a:t>We have requested additional staffing including</a:t>
            </a:r>
          </a:p>
          <a:p>
            <a:pPr lvl="1"/>
            <a:r>
              <a:rPr lang="en-US" dirty="0" smtClean="0"/>
              <a:t>One evaluator to support online graduation petitions and upfront transcript evaluation</a:t>
            </a:r>
          </a:p>
          <a:p>
            <a:pPr lvl="1"/>
            <a:r>
              <a:rPr lang="en-US" dirty="0" smtClean="0"/>
              <a:t>One student personnel assistant to support onboarding connections and strengthen existing 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4971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2228</TotalTime>
  <Words>516</Words>
  <Application>Microsoft Office PowerPoint</Application>
  <PresentationFormat>Widescreen</PresentationFormat>
  <Paragraphs>49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Admissions &amp; Transition Services</vt:lpstr>
      <vt:lpstr>Admissions &amp; Transition Services Profile </vt:lpstr>
      <vt:lpstr>Historical Analysis</vt:lpstr>
      <vt:lpstr>Objectives </vt:lpstr>
      <vt:lpstr>Strategic Enhancement</vt:lpstr>
      <vt:lpstr>Planning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CJ</dc:creator>
  <cp:lastModifiedBy>Ralphs, Jason</cp:lastModifiedBy>
  <cp:revision>75</cp:revision>
  <dcterms:created xsi:type="dcterms:W3CDTF">2018-10-09T16:48:02Z</dcterms:created>
  <dcterms:modified xsi:type="dcterms:W3CDTF">2019-04-24T15:31:42Z</dcterms:modified>
</cp:coreProperties>
</file>