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 uri="http://customooxmlschemas.google.com/">
      <go:slidesCustomData xmlns:go="http://customooxmlschemas.google.com/" r:id="rId12" roundtripDataSignature="AMtx7mhN8RNt1VVaHmSRZH8ih66Cdg3aX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customschemas.google.com/relationships/presentationmetadata" Target="metadata"/><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Introductions: Fong &amp; Regina</a:t>
            </a:r>
            <a:endParaRPr/>
          </a:p>
        </p:txBody>
      </p:sp>
      <p:sp>
        <p:nvSpPr>
          <p:cNvPr id="35" name="Google Shape;3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 name="Google Shape;41;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Describe what your program does and how this fits with the mission of ARC</a:t>
            </a:r>
            <a:endParaRPr/>
          </a:p>
        </p:txBody>
      </p:sp>
      <p:sp>
        <p:nvSpPr>
          <p:cNvPr id="42" name="Google Shape;42;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 name="Shape 46"/>
        <p:cNvGrpSpPr/>
        <p:nvPr/>
      </p:nvGrpSpPr>
      <p:grpSpPr>
        <a:xfrm>
          <a:off x="0" y="0"/>
          <a:ext cx="0" cy="0"/>
          <a:chOff x="0" y="0"/>
          <a:chExt cx="0" cy="0"/>
        </a:xfrm>
      </p:grpSpPr>
      <p:sp>
        <p:nvSpPr>
          <p:cNvPr id="47" name="Google Shape;4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 name="Google Shape;48;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your program’s strengths and challenges based on review of your historical data or other records.</a:t>
            </a:r>
            <a:endParaRPr sz="1100">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a:latin typeface="Arial"/>
                <a:ea typeface="Arial"/>
                <a:cs typeface="Arial"/>
                <a:sym typeface="Arial"/>
              </a:rPr>
              <a:t>I. Strengths: The Transfer Center has been a valuable asset to the counseling department and to the overall campus. It serves as a central hub for students seeking to transfer and the unit continues to facilitate a transfer advisory committee comprised of staff and faculty who discuss campus strategic planning related to increasing transfer rates across campus.Transferring to a four-year institution can be a confusing process, especially for first-generation and low-income students. With that, the Transfer Center functions have become more proactive to ensure that all students receive proper and updated information with counseling being a key component. Some of the strengths of the unit include: Developing a comprehensive calendar of workshops and programs that are strategically plotted with critical transfer deadlines and priorities. For example, we host over 23 different college application workshops for UC, UC TAP/TAG, UC Personal Insight Questions, CSU, and Common Application throughout the Fall semester, prior to the application deadlines. These workshops address the associated anxieties that students undergo when beginning application processes. The unit also facilitated a series of equity-centered programs that seek to demystify transfer for historically disadvantaged communities that include African American, LatinX, LGTBIQ+ and undocumented students. In addition, the unit has also partnered with our Veterans Resource Center to plan an OnTrack Transfer Equity Series event. Lastly, the unit introduced major-specific workshops such as business, computer science and engineering, biological sciences, psychology, criminal justice and nursing. University representatives from these specific academic departments presented about their program, requirements, and the general student experience. This increases the level of preparation among students interested in these fields and therefore increases their likelihood of successful transfer. We also provided students with financial aid workshops for UC and CSU, so students are better prepared on understanding how financial aid operates at the four year university system and how to seek additional aid to support their cost of attendance. Collaborating with other units better serves the mission of increasing transfer rates especially for low-income and first generation students. These partner units include Umoja, Puente, PRISE, EOP&amp;S, Achieve, and Trio. We have been able to collaborate on initiatives including but not limited to University field trips and on the On-Track-Track equity series. These have also been instrumental in communicating all the transfer services and resources that our center provides to their respective students. Our collaboration has also involved meetings with our district Transfer Center partners to discuss strategies to address and enhance the student transfer experience, improve data tracking, high intervention for students who are transfer ready but may need counseling guidance to learn transfer option eligibility, and ways to share events such as future UC and CSU Admit Celebrate and university field trips. Our Transfer Center Counselor also works with our Articulation Officer and previous Transfer Center Directors and Counselors to discuss past and present practices on transfer data, field trip and workshop series, strategies for increasing transfer rates, implementation of best practices for the various application processes such as Cal State Apply, UC TAG, TAP, and UCLA TAP Honors Certificate, and share university updates such as those pertaining to articulation, major programs, and Assist.org information. Students have responded favorably to all services provided. Since counseling has been instituted as part of the Transfer Center function, students have become more aware of the other services and support provided. The effectiveness of the Transfer Center's supportive environment is measured by the number of students who return and refer their peers to the center. II. Some of the opportunities, challenges, equity Gaps/Influencing Factors (e.g. Program Environment) include the following: One of the most significant barriers is that we currently don't have a</a:t>
            </a:r>
            <a:endParaRPr>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a:latin typeface="Arial"/>
                <a:ea typeface="Arial"/>
                <a:cs typeface="Arial"/>
                <a:sym typeface="Arial"/>
              </a:rPr>
              <a:t>full-time transfer center counselor. Our student demand for transfer center counseling has increased over the years and having a full-time counselor is necessary to provide more appointment and drop-in counseling services for students that have already worked on education plans with a general counseling but seek additional and specific counseling around transfer. Also, the Transfer Center counselor plays a vital role in the continued professional development of the counseling department through university updates, department meeting training and being a general resource to full-time and adjunct counselors alike for transfer related questions. There is very limited space in the transfer center which makes it difficult for the staff to conduct all the transfer activities that it seeks to such as transfer center counseling, workshops, university representative meetings, college application assistance and more. The lack of computers makes it difficult to accommodate all the students that seek assistance with their college application especially during high peak times. Booking becomes difficult when we have limited office space for the University Representative, Transfer Center Counselor, Transfer Specialist and Temporary SPA. The Transfer Center performs a dynamic set of support services with very little resources; yet more could be done to support students. This is where collaboration with counselor faculty and our articulation officer who are also skilled in transfer counseling, and those in transfer preparation programs come into play. It is important to utilize the human resources already available at the institution to make transfer an institutional goal, and not just the goal of a particular program. Further collaboration can improve the Transfer Center's function, and in turn, promote a transfer culture throughout the campus. III. Data Limitations/Areas for further research: One significant equity gap in improving and informing the work of the Transfer Center is being provided the institution data around transfer rates. This includes the lack of data and research around the number of students that apply, are admitted to and attend Private Universities or Out of State Universities. There are few data points on tracking what our students do after they graduate or transfer such as where they attend, what degrees they acquire and the cross analysis of the identity groups that these students represent. This data would be vital in informing our transfer programs, activities and the overall execution of our mission of effectively increasing transfer rates for all. It is also difficult to obtain the contact information of the students that have been admitted for any one particular admission period to conduct in-reach intervention activities such as additional counseling or encouraging to attend a workshop. - Currently there is no active system of intervention for when students achieve a high number of units or have a failed graduation petition. These student markers are significant signals for our unit and the institution as a whole to conduct in-reach activities such as transfer counseling or encourage them to attend a workshop. </a:t>
            </a:r>
            <a:endParaRPr>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SzPts val="1400"/>
              <a:buNone/>
            </a:pPr>
            <a:r>
              <a:t/>
            </a:r>
            <a:endParaRPr/>
          </a:p>
        </p:txBody>
      </p:sp>
      <p:sp>
        <p:nvSpPr>
          <p:cNvPr id="49" name="Google Shape;49;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 name="Google Shape;56;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what your program wants to accomplish. Discuss how these accomplishments will or do support the ARCmission.</a:t>
            </a:r>
            <a:endParaRPr/>
          </a:p>
          <a:p>
            <a:pPr indent="0" lvl="0" marL="0" rtl="0" algn="l">
              <a:lnSpc>
                <a:spcPct val="100000"/>
              </a:lnSpc>
              <a:spcBef>
                <a:spcPts val="0"/>
              </a:spcBef>
              <a:spcAft>
                <a:spcPts val="0"/>
              </a:spcAft>
              <a:buSzPts val="1400"/>
              <a:buNone/>
            </a:pPr>
            <a:r>
              <a:t/>
            </a:r>
            <a:endParaRPr/>
          </a:p>
          <a:p>
            <a:pPr indent="-304800" lvl="0" marL="457200" rtl="0" algn="l">
              <a:lnSpc>
                <a:spcPct val="115000"/>
              </a:lnSpc>
              <a:spcBef>
                <a:spcPts val="1200"/>
              </a:spcBef>
              <a:spcAft>
                <a:spcPts val="0"/>
              </a:spcAft>
              <a:buClr>
                <a:schemeClr val="dk1"/>
              </a:buClr>
              <a:buSzPts val="1200"/>
              <a:buAutoNum type="arabicPeriod"/>
            </a:pPr>
            <a:r>
              <a:rPr lang="en-US">
                <a:latin typeface="Arial"/>
                <a:ea typeface="Arial"/>
                <a:cs typeface="Arial"/>
                <a:sym typeface="Arial"/>
              </a:rPr>
              <a:t>Developed a stand-alone budget: The transfer center was granted general funds through the counseling department. This allotted discretionary fund allows for the unit to consistently finance annual programs with security such as Transfer Day, University Field Trips, College Application Weeks, UC &amp; CSU Admit Celebrate and the On-Track-Transfer Series. This level of assurance allows the unit to effectively leverage its funds with other departments and collaborate on initiatives such as college field trips and the On-Track-Transfer Series. </a:t>
            </a:r>
            <a:endParaRPr>
              <a:latin typeface="Arial"/>
              <a:ea typeface="Arial"/>
              <a:cs typeface="Arial"/>
              <a:sym typeface="Arial"/>
            </a:endParaRPr>
          </a:p>
          <a:p>
            <a:pPr indent="-304800" lvl="0" marL="457200" rtl="0" algn="l">
              <a:lnSpc>
                <a:spcPct val="115000"/>
              </a:lnSpc>
              <a:spcBef>
                <a:spcPts val="0"/>
              </a:spcBef>
              <a:spcAft>
                <a:spcPts val="0"/>
              </a:spcAft>
              <a:buClr>
                <a:schemeClr val="dk1"/>
              </a:buClr>
              <a:buSzPts val="1200"/>
              <a:buAutoNum type="arabicPeriod"/>
            </a:pPr>
            <a:r>
              <a:rPr lang="en-US">
                <a:latin typeface="Arial"/>
                <a:ea typeface="Arial"/>
                <a:cs typeface="Arial"/>
                <a:sym typeface="Arial"/>
              </a:rPr>
              <a:t>Developed and incorporated a tracking system: The unit has enhanced its student contact tracking system through an appointment system called SARS Anywhere. We have incorporated reason codes that students are able to select upon dropping in that better identifies the type of activity they are conducting in the Transfer Center. The unit has also incorporated an efficient practice of workshop sign-in sheets and post conference surveys. </a:t>
            </a:r>
            <a:endParaRPr>
              <a:latin typeface="Arial"/>
              <a:ea typeface="Arial"/>
              <a:cs typeface="Arial"/>
              <a:sym typeface="Arial"/>
            </a:endParaRPr>
          </a:p>
          <a:p>
            <a:pPr indent="-304800" lvl="0" marL="457200" rtl="0" algn="l">
              <a:lnSpc>
                <a:spcPct val="115000"/>
              </a:lnSpc>
              <a:spcBef>
                <a:spcPts val="0"/>
              </a:spcBef>
              <a:spcAft>
                <a:spcPts val="0"/>
              </a:spcAft>
              <a:buClr>
                <a:schemeClr val="dk1"/>
              </a:buClr>
              <a:buSzPts val="1200"/>
              <a:buAutoNum type="arabicPeriod"/>
            </a:pPr>
            <a:r>
              <a:rPr lang="en-US">
                <a:latin typeface="Arial"/>
                <a:ea typeface="Arial"/>
                <a:cs typeface="Arial"/>
                <a:sym typeface="Arial"/>
              </a:rPr>
              <a:t>Increased workshop programs: The unit has shown dramatic growth in the number of workshops that it hosts, especially within the last year. This unit hosted over 29 workshops during Fall 2019 and another 18 workshops and 7 University field trips during the Spring of 2020. The unit has also seen an increase in the number of attendees per workshop with a general average of 10-15 students per session. </a:t>
            </a:r>
            <a:endParaRPr>
              <a:latin typeface="Arial"/>
              <a:ea typeface="Arial"/>
              <a:cs typeface="Arial"/>
              <a:sym typeface="Arial"/>
            </a:endParaRPr>
          </a:p>
          <a:p>
            <a:pPr indent="-304800" lvl="0" marL="457200" rtl="0" algn="l">
              <a:lnSpc>
                <a:spcPct val="115000"/>
              </a:lnSpc>
              <a:spcBef>
                <a:spcPts val="0"/>
              </a:spcBef>
              <a:spcAft>
                <a:spcPts val="0"/>
              </a:spcAft>
              <a:buClr>
                <a:schemeClr val="dk1"/>
              </a:buClr>
              <a:buSzPts val="1200"/>
              <a:buAutoNum type="arabicPeriod"/>
            </a:pPr>
            <a:r>
              <a:rPr lang="en-US">
                <a:latin typeface="Arial"/>
                <a:ea typeface="Arial"/>
                <a:cs typeface="Arial"/>
                <a:sym typeface="Arial"/>
              </a:rPr>
              <a:t>IV. Increased Overall Student Contact: The unit has shown an increase of student contact especially within the last year across multiple forms of activity such as drop-in, quick question, college application assistance, appointment and drop-in activity with either a transfer center counselor or University representatives. We have also increased the number of university representatives from public and</a:t>
            </a:r>
            <a:endParaRPr/>
          </a:p>
        </p:txBody>
      </p:sp>
      <p:sp>
        <p:nvSpPr>
          <p:cNvPr id="57" name="Google Shape;57;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 name="Google Shape;63;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Describe what your program’s ideal future looks like. Discuss how this vision supports ARC’s commitment to social justice and equity.</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a:latin typeface="Arial"/>
                <a:ea typeface="Arial"/>
                <a:cs typeface="Arial"/>
                <a:sym typeface="Arial"/>
              </a:rPr>
              <a:t>I. Accomplishment of Mission: Provide outreach, increase partnerships between ARC, which includes all units in advisory committee, and universities, continued professional development opportunities for learning transfer related information through counseling department meetings, dissemination of campus wide emails and conference attendance, advocate for articulation and appropriate course offerings, and educate students about transfer. II. Improve Institutional Effectiveness: Provide resources that facilitate successful transfer to four-year institutions. Within the last six years, the unit, under the direction of the Transfer Center Director, has maintained and updated its website and resource library, and promoted students to transfer by hosting four-year representatives on a regular basis. III. Academic Quality: Revised the curriculum of the HCD 318 (Transfer: Making It Happen) course, conducted workshops and classroom presentations, engaged in collaboration with Articulation Officer to identify new course agreements with universities and revise course articulations as necessary, sponsored visits to four-year institutions, maintained the campus Transfer Center Advisory Committee and established collaborative relationships on- and off-campus, promoted and facilitated the implementation of transfer agreements, and ensured counseling faculty are well trained in the various transfer pathways. </a:t>
            </a:r>
            <a:endParaRPr>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00000"/>
              </a:lnSpc>
              <a:spcBef>
                <a:spcPts val="0"/>
              </a:spcBef>
              <a:spcAft>
                <a:spcPts val="0"/>
              </a:spcAft>
              <a:buSzPts val="1400"/>
              <a:buNone/>
            </a:pPr>
            <a:r>
              <a:t/>
            </a:r>
            <a:endParaRPr/>
          </a:p>
        </p:txBody>
      </p:sp>
      <p:sp>
        <p:nvSpPr>
          <p:cNvPr id="64" name="Google Shape;64;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 name="Google Shape;70;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List planning steps your program is planning to take within the next year (or so). These would be found in your Annual Unit Plan.</a:t>
            </a:r>
            <a:endParaRPr/>
          </a:p>
        </p:txBody>
      </p:sp>
      <p:sp>
        <p:nvSpPr>
          <p:cNvPr id="71" name="Google Shape;71;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BA0C2F"/>
              </a:buClr>
              <a:buSzPts val="2400"/>
              <a:buNone/>
              <a:defRPr sz="2400">
                <a:solidFill>
                  <a:srgbClr val="BA0C2F"/>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057"/>
              </a:buClr>
              <a:buSzPts val="2800"/>
              <a:buChar char="•"/>
              <a:defRPr>
                <a:solidFill>
                  <a:srgbClr val="003057"/>
                </a:solidFill>
              </a:defRPr>
            </a:lvl1pPr>
            <a:lvl2pPr indent="-381000" lvl="1" marL="914400" algn="l">
              <a:lnSpc>
                <a:spcPct val="90000"/>
              </a:lnSpc>
              <a:spcBef>
                <a:spcPts val="500"/>
              </a:spcBef>
              <a:spcAft>
                <a:spcPts val="0"/>
              </a:spcAft>
              <a:buClr>
                <a:srgbClr val="003057"/>
              </a:buClr>
              <a:buSzPts val="2400"/>
              <a:buChar char="•"/>
              <a:defRPr>
                <a:solidFill>
                  <a:srgbClr val="003057"/>
                </a:solidFill>
              </a:defRPr>
            </a:lvl2pPr>
            <a:lvl3pPr indent="-355600" lvl="2" marL="1371600" algn="l">
              <a:lnSpc>
                <a:spcPct val="90000"/>
              </a:lnSpc>
              <a:spcBef>
                <a:spcPts val="500"/>
              </a:spcBef>
              <a:spcAft>
                <a:spcPts val="0"/>
              </a:spcAft>
              <a:buClr>
                <a:srgbClr val="003057"/>
              </a:buClr>
              <a:buSzPts val="2000"/>
              <a:buChar char="•"/>
              <a:defRPr>
                <a:solidFill>
                  <a:srgbClr val="003057"/>
                </a:solidFill>
              </a:defRPr>
            </a:lvl3pPr>
            <a:lvl4pPr indent="-342900" lvl="3" marL="1828800" algn="l">
              <a:lnSpc>
                <a:spcPct val="90000"/>
              </a:lnSpc>
              <a:spcBef>
                <a:spcPts val="500"/>
              </a:spcBef>
              <a:spcAft>
                <a:spcPts val="0"/>
              </a:spcAft>
              <a:buClr>
                <a:srgbClr val="003057"/>
              </a:buClr>
              <a:buSzPts val="1800"/>
              <a:buChar char="•"/>
              <a:defRPr>
                <a:solidFill>
                  <a:srgbClr val="003057"/>
                </a:solidFill>
              </a:defRPr>
            </a:lvl4pPr>
            <a:lvl5pPr indent="-342900" lvl="4" marL="2286000" algn="l">
              <a:lnSpc>
                <a:spcPct val="90000"/>
              </a:lnSpc>
              <a:spcBef>
                <a:spcPts val="500"/>
              </a:spcBef>
              <a:spcAft>
                <a:spcPts val="0"/>
              </a:spcAft>
              <a:buClr>
                <a:srgbClr val="003057"/>
              </a:buClr>
              <a:buSzPts val="1800"/>
              <a:buChar char="•"/>
              <a:defRPr>
                <a:solidFill>
                  <a:srgbClr val="003057"/>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3" name="Shape 23"/>
        <p:cNvGrpSpPr/>
        <p:nvPr/>
      </p:nvGrpSpPr>
      <p:grpSpPr>
        <a:xfrm>
          <a:off x="0" y="0"/>
          <a:ext cx="0" cy="0"/>
          <a:chOff x="0" y="0"/>
          <a:chExt cx="0" cy="0"/>
        </a:xfrm>
      </p:grpSpPr>
      <p:sp>
        <p:nvSpPr>
          <p:cNvPr id="24" name="Google Shape;24;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BA0C2F"/>
              </a:buClr>
              <a:buSzPts val="2800"/>
              <a:buChar char="•"/>
              <a:defRPr>
                <a:solidFill>
                  <a:srgbClr val="BA0C2F"/>
                </a:solidFill>
              </a:defRPr>
            </a:lvl1pPr>
            <a:lvl2pPr indent="-381000" lvl="1" marL="914400" algn="l">
              <a:lnSpc>
                <a:spcPct val="90000"/>
              </a:lnSpc>
              <a:spcBef>
                <a:spcPts val="500"/>
              </a:spcBef>
              <a:spcAft>
                <a:spcPts val="0"/>
              </a:spcAft>
              <a:buClr>
                <a:srgbClr val="BA0C2F"/>
              </a:buClr>
              <a:buSzPts val="2400"/>
              <a:buChar char="•"/>
              <a:defRPr>
                <a:solidFill>
                  <a:srgbClr val="BA0C2F"/>
                </a:solidFill>
              </a:defRPr>
            </a:lvl2pPr>
            <a:lvl3pPr indent="-355600" lvl="2" marL="1371600" algn="l">
              <a:lnSpc>
                <a:spcPct val="90000"/>
              </a:lnSpc>
              <a:spcBef>
                <a:spcPts val="500"/>
              </a:spcBef>
              <a:spcAft>
                <a:spcPts val="0"/>
              </a:spcAft>
              <a:buClr>
                <a:srgbClr val="BA0C2F"/>
              </a:buClr>
              <a:buSzPts val="2000"/>
              <a:buChar char="•"/>
              <a:defRPr>
                <a:solidFill>
                  <a:srgbClr val="BA0C2F"/>
                </a:solidFill>
              </a:defRPr>
            </a:lvl3pPr>
            <a:lvl4pPr indent="-342900" lvl="3" marL="1828800" algn="l">
              <a:lnSpc>
                <a:spcPct val="90000"/>
              </a:lnSpc>
              <a:spcBef>
                <a:spcPts val="500"/>
              </a:spcBef>
              <a:spcAft>
                <a:spcPts val="0"/>
              </a:spcAft>
              <a:buClr>
                <a:srgbClr val="BA0C2F"/>
              </a:buClr>
              <a:buSzPts val="1800"/>
              <a:buChar char="•"/>
              <a:defRPr>
                <a:solidFill>
                  <a:srgbClr val="BA0C2F"/>
                </a:solidFill>
              </a:defRPr>
            </a:lvl4pPr>
            <a:lvl5pPr indent="-342900" lvl="4" marL="2286000" algn="l">
              <a:lnSpc>
                <a:spcPct val="90000"/>
              </a:lnSpc>
              <a:spcBef>
                <a:spcPts val="500"/>
              </a:spcBef>
              <a:spcAft>
                <a:spcPts val="0"/>
              </a:spcAft>
              <a:buClr>
                <a:srgbClr val="BA0C2F"/>
              </a:buClr>
              <a:buSzPts val="1800"/>
              <a:buChar char="•"/>
              <a:defRPr>
                <a:solidFill>
                  <a:srgbClr val="BA0C2F"/>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1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BA0C2F"/>
              </a:buClr>
              <a:buSzPts val="2800"/>
              <a:buChar char="•"/>
              <a:defRPr>
                <a:solidFill>
                  <a:srgbClr val="BA0C2F"/>
                </a:solidFill>
              </a:defRPr>
            </a:lvl1pPr>
            <a:lvl2pPr indent="-381000" lvl="1" marL="914400" algn="l">
              <a:lnSpc>
                <a:spcPct val="90000"/>
              </a:lnSpc>
              <a:spcBef>
                <a:spcPts val="500"/>
              </a:spcBef>
              <a:spcAft>
                <a:spcPts val="0"/>
              </a:spcAft>
              <a:buClr>
                <a:srgbClr val="BA0C2F"/>
              </a:buClr>
              <a:buSzPts val="2400"/>
              <a:buChar char="•"/>
              <a:defRPr>
                <a:solidFill>
                  <a:srgbClr val="BA0C2F"/>
                </a:solidFill>
              </a:defRPr>
            </a:lvl2pPr>
            <a:lvl3pPr indent="-355600" lvl="2" marL="1371600" algn="l">
              <a:lnSpc>
                <a:spcPct val="90000"/>
              </a:lnSpc>
              <a:spcBef>
                <a:spcPts val="500"/>
              </a:spcBef>
              <a:spcAft>
                <a:spcPts val="0"/>
              </a:spcAft>
              <a:buClr>
                <a:srgbClr val="BA0C2F"/>
              </a:buClr>
              <a:buSzPts val="2000"/>
              <a:buChar char="•"/>
              <a:defRPr>
                <a:solidFill>
                  <a:srgbClr val="BA0C2F"/>
                </a:solidFill>
              </a:defRPr>
            </a:lvl3pPr>
            <a:lvl4pPr indent="-342900" lvl="3" marL="1828800" algn="l">
              <a:lnSpc>
                <a:spcPct val="90000"/>
              </a:lnSpc>
              <a:spcBef>
                <a:spcPts val="500"/>
              </a:spcBef>
              <a:spcAft>
                <a:spcPts val="0"/>
              </a:spcAft>
              <a:buClr>
                <a:srgbClr val="BA0C2F"/>
              </a:buClr>
              <a:buSzPts val="1800"/>
              <a:buChar char="•"/>
              <a:defRPr>
                <a:solidFill>
                  <a:srgbClr val="BA0C2F"/>
                </a:solidFill>
              </a:defRPr>
            </a:lvl4pPr>
            <a:lvl5pPr indent="-342900" lvl="4" marL="2286000" algn="l">
              <a:lnSpc>
                <a:spcPct val="90000"/>
              </a:lnSpc>
              <a:spcBef>
                <a:spcPts val="500"/>
              </a:spcBef>
              <a:spcAft>
                <a:spcPts val="0"/>
              </a:spcAft>
              <a:buClr>
                <a:srgbClr val="BA0C2F"/>
              </a:buClr>
              <a:buSzPts val="1800"/>
              <a:buChar char="•"/>
              <a:defRPr>
                <a:solidFill>
                  <a:srgbClr val="BA0C2F"/>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1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1"/>
          <p:cNvSpPr txBox="1"/>
          <p:nvPr>
            <p:ph idx="1" type="subTitle"/>
          </p:nvPr>
        </p:nvSpPr>
        <p:spPr>
          <a:xfrm>
            <a:off x="1524000" y="3602038"/>
            <a:ext cx="9144000" cy="1190095"/>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91000">
              <a:srgbClr val="A9BEE4"/>
            </a:gs>
            <a:gs pos="100000">
              <a:srgbClr val="003057"/>
            </a:gs>
          </a:gsLst>
          <a:lin ang="5400000" scaled="0"/>
        </a:gradFill>
      </p:bgPr>
    </p:bg>
    <p:spTree>
      <p:nvGrpSpPr>
        <p:cNvPr id="9"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 name="Google Shape;11;p7"/>
          <p:cNvSpPr/>
          <p:nvPr/>
        </p:nvSpPr>
        <p:spPr>
          <a:xfrm flipH="1" rot="-5400000">
            <a:off x="9880890" y="5136010"/>
            <a:ext cx="1313312" cy="2127214"/>
          </a:xfrm>
          <a:prstGeom prst="flowChartManualInput">
            <a:avLst/>
          </a:prstGeom>
          <a:solidFill>
            <a:srgbClr val="00305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 name="Google Shape;12;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003057"/>
              </a:buClr>
              <a:buSzPts val="4400"/>
              <a:buFont typeface="Calibri"/>
              <a:buNone/>
              <a:defRPr b="1" i="0" sz="4400" u="none" cap="none" strike="noStrike">
                <a:solidFill>
                  <a:srgbClr val="003057"/>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3" name="Google Shape;13;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1">
            <a:alphaModFix/>
          </a:blip>
          <a:srcRect b="0" l="0" r="0" t="0"/>
          <a:stretch/>
        </p:blipFill>
        <p:spPr>
          <a:xfrm>
            <a:off x="10198955" y="5418484"/>
            <a:ext cx="1854681" cy="931124"/>
          </a:xfrm>
          <a:prstGeom prst="rect">
            <a:avLst/>
          </a:prstGeom>
          <a:noFill/>
          <a:ln>
            <a:noFill/>
          </a:ln>
        </p:spPr>
      </p:pic>
      <p:cxnSp>
        <p:nvCxnSpPr>
          <p:cNvPr id="16" name="Google Shape;16;p7"/>
          <p:cNvCxnSpPr/>
          <p:nvPr/>
        </p:nvCxnSpPr>
        <p:spPr>
          <a:xfrm flipH="1" rot="10800000">
            <a:off x="0" y="6504578"/>
            <a:ext cx="12207240" cy="24081"/>
          </a:xfrm>
          <a:prstGeom prst="straightConnector1">
            <a:avLst/>
          </a:prstGeom>
          <a:noFill/>
          <a:ln cap="flat" cmpd="sng" w="107950">
            <a:solidFill>
              <a:schemeClr val="l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title"/>
          </p:nvPr>
        </p:nvSpPr>
        <p:spPr>
          <a:xfrm>
            <a:off x="831850" y="1166328"/>
            <a:ext cx="10515600" cy="204340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03057"/>
              </a:buClr>
              <a:buSzPts val="6000"/>
              <a:buFont typeface="Calibri"/>
              <a:buNone/>
            </a:pPr>
            <a:r>
              <a:rPr lang="en-US"/>
              <a:t>Transfer Center</a:t>
            </a:r>
            <a:endParaRPr/>
          </a:p>
        </p:txBody>
      </p:sp>
      <p:sp>
        <p:nvSpPr>
          <p:cNvPr id="38" name="Google Shape;38;p1"/>
          <p:cNvSpPr txBox="1"/>
          <p:nvPr>
            <p:ph idx="1" type="body"/>
          </p:nvPr>
        </p:nvSpPr>
        <p:spPr>
          <a:xfrm>
            <a:off x="831850" y="3097763"/>
            <a:ext cx="10515600" cy="1922107"/>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accent1"/>
              </a:buClr>
              <a:buSzPts val="4000"/>
              <a:buNone/>
            </a:pPr>
            <a:r>
              <a:rPr lang="en-US" sz="4000">
                <a:solidFill>
                  <a:schemeClr val="accent1"/>
                </a:solidFill>
              </a:rPr>
              <a:t>Program Review Presentation</a:t>
            </a:r>
            <a:endParaRPr>
              <a:solidFill>
                <a:schemeClr val="accent1"/>
              </a:solidFill>
            </a:endParaRPr>
          </a:p>
          <a:p>
            <a:pPr indent="0" lvl="0" marL="0" rtl="0" algn="r">
              <a:lnSpc>
                <a:spcPct val="90000"/>
              </a:lnSpc>
              <a:spcBef>
                <a:spcPts val="1000"/>
              </a:spcBef>
              <a:spcAft>
                <a:spcPts val="0"/>
              </a:spcAft>
              <a:buClr>
                <a:schemeClr val="accent1"/>
              </a:buClr>
              <a:buSzPts val="4000"/>
              <a:buNone/>
            </a:pPr>
            <a:r>
              <a:rPr lang="en-US" sz="4000">
                <a:solidFill>
                  <a:schemeClr val="accent1"/>
                </a:solidFill>
              </a:rPr>
              <a:t>Cohort 2: 2019-2020</a:t>
            </a:r>
            <a:endParaRPr/>
          </a:p>
          <a:p>
            <a:pPr indent="0" lvl="0" marL="0" rtl="0" algn="r">
              <a:lnSpc>
                <a:spcPct val="90000"/>
              </a:lnSpc>
              <a:spcBef>
                <a:spcPts val="1000"/>
              </a:spcBef>
              <a:spcAft>
                <a:spcPts val="0"/>
              </a:spcAft>
              <a:buClr>
                <a:srgbClr val="BA0C2F"/>
              </a:buClr>
              <a:buSzPts val="4000"/>
              <a:buNone/>
            </a:pPr>
            <a:r>
              <a:t/>
            </a:r>
            <a:endParaRPr sz="400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Transfer Center Profile </a:t>
            </a:r>
            <a:endParaRPr/>
          </a:p>
        </p:txBody>
      </p:sp>
      <p:sp>
        <p:nvSpPr>
          <p:cNvPr id="45" name="Google Shape;45;p2"/>
          <p:cNvSpPr txBox="1"/>
          <p:nvPr>
            <p:ph idx="1" type="body"/>
          </p:nvPr>
        </p:nvSpPr>
        <p:spPr>
          <a:xfrm>
            <a:off x="838200" y="1464906"/>
            <a:ext cx="10515600" cy="471205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Font typeface="Arial"/>
              <a:buNone/>
            </a:pPr>
            <a:r>
              <a:rPr lang="en-US" sz="3300">
                <a:solidFill>
                  <a:schemeClr val="dk1"/>
                </a:solidFill>
                <a:latin typeface="Arial"/>
                <a:ea typeface="Arial"/>
                <a:cs typeface="Arial"/>
                <a:sym typeface="Arial"/>
              </a:rPr>
              <a:t>The purpose of the Transfer Program is to assist students with successfully transitioning to baccalaureate granting institutions. This is accomplished through outreach, educating students about transfer, partnerships between ARC and universities, advocating for articulation and appropriate course offerings, and ensuring counseling faculty are well trained in the various transfer pathways. </a:t>
            </a:r>
            <a:endParaRPr sz="3300">
              <a:solidFill>
                <a:schemeClr val="dk1"/>
              </a:solidFill>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l">
              <a:lnSpc>
                <a:spcPct val="90000"/>
              </a:lnSpc>
              <a:spcBef>
                <a:spcPts val="0"/>
              </a:spcBef>
              <a:spcAft>
                <a:spcPts val="0"/>
              </a:spcAft>
              <a:buClr>
                <a:srgbClr val="003057"/>
              </a:buClr>
              <a:buSzPts val="2800"/>
              <a:buNone/>
            </a:pPr>
            <a:r>
              <a:t/>
            </a:r>
            <a:endParaRPr i="1"/>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 name="Shape 50"/>
        <p:cNvGrpSpPr/>
        <p:nvPr/>
      </p:nvGrpSpPr>
      <p:grpSpPr>
        <a:xfrm>
          <a:off x="0" y="0"/>
          <a:ext cx="0" cy="0"/>
          <a:chOff x="0" y="0"/>
          <a:chExt cx="0" cy="0"/>
        </a:xfrm>
      </p:grpSpPr>
      <p:sp>
        <p:nvSpPr>
          <p:cNvPr id="51" name="Google Shape;51;p3"/>
          <p:cNvSpPr txBox="1"/>
          <p:nvPr>
            <p:ph type="title"/>
          </p:nvPr>
        </p:nvSpPr>
        <p:spPr>
          <a:xfrm>
            <a:off x="838200" y="365125"/>
            <a:ext cx="10515600" cy="92249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Historical Analysis</a:t>
            </a:r>
            <a:endParaRPr/>
          </a:p>
        </p:txBody>
      </p:sp>
      <p:sp>
        <p:nvSpPr>
          <p:cNvPr id="52" name="Google Shape;52;p3"/>
          <p:cNvSpPr txBox="1"/>
          <p:nvPr>
            <p:ph idx="1" type="body"/>
          </p:nvPr>
        </p:nvSpPr>
        <p:spPr>
          <a:xfrm>
            <a:off x="838200" y="1287624"/>
            <a:ext cx="5181600" cy="488933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BA0C2F"/>
              </a:buClr>
              <a:buSzPts val="2800"/>
              <a:buNone/>
            </a:pPr>
            <a:r>
              <a:rPr lang="en-US"/>
              <a:t>Program Strengths:</a:t>
            </a:r>
            <a:endParaRPr/>
          </a:p>
          <a:p>
            <a:pPr indent="-381000" lvl="0" marL="457200" rtl="0" algn="l">
              <a:lnSpc>
                <a:spcPct val="90000"/>
              </a:lnSpc>
              <a:spcBef>
                <a:spcPts val="1000"/>
              </a:spcBef>
              <a:spcAft>
                <a:spcPts val="0"/>
              </a:spcAft>
              <a:buClr>
                <a:srgbClr val="000000"/>
              </a:buClr>
              <a:buSzPts val="2400"/>
              <a:buChar char="•"/>
            </a:pPr>
            <a:r>
              <a:rPr lang="en-US" sz="2400">
                <a:solidFill>
                  <a:srgbClr val="000000"/>
                </a:solidFill>
              </a:rPr>
              <a:t>Strong partnership with the counseling department</a:t>
            </a:r>
            <a:endParaRPr sz="2400">
              <a:solidFill>
                <a:srgbClr val="000000"/>
              </a:solidFill>
            </a:endParaRPr>
          </a:p>
          <a:p>
            <a:pPr indent="-381000" lvl="0" marL="457200" rtl="0" algn="l">
              <a:lnSpc>
                <a:spcPct val="90000"/>
              </a:lnSpc>
              <a:spcBef>
                <a:spcPts val="0"/>
              </a:spcBef>
              <a:spcAft>
                <a:spcPts val="0"/>
              </a:spcAft>
              <a:buClr>
                <a:srgbClr val="000000"/>
              </a:buClr>
              <a:buSzPts val="2400"/>
              <a:buChar char="•"/>
            </a:pPr>
            <a:r>
              <a:rPr lang="en-US" sz="2400">
                <a:solidFill>
                  <a:srgbClr val="000000"/>
                </a:solidFill>
              </a:rPr>
              <a:t>Strong Advisory committee </a:t>
            </a:r>
            <a:endParaRPr sz="2400">
              <a:solidFill>
                <a:srgbClr val="000000"/>
              </a:solidFill>
            </a:endParaRPr>
          </a:p>
          <a:p>
            <a:pPr indent="-381000" lvl="0" marL="457200" rtl="0" algn="l">
              <a:lnSpc>
                <a:spcPct val="90000"/>
              </a:lnSpc>
              <a:spcBef>
                <a:spcPts val="0"/>
              </a:spcBef>
              <a:spcAft>
                <a:spcPts val="0"/>
              </a:spcAft>
              <a:buClr>
                <a:srgbClr val="000000"/>
              </a:buClr>
              <a:buSzPts val="2400"/>
              <a:buChar char="•"/>
            </a:pPr>
            <a:r>
              <a:rPr lang="en-US" sz="2400">
                <a:solidFill>
                  <a:srgbClr val="000000"/>
                </a:solidFill>
              </a:rPr>
              <a:t>Comprehensive calendar of programs</a:t>
            </a:r>
            <a:endParaRPr sz="2400">
              <a:solidFill>
                <a:srgbClr val="000000"/>
              </a:solidFill>
            </a:endParaRPr>
          </a:p>
          <a:p>
            <a:pPr indent="-381000" lvl="0" marL="457200" rtl="0" algn="l">
              <a:lnSpc>
                <a:spcPct val="90000"/>
              </a:lnSpc>
              <a:spcBef>
                <a:spcPts val="0"/>
              </a:spcBef>
              <a:spcAft>
                <a:spcPts val="0"/>
              </a:spcAft>
              <a:buClr>
                <a:srgbClr val="000000"/>
              </a:buClr>
              <a:buSzPts val="2400"/>
              <a:buChar char="•"/>
            </a:pPr>
            <a:r>
              <a:rPr lang="en-US" sz="2400">
                <a:solidFill>
                  <a:srgbClr val="000000"/>
                </a:solidFill>
              </a:rPr>
              <a:t>Collaborative working relationship with other </a:t>
            </a:r>
            <a:r>
              <a:rPr lang="en-US" sz="2400">
                <a:solidFill>
                  <a:srgbClr val="000000"/>
                </a:solidFill>
              </a:rPr>
              <a:t>academic</a:t>
            </a:r>
            <a:r>
              <a:rPr lang="en-US" sz="2400">
                <a:solidFill>
                  <a:srgbClr val="000000"/>
                </a:solidFill>
              </a:rPr>
              <a:t> and student services departments </a:t>
            </a:r>
            <a:endParaRPr sz="2400">
              <a:solidFill>
                <a:srgbClr val="000000"/>
              </a:solidFill>
            </a:endParaRPr>
          </a:p>
          <a:p>
            <a:pPr indent="-381000" lvl="0" marL="457200" rtl="0" algn="l">
              <a:lnSpc>
                <a:spcPct val="90000"/>
              </a:lnSpc>
              <a:spcBef>
                <a:spcPts val="0"/>
              </a:spcBef>
              <a:spcAft>
                <a:spcPts val="0"/>
              </a:spcAft>
              <a:buClr>
                <a:srgbClr val="000000"/>
              </a:buClr>
              <a:buSzPts val="2400"/>
              <a:buChar char="•"/>
            </a:pPr>
            <a:r>
              <a:rPr lang="en-US" sz="2400">
                <a:solidFill>
                  <a:srgbClr val="000000"/>
                </a:solidFill>
              </a:rPr>
              <a:t>Strong working relationship with the other Transfer Centers within the Los Rios Community College District</a:t>
            </a:r>
            <a:endParaRPr sz="2400">
              <a:solidFill>
                <a:srgbClr val="000000"/>
              </a:solidFill>
            </a:endParaRPr>
          </a:p>
        </p:txBody>
      </p:sp>
      <p:sp>
        <p:nvSpPr>
          <p:cNvPr id="53" name="Google Shape;53;p3"/>
          <p:cNvSpPr txBox="1"/>
          <p:nvPr>
            <p:ph idx="2" type="body"/>
          </p:nvPr>
        </p:nvSpPr>
        <p:spPr>
          <a:xfrm>
            <a:off x="6172200" y="1287624"/>
            <a:ext cx="5181600" cy="488933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BA0C2F"/>
              </a:buClr>
              <a:buSzPts val="2800"/>
              <a:buNone/>
            </a:pPr>
            <a:r>
              <a:rPr lang="en-US"/>
              <a:t>Program Challenges:</a:t>
            </a:r>
            <a:endParaRPr/>
          </a:p>
          <a:p>
            <a:pPr indent="-381000" lvl="0" marL="457200" rtl="0" algn="l">
              <a:spcBef>
                <a:spcPts val="1000"/>
              </a:spcBef>
              <a:spcAft>
                <a:spcPts val="0"/>
              </a:spcAft>
              <a:buClr>
                <a:schemeClr val="dk1"/>
              </a:buClr>
              <a:buSzPts val="2400"/>
              <a:buChar char="•"/>
            </a:pPr>
            <a:r>
              <a:rPr lang="en-US" sz="2400">
                <a:solidFill>
                  <a:schemeClr val="dk1"/>
                </a:solidFill>
              </a:rPr>
              <a:t>Short staffed</a:t>
            </a:r>
            <a:endParaRPr sz="2400">
              <a:solidFill>
                <a:schemeClr val="dk1"/>
              </a:solidFill>
            </a:endParaRPr>
          </a:p>
          <a:p>
            <a:pPr indent="-381000" lvl="0" marL="457200" rtl="0" algn="l">
              <a:spcBef>
                <a:spcPts val="0"/>
              </a:spcBef>
              <a:spcAft>
                <a:spcPts val="0"/>
              </a:spcAft>
              <a:buClr>
                <a:schemeClr val="dk1"/>
              </a:buClr>
              <a:buSzPts val="2400"/>
              <a:buChar char="•"/>
            </a:pPr>
            <a:r>
              <a:rPr lang="en-US" sz="2400">
                <a:solidFill>
                  <a:schemeClr val="dk1"/>
                </a:solidFill>
              </a:rPr>
              <a:t>Lack of facilities and equipment to properly serve students</a:t>
            </a:r>
            <a:endParaRPr sz="2400">
              <a:solidFill>
                <a:schemeClr val="dk1"/>
              </a:solidFill>
            </a:endParaRPr>
          </a:p>
          <a:p>
            <a:pPr indent="-381000" lvl="0" marL="457200" rtl="0" algn="l">
              <a:spcBef>
                <a:spcPts val="0"/>
              </a:spcBef>
              <a:spcAft>
                <a:spcPts val="0"/>
              </a:spcAft>
              <a:buClr>
                <a:schemeClr val="dk1"/>
              </a:buClr>
              <a:buSzPts val="2400"/>
              <a:buChar char="•"/>
            </a:pPr>
            <a:r>
              <a:rPr lang="en-US" sz="2400">
                <a:solidFill>
                  <a:schemeClr val="dk1"/>
                </a:solidFill>
              </a:rPr>
              <a:t>Data collection limitations</a:t>
            </a:r>
            <a:endParaRPr sz="2400">
              <a:solidFill>
                <a:schemeClr val="dk1"/>
              </a:solidFill>
            </a:endParaRPr>
          </a:p>
          <a:p>
            <a:pPr indent="0" lvl="0" marL="0" rtl="0" algn="l">
              <a:spcBef>
                <a:spcPts val="100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Objectives </a:t>
            </a:r>
            <a:endParaRPr/>
          </a:p>
        </p:txBody>
      </p:sp>
      <p:sp>
        <p:nvSpPr>
          <p:cNvPr id="60" name="Google Shape;60;p4"/>
          <p:cNvSpPr txBox="1"/>
          <p:nvPr>
            <p:ph idx="1" type="body"/>
          </p:nvPr>
        </p:nvSpPr>
        <p:spPr>
          <a:xfrm>
            <a:off x="838200" y="1595535"/>
            <a:ext cx="10515600" cy="4581428"/>
          </a:xfrm>
          <a:prstGeom prst="rect">
            <a:avLst/>
          </a:prstGeom>
          <a:noFill/>
          <a:ln>
            <a:noFill/>
          </a:ln>
        </p:spPr>
        <p:txBody>
          <a:bodyPr anchorCtr="0" anchor="t" bIns="45700" lIns="91425" spcFirstLastPara="1" rIns="91425" wrap="square" tIns="45700">
            <a:normAutofit/>
          </a:bodyPr>
          <a:lstStyle/>
          <a:p>
            <a:pPr indent="-457200" lvl="0" marL="457200" rtl="0" algn="l">
              <a:lnSpc>
                <a:spcPct val="115000"/>
              </a:lnSpc>
              <a:spcBef>
                <a:spcPts val="1200"/>
              </a:spcBef>
              <a:spcAft>
                <a:spcPts val="0"/>
              </a:spcAft>
              <a:buClr>
                <a:schemeClr val="dk1"/>
              </a:buClr>
              <a:buSzPts val="3600"/>
              <a:buFont typeface="Arial"/>
              <a:buAutoNum type="arabicPeriod"/>
            </a:pPr>
            <a:r>
              <a:rPr lang="en-US" sz="3600">
                <a:solidFill>
                  <a:schemeClr val="dk1"/>
                </a:solidFill>
                <a:latin typeface="Arial"/>
                <a:ea typeface="Arial"/>
                <a:cs typeface="Arial"/>
                <a:sym typeface="Arial"/>
              </a:rPr>
              <a:t>Developed a stand-alone budget</a:t>
            </a:r>
            <a:endParaRPr sz="3600">
              <a:solidFill>
                <a:schemeClr val="dk1"/>
              </a:solidFill>
              <a:latin typeface="Arial"/>
              <a:ea typeface="Arial"/>
              <a:cs typeface="Arial"/>
              <a:sym typeface="Arial"/>
            </a:endParaRPr>
          </a:p>
          <a:p>
            <a:pPr indent="-457200" lvl="0" marL="457200" rtl="0" algn="l">
              <a:lnSpc>
                <a:spcPct val="115000"/>
              </a:lnSpc>
              <a:spcBef>
                <a:spcPts val="0"/>
              </a:spcBef>
              <a:spcAft>
                <a:spcPts val="0"/>
              </a:spcAft>
              <a:buClr>
                <a:schemeClr val="dk1"/>
              </a:buClr>
              <a:buSzPts val="3600"/>
              <a:buFont typeface="Arial"/>
              <a:buAutoNum type="arabicPeriod"/>
            </a:pPr>
            <a:r>
              <a:rPr lang="en-US" sz="3600">
                <a:solidFill>
                  <a:schemeClr val="dk1"/>
                </a:solidFill>
                <a:latin typeface="Arial"/>
                <a:ea typeface="Arial"/>
                <a:cs typeface="Arial"/>
                <a:sym typeface="Arial"/>
              </a:rPr>
              <a:t>Developed and incorporated a data tracking system</a:t>
            </a:r>
            <a:endParaRPr sz="3600">
              <a:solidFill>
                <a:schemeClr val="dk1"/>
              </a:solidFill>
              <a:latin typeface="Arial"/>
              <a:ea typeface="Arial"/>
              <a:cs typeface="Arial"/>
              <a:sym typeface="Arial"/>
            </a:endParaRPr>
          </a:p>
          <a:p>
            <a:pPr indent="-457200" lvl="0" marL="457200" rtl="0" algn="l">
              <a:lnSpc>
                <a:spcPct val="115000"/>
              </a:lnSpc>
              <a:spcBef>
                <a:spcPts val="0"/>
              </a:spcBef>
              <a:spcAft>
                <a:spcPts val="0"/>
              </a:spcAft>
              <a:buClr>
                <a:schemeClr val="dk1"/>
              </a:buClr>
              <a:buSzPts val="3600"/>
              <a:buFont typeface="Arial"/>
              <a:buAutoNum type="arabicPeriod"/>
            </a:pPr>
            <a:r>
              <a:rPr lang="en-US" sz="3600">
                <a:solidFill>
                  <a:schemeClr val="dk1"/>
                </a:solidFill>
                <a:latin typeface="Arial"/>
                <a:ea typeface="Arial"/>
                <a:cs typeface="Arial"/>
                <a:sym typeface="Arial"/>
              </a:rPr>
              <a:t>Increase workshop programs</a:t>
            </a:r>
            <a:endParaRPr sz="3600">
              <a:solidFill>
                <a:schemeClr val="dk1"/>
              </a:solidFill>
              <a:latin typeface="Arial"/>
              <a:ea typeface="Arial"/>
              <a:cs typeface="Arial"/>
              <a:sym typeface="Arial"/>
            </a:endParaRPr>
          </a:p>
          <a:p>
            <a:pPr indent="-457200" lvl="0" marL="457200" rtl="0" algn="l">
              <a:lnSpc>
                <a:spcPct val="115000"/>
              </a:lnSpc>
              <a:spcBef>
                <a:spcPts val="0"/>
              </a:spcBef>
              <a:spcAft>
                <a:spcPts val="0"/>
              </a:spcAft>
              <a:buClr>
                <a:schemeClr val="dk1"/>
              </a:buClr>
              <a:buSzPts val="3600"/>
              <a:buFont typeface="Arial"/>
              <a:buAutoNum type="arabicPeriod"/>
            </a:pPr>
            <a:r>
              <a:rPr lang="en-US" sz="3600">
                <a:solidFill>
                  <a:schemeClr val="dk1"/>
                </a:solidFill>
                <a:latin typeface="Arial"/>
                <a:ea typeface="Arial"/>
                <a:cs typeface="Arial"/>
                <a:sym typeface="Arial"/>
              </a:rPr>
              <a:t>Increased overall student contact</a:t>
            </a:r>
            <a:endParaRPr sz="3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139700" lvl="0" marL="22860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139700" lvl="0" marL="22860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139700" lvl="0" marL="228600" rtl="0" algn="l">
              <a:lnSpc>
                <a:spcPct val="90000"/>
              </a:lnSpc>
              <a:spcBef>
                <a:spcPts val="0"/>
              </a:spcBef>
              <a:spcAft>
                <a:spcPts val="0"/>
              </a:spcAft>
              <a:buClr>
                <a:srgbClr val="003057"/>
              </a:buClr>
              <a:buSzPts val="1400"/>
              <a:buNone/>
            </a:pPr>
            <a:r>
              <a:t/>
            </a:r>
            <a:endParaRPr i="1" sz="1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Strategic Enhancement</a:t>
            </a:r>
            <a:endParaRPr/>
          </a:p>
        </p:txBody>
      </p:sp>
      <p:sp>
        <p:nvSpPr>
          <p:cNvPr id="67" name="Google Shape;67;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None/>
            </a:pPr>
            <a:r>
              <a:rPr lang="en-US" sz="1600">
                <a:solidFill>
                  <a:schemeClr val="dk1"/>
                </a:solidFill>
                <a:latin typeface="Arial"/>
                <a:ea typeface="Arial"/>
                <a:cs typeface="Arial"/>
                <a:sym typeface="Arial"/>
              </a:rPr>
              <a:t>I. </a:t>
            </a:r>
            <a:r>
              <a:rPr lang="en-US" sz="1600">
                <a:solidFill>
                  <a:schemeClr val="dk1"/>
                </a:solidFill>
                <a:latin typeface="Arial"/>
                <a:ea typeface="Arial"/>
                <a:cs typeface="Arial"/>
                <a:sym typeface="Arial"/>
              </a:rPr>
              <a:t>Accomplishment of Mission: </a:t>
            </a:r>
            <a:r>
              <a:rPr lang="en-US" sz="1600">
                <a:solidFill>
                  <a:schemeClr val="dk1"/>
                </a:solidFill>
                <a:latin typeface="Arial"/>
                <a:ea typeface="Arial"/>
                <a:cs typeface="Arial"/>
                <a:sym typeface="Arial"/>
              </a:rPr>
              <a:t>Provide outreach, increase partnerships between ARC and community liaisons, which includes all units in advisory committee and universities, continued professional development opportunities for learning transfer related information through counseling department meetings, dissemination of campus wide emails and conference attendance, advocate for articulation and appropriate course offerings, and educate students about transfer. </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None/>
            </a:pPr>
            <a:r>
              <a:rPr lang="en-US" sz="1600">
                <a:solidFill>
                  <a:schemeClr val="dk1"/>
                </a:solidFill>
                <a:latin typeface="Arial"/>
                <a:ea typeface="Arial"/>
                <a:cs typeface="Arial"/>
                <a:sym typeface="Arial"/>
              </a:rPr>
              <a:t>II. Improve Institutional Effectiveness: Provide resources that facilitate successful transfer to four-year institutions. Within the last six years, the unit, under the direction of the Transfer Center Director, has maintained and updated its website and resource library, and promoted students to transfer by hosting four-year representatives on a regular basis. </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600">
                <a:solidFill>
                  <a:schemeClr val="dk1"/>
                </a:solidFill>
                <a:latin typeface="Arial"/>
                <a:ea typeface="Arial"/>
                <a:cs typeface="Arial"/>
                <a:sym typeface="Arial"/>
              </a:rPr>
              <a:t>III. Academic Quality: Revised the curriculum of the HCD 318 (Transfer: Making It Happen) course, conducted workshops and classroom presentations, engaged in collaboration with Articulation Officer to identify new course agreements with universities and revise course articulations as necessary, sponsored visits to four-year institutions, maintained the campus Transfer Center Advisory Committee and established collaborative relationships on- and off-campus, promoted and facilitated the implementation of transfer agreements, and ensured counseling faculty are well trained in the various transfer pathways. </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l">
              <a:lnSpc>
                <a:spcPct val="90000"/>
              </a:lnSpc>
              <a:spcBef>
                <a:spcPts val="0"/>
              </a:spcBef>
              <a:spcAft>
                <a:spcPts val="0"/>
              </a:spcAft>
              <a:buClr>
                <a:srgbClr val="003057"/>
              </a:buClr>
              <a:buSzPts val="2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057"/>
              </a:buClr>
              <a:buSzPts val="4400"/>
              <a:buFont typeface="Calibri"/>
              <a:buNone/>
            </a:pPr>
            <a:r>
              <a:rPr lang="en-US"/>
              <a:t>Planning Steps</a:t>
            </a:r>
            <a:endParaRPr/>
          </a:p>
        </p:txBody>
      </p:sp>
      <p:sp>
        <p:nvSpPr>
          <p:cNvPr id="74" name="Google Shape;74;p6"/>
          <p:cNvSpPr txBox="1"/>
          <p:nvPr>
            <p:ph idx="1" type="body"/>
          </p:nvPr>
        </p:nvSpPr>
        <p:spPr>
          <a:xfrm>
            <a:off x="123825" y="1369526"/>
            <a:ext cx="10515600" cy="48360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None/>
            </a:pPr>
            <a:r>
              <a:rPr lang="en-US" sz="2200">
                <a:solidFill>
                  <a:schemeClr val="dk1"/>
                </a:solidFill>
                <a:latin typeface="Arial"/>
                <a:ea typeface="Arial"/>
                <a:cs typeface="Arial"/>
                <a:sym typeface="Arial"/>
              </a:rPr>
              <a:t>1) Maintain and update its website and resource library; </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None/>
            </a:pPr>
            <a:r>
              <a:rPr lang="en-US" sz="2200">
                <a:solidFill>
                  <a:schemeClr val="dk1"/>
                </a:solidFill>
                <a:latin typeface="Arial"/>
                <a:ea typeface="Arial"/>
                <a:cs typeface="Arial"/>
                <a:sym typeface="Arial"/>
              </a:rPr>
              <a:t>2) Promote student transfer by hosting four-year representatives on a regular basis;</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None/>
            </a:pPr>
            <a:r>
              <a:rPr lang="en-US" sz="2200">
                <a:solidFill>
                  <a:schemeClr val="dk1"/>
                </a:solidFill>
                <a:latin typeface="Arial"/>
                <a:ea typeface="Arial"/>
                <a:cs typeface="Arial"/>
                <a:sym typeface="Arial"/>
              </a:rPr>
              <a:t>3) Conduct workshops, such as equity series, and classroom presentations;</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None/>
            </a:pPr>
            <a:r>
              <a:rPr lang="en-US" sz="2200">
                <a:solidFill>
                  <a:schemeClr val="dk1"/>
                </a:solidFill>
                <a:latin typeface="Arial"/>
                <a:ea typeface="Arial"/>
                <a:cs typeface="Arial"/>
                <a:sym typeface="Arial"/>
              </a:rPr>
              <a:t>4) </a:t>
            </a:r>
            <a:r>
              <a:rPr lang="en-US" sz="2200">
                <a:solidFill>
                  <a:schemeClr val="dk1"/>
                </a:solidFill>
                <a:latin typeface="Arial"/>
                <a:ea typeface="Arial"/>
                <a:cs typeface="Arial"/>
                <a:sym typeface="Arial"/>
              </a:rPr>
              <a:t>Sponsor visits to four-year institutions; </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None/>
            </a:pPr>
            <a:r>
              <a:rPr lang="en-US" sz="2200">
                <a:solidFill>
                  <a:schemeClr val="dk1"/>
                </a:solidFill>
                <a:latin typeface="Arial"/>
                <a:ea typeface="Arial"/>
                <a:cs typeface="Arial"/>
                <a:sym typeface="Arial"/>
              </a:rPr>
              <a:t>5) </a:t>
            </a:r>
            <a:r>
              <a:rPr lang="en-US" sz="2200">
                <a:solidFill>
                  <a:schemeClr val="dk1"/>
                </a:solidFill>
                <a:latin typeface="Arial"/>
                <a:ea typeface="Arial"/>
                <a:cs typeface="Arial"/>
                <a:sym typeface="Arial"/>
              </a:rPr>
              <a:t>Maintain the campus Transfer Center Advisory Committee and establish collaborative relationships on and off campus; </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None/>
            </a:pPr>
            <a:r>
              <a:rPr lang="en-US" sz="2200">
                <a:solidFill>
                  <a:schemeClr val="dk1"/>
                </a:solidFill>
                <a:latin typeface="Arial"/>
                <a:ea typeface="Arial"/>
                <a:cs typeface="Arial"/>
                <a:sym typeface="Arial"/>
              </a:rPr>
              <a:t>6) </a:t>
            </a:r>
            <a:r>
              <a:rPr lang="en-US" sz="2200">
                <a:solidFill>
                  <a:schemeClr val="dk1"/>
                </a:solidFill>
                <a:latin typeface="Arial"/>
                <a:ea typeface="Arial"/>
                <a:cs typeface="Arial"/>
                <a:sym typeface="Arial"/>
              </a:rPr>
              <a:t>Promote and facilitate the implementation of transfer agreements;</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2200">
                <a:solidFill>
                  <a:schemeClr val="dk1"/>
                </a:solidFill>
                <a:latin typeface="Arial"/>
                <a:ea typeface="Arial"/>
                <a:cs typeface="Arial"/>
                <a:sym typeface="Arial"/>
              </a:rPr>
              <a:t>7) </a:t>
            </a:r>
            <a:r>
              <a:rPr lang="en-US" sz="2200">
                <a:solidFill>
                  <a:schemeClr val="dk1"/>
                </a:solidFill>
                <a:latin typeface="Arial"/>
                <a:ea typeface="Arial"/>
                <a:cs typeface="Arial"/>
                <a:sym typeface="Arial"/>
              </a:rPr>
              <a:t>Collaborate with LRCCD Transfer Center teams to plan events to increase students’ access to transfer resources and promote transfer readiness</a:t>
            </a:r>
            <a:endParaRPr sz="22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50800" lvl="0" marL="22860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50800" lvl="0" marL="228600" rtl="0" algn="l">
              <a:lnSpc>
                <a:spcPct val="90000"/>
              </a:lnSpc>
              <a:spcBef>
                <a:spcPts val="0"/>
              </a:spcBef>
              <a:spcAft>
                <a:spcPts val="0"/>
              </a:spcAft>
              <a:buClr>
                <a:schemeClr val="dk1"/>
              </a:buClr>
              <a:buSzPts val="1100"/>
              <a:buFont typeface="Arial"/>
              <a:buNone/>
            </a:pPr>
            <a:r>
              <a:rPr lang="en-US"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50800" lvl="0" marL="228600" rtl="0" algn="l">
              <a:lnSpc>
                <a:spcPct val="90000"/>
              </a:lnSpc>
              <a:spcBef>
                <a:spcPts val="0"/>
              </a:spcBef>
              <a:spcAft>
                <a:spcPts val="0"/>
              </a:spcAft>
              <a:buClr>
                <a:srgbClr val="003057"/>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2018-10-09T16:48:02Z</dcterms:created>
  <dc:creator>CJ</dc:creator>
</cp:coreProperties>
</file>