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8" r:id="rId1"/>
  </p:sldMasterIdLst>
  <p:notesMasterIdLst>
    <p:notesMasterId r:id="rId8"/>
  </p:notesMasterIdLst>
  <p:sldIdLst>
    <p:sldId id="275" r:id="rId2"/>
    <p:sldId id="267" r:id="rId3"/>
    <p:sldId id="276" r:id="rId4"/>
    <p:sldId id="265" r:id="rId5"/>
    <p:sldId id="272" r:id="rId6"/>
    <p:sldId id="27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057"/>
    <a:srgbClr val="BA0C2F"/>
    <a:srgbClr val="93CEFF"/>
    <a:srgbClr val="6DBDFF"/>
    <a:srgbClr val="002F56"/>
    <a:srgbClr val="008B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 autoAdjust="0"/>
  </p:normalViewPr>
  <p:slideViewPr>
    <p:cSldViewPr snapToGrid="0">
      <p:cViewPr varScale="1">
        <p:scale>
          <a:sx n="121" d="100"/>
          <a:sy n="121" d="100"/>
        </p:scale>
        <p:origin x="90" y="9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3" d="100"/>
          <a:sy n="63" d="100"/>
        </p:scale>
        <p:origin x="-3192" y="-6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DB0798-8BCF-4EBC-9109-D84DA2D3C184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BF1528-91F2-4E57-8CC3-616A321C55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15344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Describe what your program does</a:t>
            </a:r>
            <a:r>
              <a:rPr lang="en-US" baseline="0" dirty="0" smtClean="0"/>
              <a:t> and how this fits with the mission of ARC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4245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List your program’s </a:t>
            </a:r>
            <a:r>
              <a:rPr lang="en-US" baseline="0" dirty="0" smtClean="0"/>
              <a:t>strengths and challenges based on review of your historical data or other records.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8680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List</a:t>
            </a:r>
            <a:r>
              <a:rPr lang="en-US" baseline="0" dirty="0" smtClean="0"/>
              <a:t> what your program wants to accomplish. Discuss how these accomplishments will or do support the </a:t>
            </a:r>
            <a:r>
              <a:rPr lang="en-US" baseline="0" dirty="0" err="1" smtClean="0"/>
              <a:t>ARCmission</a:t>
            </a:r>
            <a:r>
              <a:rPr lang="en-US" baseline="0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7140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Describe what</a:t>
            </a:r>
            <a:r>
              <a:rPr lang="en-US" baseline="0" dirty="0" smtClean="0"/>
              <a:t> </a:t>
            </a:r>
            <a:r>
              <a:rPr lang="en-US" dirty="0" smtClean="0"/>
              <a:t>your program’s ideal future</a:t>
            </a:r>
            <a:r>
              <a:rPr lang="en-US" baseline="0" dirty="0" smtClean="0"/>
              <a:t> looks like. Discuss how this vision supports ARC’s commitment to social justice and equity.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02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List planning steps your program</a:t>
            </a:r>
            <a:r>
              <a:rPr lang="en-US" baseline="0" dirty="0" smtClean="0"/>
              <a:t> is planning to take within the next year (or so). These would be found in your Annual Unit Plan.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7850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E0F647-E769-422A-8455-95DEA01EBD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C802D0-5B0F-49FF-ADAC-25C471AD2A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190095"/>
          </a:xfrm>
        </p:spPr>
        <p:txBody>
          <a:bodyPr/>
          <a:lstStyle>
            <a:lvl1pPr marL="0" indent="0" algn="ctr">
              <a:buNone/>
              <a:defRPr sz="2400">
                <a:solidFill>
                  <a:srgbClr val="BA0C2F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033750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1968D1-4F76-413E-9FAA-D2FD8221A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274B3E-3E45-4A8C-9CB1-AF4B42B81B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rgbClr val="003057"/>
                </a:solidFill>
              </a:defRPr>
            </a:lvl1pPr>
            <a:lvl2pPr>
              <a:defRPr>
                <a:solidFill>
                  <a:srgbClr val="003057"/>
                </a:solidFill>
              </a:defRPr>
            </a:lvl2pPr>
            <a:lvl3pPr>
              <a:defRPr>
                <a:solidFill>
                  <a:srgbClr val="003057"/>
                </a:solidFill>
              </a:defRPr>
            </a:lvl3pPr>
            <a:lvl4pPr>
              <a:defRPr>
                <a:solidFill>
                  <a:srgbClr val="003057"/>
                </a:solidFill>
              </a:defRPr>
            </a:lvl4pPr>
            <a:lvl5pPr>
              <a:defRPr>
                <a:solidFill>
                  <a:srgbClr val="003057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837313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5EFCFD-758C-4967-9AD6-26AF78D814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2700E6-B63E-4CE9-A41A-C2818757F6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BA0C2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04514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F4230E-4A85-4416-8669-FAE95D77C3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C57320-C1AD-4234-8081-7DE40B7A6D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BA0C2F"/>
                </a:solidFill>
              </a:defRPr>
            </a:lvl1pPr>
            <a:lvl2pPr>
              <a:defRPr>
                <a:solidFill>
                  <a:srgbClr val="BA0C2F"/>
                </a:solidFill>
              </a:defRPr>
            </a:lvl2pPr>
            <a:lvl3pPr>
              <a:defRPr>
                <a:solidFill>
                  <a:srgbClr val="BA0C2F"/>
                </a:solidFill>
              </a:defRPr>
            </a:lvl3pPr>
            <a:lvl4pPr>
              <a:defRPr>
                <a:solidFill>
                  <a:srgbClr val="BA0C2F"/>
                </a:solidFill>
              </a:defRPr>
            </a:lvl4pPr>
            <a:lvl5pPr>
              <a:defRPr>
                <a:solidFill>
                  <a:srgbClr val="BA0C2F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D4B904-FE3E-44BA-BD20-0D9F8EEC88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BA0C2F"/>
                </a:solidFill>
              </a:defRPr>
            </a:lvl1pPr>
            <a:lvl2pPr>
              <a:defRPr>
                <a:solidFill>
                  <a:srgbClr val="BA0C2F"/>
                </a:solidFill>
              </a:defRPr>
            </a:lvl2pPr>
            <a:lvl3pPr>
              <a:defRPr>
                <a:solidFill>
                  <a:srgbClr val="BA0C2F"/>
                </a:solidFill>
              </a:defRPr>
            </a:lvl3pPr>
            <a:lvl4pPr>
              <a:defRPr>
                <a:solidFill>
                  <a:srgbClr val="BA0C2F"/>
                </a:solidFill>
              </a:defRPr>
            </a:lvl4pPr>
            <a:lvl5pPr>
              <a:defRPr>
                <a:solidFill>
                  <a:srgbClr val="BA0C2F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956607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373AEA-B61F-4142-978E-01AD0A1C3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849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69611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003057"/>
            </a:gs>
            <a:gs pos="91000">
              <a:schemeClr val="accent1">
                <a:lumMod val="45000"/>
                <a:lumOff val="55000"/>
              </a:schemeClr>
            </a:gs>
            <a:gs pos="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lowchart: Delay 20"/>
          <p:cNvSpPr/>
          <p:nvPr userDrawn="1"/>
        </p:nvSpPr>
        <p:spPr>
          <a:xfrm flipH="1">
            <a:off x="9964131" y="4751109"/>
            <a:ext cx="2227868" cy="2105164"/>
          </a:xfrm>
          <a:prstGeom prst="flowChartDelay">
            <a:avLst/>
          </a:prstGeom>
          <a:solidFill>
            <a:srgbClr val="0030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: Diagonal Corners Snipped 10">
            <a:extLst>
              <a:ext uri="{FF2B5EF4-FFF2-40B4-BE49-F238E27FC236}">
                <a16:creationId xmlns:a16="http://schemas.microsoft.com/office/drawing/2014/main" id="{19F4E9D6-F545-4838-AB86-4DB1CD430F2C}"/>
              </a:ext>
            </a:extLst>
          </p:cNvPr>
          <p:cNvSpPr/>
          <p:nvPr userDrawn="1"/>
        </p:nvSpPr>
        <p:spPr>
          <a:xfrm rot="5400000" flipV="1">
            <a:off x="9880890" y="5136010"/>
            <a:ext cx="1313312" cy="2127214"/>
          </a:xfrm>
          <a:prstGeom prst="flowChartManualInput">
            <a:avLst/>
          </a:prstGeom>
          <a:solidFill>
            <a:srgbClr val="003057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E3E8E9-469A-4BA3-BB18-6FA750A91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3168D6-E065-452F-9702-C3B23238DB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: Diagonal Corners Snipped 8">
            <a:extLst>
              <a:ext uri="{FF2B5EF4-FFF2-40B4-BE49-F238E27FC236}">
                <a16:creationId xmlns:a16="http://schemas.microsoft.com/office/drawing/2014/main" id="{6B665A23-DBE0-4453-87F7-9165262BBF01}"/>
              </a:ext>
            </a:extLst>
          </p:cNvPr>
          <p:cNvSpPr/>
          <p:nvPr userDrawn="1"/>
        </p:nvSpPr>
        <p:spPr>
          <a:xfrm rot="16200000">
            <a:off x="10144654" y="4815686"/>
            <a:ext cx="1673257" cy="2430221"/>
          </a:xfrm>
          <a:prstGeom prst="flowChartManualInput">
            <a:avLst/>
          </a:prstGeom>
          <a:solidFill>
            <a:srgbClr val="BA0C2F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8955" y="5418484"/>
            <a:ext cx="1854681" cy="931124"/>
          </a:xfrm>
          <a:prstGeom prst="rect">
            <a:avLst/>
          </a:prstGeom>
        </p:spPr>
      </p:pic>
      <p:cxnSp>
        <p:nvCxnSpPr>
          <p:cNvPr id="16" name="Straight Connector 15"/>
          <p:cNvCxnSpPr/>
          <p:nvPr userDrawn="1"/>
        </p:nvCxnSpPr>
        <p:spPr>
          <a:xfrm flipV="1">
            <a:off x="0" y="6504578"/>
            <a:ext cx="12207240" cy="24081"/>
          </a:xfrm>
          <a:prstGeom prst="line">
            <a:avLst/>
          </a:prstGeom>
          <a:ln w="1079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4882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4" r:id="rId5"/>
    <p:sldLayoutId id="2147483675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003057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709128"/>
            <a:ext cx="10515600" cy="2043403"/>
          </a:xfrm>
        </p:spPr>
        <p:txBody>
          <a:bodyPr/>
          <a:lstStyle/>
          <a:p>
            <a:r>
              <a:rPr lang="en-US" dirty="0" smtClean="0"/>
              <a:t>Speech-Language Pathology Assistant (SLPA) Program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097763"/>
            <a:ext cx="10515600" cy="1922107"/>
          </a:xfrm>
        </p:spPr>
        <p:txBody>
          <a:bodyPr>
            <a:normAutofit/>
          </a:bodyPr>
          <a:lstStyle/>
          <a:p>
            <a:pPr algn="r"/>
            <a:r>
              <a:rPr lang="en-US" sz="4000" dirty="0" smtClean="0">
                <a:solidFill>
                  <a:schemeClr val="accent1"/>
                </a:solidFill>
              </a:rPr>
              <a:t>Program Review Presentation</a:t>
            </a:r>
            <a:endParaRPr lang="en-US" dirty="0" smtClean="0">
              <a:solidFill>
                <a:schemeClr val="accent1"/>
              </a:solidFill>
            </a:endParaRPr>
          </a:p>
          <a:p>
            <a:pPr algn="r"/>
            <a:r>
              <a:rPr lang="en-US" sz="4000" dirty="0" smtClean="0">
                <a:solidFill>
                  <a:schemeClr val="accent1"/>
                </a:solidFill>
              </a:rPr>
              <a:t>Cohort 1: 2018-2019</a:t>
            </a:r>
          </a:p>
          <a:p>
            <a:pPr algn="r"/>
            <a:endParaRPr lang="en-US" sz="4000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2820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40070"/>
          </a:xfrm>
        </p:spPr>
        <p:txBody>
          <a:bodyPr/>
          <a:lstStyle/>
          <a:p>
            <a:pPr algn="ctr"/>
            <a:r>
              <a:rPr lang="en-US" dirty="0" smtClean="0"/>
              <a:t> Speech-Language Pathology Assistant (SLPA) Profile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1435" y="1340070"/>
            <a:ext cx="10865069" cy="5089142"/>
          </a:xfrm>
        </p:spPr>
        <p:txBody>
          <a:bodyPr>
            <a:normAutofit fontScale="92500"/>
          </a:bodyPr>
          <a:lstStyle/>
          <a:p>
            <a:pPr marL="630238" lvl="1" indent="-566738">
              <a:buFont typeface="Wingdings" panose="05000000000000000000" pitchFamily="2" charset="2"/>
              <a:buChar char="v"/>
            </a:pPr>
            <a:r>
              <a:rPr lang="en-US" sz="2800" i="1" dirty="0" smtClean="0"/>
              <a:t>Trains SLPA students in working directly with speech-language pathologists to provide services to people with communication disorders</a:t>
            </a:r>
          </a:p>
          <a:p>
            <a:pPr marL="630238" lvl="1" indent="-566738">
              <a:buFont typeface="Wingdings" panose="05000000000000000000" pitchFamily="2" charset="2"/>
              <a:buChar char="v"/>
            </a:pPr>
            <a:r>
              <a:rPr lang="en-US" sz="2800" i="1" dirty="0" smtClean="0"/>
              <a:t>Prepares the SLPA student to apply for registration with the State of CA</a:t>
            </a:r>
          </a:p>
          <a:p>
            <a:pPr marL="630238" lvl="1" indent="-566738">
              <a:buFont typeface="Wingdings" panose="05000000000000000000" pitchFamily="2" charset="2"/>
              <a:buChar char="v"/>
            </a:pPr>
            <a:r>
              <a:rPr lang="en-US" sz="2800" i="1" dirty="0" smtClean="0"/>
              <a:t>Serves American River College (ARC) through service projects</a:t>
            </a:r>
          </a:p>
          <a:p>
            <a:pPr marL="63500" lvl="1" indent="0">
              <a:buNone/>
            </a:pPr>
            <a:endParaRPr lang="en-US" sz="2800" i="1" dirty="0"/>
          </a:p>
          <a:p>
            <a:pPr marL="63500" lvl="1" indent="0">
              <a:buNone/>
            </a:pPr>
            <a:r>
              <a:rPr lang="en-US" sz="2800" b="1" i="1" u="sng" dirty="0" smtClean="0"/>
              <a:t>SLPA Program Alignment with the Mission of ARC</a:t>
            </a:r>
          </a:p>
          <a:p>
            <a:pPr marL="630238" lvl="1" indent="-566738">
              <a:buFont typeface="Wingdings" panose="05000000000000000000" pitchFamily="2" charset="2"/>
              <a:buChar char="v"/>
            </a:pPr>
            <a:r>
              <a:rPr lang="en-US" sz="2800" i="1" dirty="0" smtClean="0"/>
              <a:t>Placing students first</a:t>
            </a:r>
          </a:p>
          <a:p>
            <a:pPr marL="630238" lvl="1" indent="-566738">
              <a:buFont typeface="Wingdings" panose="05000000000000000000" pitchFamily="2" charset="2"/>
              <a:buChar char="v"/>
            </a:pPr>
            <a:r>
              <a:rPr lang="en-US" sz="2800" i="1" dirty="0" smtClean="0"/>
              <a:t>Serving the greater Sacramento region</a:t>
            </a:r>
          </a:p>
          <a:p>
            <a:pPr marL="630238" lvl="1" indent="-566738">
              <a:buFont typeface="Wingdings" panose="05000000000000000000" pitchFamily="2" charset="2"/>
              <a:buChar char="v"/>
            </a:pPr>
            <a:r>
              <a:rPr lang="en-US" sz="2800" i="1" dirty="0" smtClean="0"/>
              <a:t>Offering education and support</a:t>
            </a:r>
          </a:p>
          <a:p>
            <a:pPr marL="630238" lvl="1" indent="-566738">
              <a:buFont typeface="Wingdings" panose="05000000000000000000" pitchFamily="2" charset="2"/>
              <a:buChar char="v"/>
            </a:pPr>
            <a:r>
              <a:rPr lang="en-US" sz="2800" i="1" dirty="0" smtClean="0"/>
              <a:t>Offering Associate in Science degrees &amp; support for transferring</a:t>
            </a:r>
          </a:p>
          <a:p>
            <a:pPr marL="630238" lvl="1" indent="-566738">
              <a:buFont typeface="Wingdings" panose="05000000000000000000" pitchFamily="2" charset="2"/>
              <a:buChar char="v"/>
            </a:pPr>
            <a:r>
              <a:rPr lang="en-US" sz="2800" i="1" dirty="0" smtClean="0"/>
              <a:t>Assisting students achieve career and personal goals</a:t>
            </a:r>
          </a:p>
          <a:p>
            <a:pPr marL="630238" lvl="1" indent="-566738">
              <a:buFont typeface="Wingdings" panose="05000000000000000000" pitchFamily="2" charset="2"/>
              <a:buChar char="v"/>
            </a:pPr>
            <a:endParaRPr lang="en-US" sz="2800" i="1" dirty="0"/>
          </a:p>
        </p:txBody>
      </p:sp>
    </p:spTree>
    <p:extLst>
      <p:ext uri="{BB962C8B-B14F-4D97-AF65-F5344CB8AC3E}">
        <p14:creationId xmlns:p14="http://schemas.microsoft.com/office/powerpoint/2010/main" val="3695334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22499"/>
          </a:xfrm>
        </p:spPr>
        <p:txBody>
          <a:bodyPr/>
          <a:lstStyle/>
          <a:p>
            <a:r>
              <a:rPr lang="en-US" dirty="0" smtClean="0"/>
              <a:t>Historical Analysis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287624"/>
            <a:ext cx="5181600" cy="4889339"/>
          </a:xfrm>
        </p:spPr>
        <p:txBody>
          <a:bodyPr/>
          <a:lstStyle/>
          <a:p>
            <a:pPr marL="0" indent="0">
              <a:buNone/>
            </a:pPr>
            <a:r>
              <a:rPr lang="en-US" b="1" u="sng" dirty="0" smtClean="0"/>
              <a:t>Program Strengths</a:t>
            </a:r>
            <a:r>
              <a:rPr lang="en-US" dirty="0" smtClean="0"/>
              <a:t>:</a:t>
            </a:r>
          </a:p>
          <a:p>
            <a:r>
              <a:rPr lang="en-US" dirty="0" smtClean="0"/>
              <a:t>Growth has remained consistent</a:t>
            </a:r>
          </a:p>
          <a:p>
            <a:r>
              <a:rPr lang="en-US" dirty="0" smtClean="0"/>
              <a:t>Success measured in multiples ways</a:t>
            </a:r>
          </a:p>
          <a:p>
            <a:r>
              <a:rPr lang="en-US" dirty="0" smtClean="0"/>
              <a:t>Personal approach allows for increased communication within the industry</a:t>
            </a:r>
          </a:p>
          <a:p>
            <a:r>
              <a:rPr lang="en-US" dirty="0" smtClean="0"/>
              <a:t>Modification of curriculum</a:t>
            </a:r>
          </a:p>
          <a:p>
            <a:r>
              <a:rPr lang="en-US" dirty="0" smtClean="0"/>
              <a:t>Support FT/adjunct faculty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287624"/>
            <a:ext cx="5181600" cy="4889339"/>
          </a:xfrm>
        </p:spPr>
        <p:txBody>
          <a:bodyPr/>
          <a:lstStyle/>
          <a:p>
            <a:pPr marL="0" indent="0">
              <a:buNone/>
            </a:pPr>
            <a:r>
              <a:rPr lang="en-US" b="1" u="sng" dirty="0" smtClean="0"/>
              <a:t>Program Challenges</a:t>
            </a:r>
            <a:r>
              <a:rPr lang="en-US" dirty="0" smtClean="0"/>
              <a:t>:</a:t>
            </a:r>
          </a:p>
          <a:p>
            <a:r>
              <a:rPr lang="en-US" dirty="0" smtClean="0"/>
              <a:t>Lack of diversity in gender</a:t>
            </a:r>
          </a:p>
          <a:p>
            <a:r>
              <a:rPr lang="en-US" dirty="0" smtClean="0"/>
              <a:t>Although a “green light” was earned for Disproportionate Impact (DI), there is a minor discrepancy in success rates for the Hispanic/Latino racial/ethnic group</a:t>
            </a:r>
          </a:p>
          <a:p>
            <a:r>
              <a:rPr lang="en-US" dirty="0" smtClean="0"/>
              <a:t>Lack of coordination time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1957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80351"/>
          </a:xfrm>
        </p:spPr>
        <p:txBody>
          <a:bodyPr/>
          <a:lstStyle/>
          <a:p>
            <a:r>
              <a:rPr lang="en-US" dirty="0" smtClean="0"/>
              <a:t>Objectives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497" y="1595535"/>
            <a:ext cx="10849303" cy="458142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Continued efforts at outreach and communication for both the male student and the Hispanic/Latino student</a:t>
            </a:r>
          </a:p>
          <a:p>
            <a:pPr marL="1087438" lvl="1" indent="-630238">
              <a:buFont typeface="Courier New" panose="02070309020205020404" pitchFamily="49" charset="0"/>
              <a:buChar char="o"/>
            </a:pPr>
            <a:r>
              <a:rPr lang="en-US" sz="2800" dirty="0" smtClean="0"/>
              <a:t>SLPA faculty to attend outreach events to reach the diverse populations</a:t>
            </a:r>
          </a:p>
          <a:p>
            <a:pPr marL="1087438" lvl="1" indent="-630238">
              <a:buFont typeface="Courier New" panose="02070309020205020404" pitchFamily="49" charset="0"/>
              <a:buChar char="o"/>
            </a:pPr>
            <a:r>
              <a:rPr lang="en-US" sz="2800" dirty="0" smtClean="0"/>
              <a:t>SLPA faculty to be diligent about monitoring all student behavior and provide students with academic resources as well as community resources</a:t>
            </a:r>
            <a:br>
              <a:rPr lang="en-US" sz="2800" dirty="0" smtClean="0"/>
            </a:br>
            <a:endParaRPr lang="en-US" sz="2800" dirty="0" smtClean="0"/>
          </a:p>
          <a:p>
            <a:pPr marL="457200" lvl="1" indent="-457200">
              <a:buNone/>
            </a:pPr>
            <a:r>
              <a:rPr lang="en-US" sz="2800" dirty="0" smtClean="0"/>
              <a:t>2.	Keep abreast of changes in the industry for upcoming SLPA</a:t>
            </a:r>
            <a:br>
              <a:rPr lang="en-US" sz="2800" dirty="0" smtClean="0"/>
            </a:br>
            <a:r>
              <a:rPr lang="en-US" sz="2800" dirty="0" smtClean="0"/>
              <a:t>national examination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919277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35530"/>
          </a:xfrm>
        </p:spPr>
        <p:txBody>
          <a:bodyPr/>
          <a:lstStyle/>
          <a:p>
            <a:r>
              <a:rPr lang="en-US" dirty="0" smtClean="0"/>
              <a:t>Strategic Enhancement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76552"/>
            <a:ext cx="10515600" cy="4600411"/>
          </a:xfrm>
        </p:spPr>
        <p:txBody>
          <a:bodyPr>
            <a:norm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dirty="0" smtClean="0"/>
              <a:t>The </a:t>
            </a:r>
            <a:r>
              <a:rPr lang="en-US" sz="3200" dirty="0" smtClean="0"/>
              <a:t>SLPA Program at ARC wants to be the most sought after SLPA Program in Northern </a:t>
            </a:r>
            <a:r>
              <a:rPr lang="en-US" sz="3200" dirty="0" smtClean="0"/>
              <a:t>CA</a:t>
            </a:r>
            <a:endParaRPr lang="en-US" sz="3200" dirty="0" smtClean="0"/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dirty="0" smtClean="0"/>
              <a:t>Increased Program Coordinator time is necessary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dirty="0" smtClean="0"/>
              <a:t>Fully staff the SLPA Program by completing the process of hiring an additional FT faculty member and having a temporary clerk to assist with administrative components of the department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dirty="0" smtClean="0"/>
              <a:t>Continuing to serve the ARC campus with service</a:t>
            </a:r>
            <a:br>
              <a:rPr lang="en-US" sz="3200" dirty="0" smtClean="0"/>
            </a:br>
            <a:r>
              <a:rPr lang="en-US" sz="3200" dirty="0" smtClean="0"/>
              <a:t>projects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011845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3235"/>
            <a:ext cx="10515600" cy="1325563"/>
          </a:xfrm>
        </p:spPr>
        <p:txBody>
          <a:bodyPr/>
          <a:lstStyle/>
          <a:p>
            <a:r>
              <a:rPr lang="en-US" dirty="0" smtClean="0"/>
              <a:t>Planning Steps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89841"/>
            <a:ext cx="10515600" cy="4687122"/>
          </a:xfrm>
        </p:spPr>
        <p:txBody>
          <a:bodyPr>
            <a:normAutofit/>
          </a:bodyPr>
          <a:lstStyle/>
          <a:p>
            <a:r>
              <a:rPr lang="en-US" sz="3200" dirty="0" smtClean="0"/>
              <a:t>Updating course content and/or modifying curriculum</a:t>
            </a:r>
          </a:p>
          <a:p>
            <a:r>
              <a:rPr lang="en-US" sz="3200" dirty="0" smtClean="0"/>
              <a:t>Creating a “</a:t>
            </a:r>
            <a:r>
              <a:rPr lang="en-US" sz="3200" dirty="0"/>
              <a:t>F</a:t>
            </a:r>
            <a:r>
              <a:rPr lang="en-US" sz="3200" dirty="0" smtClean="0"/>
              <a:t>ast Track” for the SLP BA/BS student returning to ARC</a:t>
            </a:r>
          </a:p>
          <a:p>
            <a:r>
              <a:rPr lang="en-US" sz="3200" dirty="0" smtClean="0"/>
              <a:t>Maximizing Canvas as a resource site</a:t>
            </a:r>
          </a:p>
          <a:p>
            <a:r>
              <a:rPr lang="en-US" sz="3200" dirty="0" smtClean="0"/>
              <a:t>Developing a standard fieldwork observation form</a:t>
            </a:r>
          </a:p>
          <a:p>
            <a:r>
              <a:rPr lang="en-US" sz="3200" dirty="0" smtClean="0"/>
              <a:t>Developing a standard form for SLPA Student Performance Improvement Plan for Fieldwork (SLPA PIP-F)</a:t>
            </a:r>
          </a:p>
          <a:p>
            <a:r>
              <a:rPr lang="en-US" sz="3200" dirty="0" smtClean="0"/>
              <a:t>Faculty professional development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221497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2026</TotalTime>
  <Words>433</Words>
  <Application>Microsoft Office PowerPoint</Application>
  <PresentationFormat>Widescreen</PresentationFormat>
  <Paragraphs>52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Courier New</vt:lpstr>
      <vt:lpstr>Wingdings</vt:lpstr>
      <vt:lpstr>Office Theme</vt:lpstr>
      <vt:lpstr>Speech-Language Pathology Assistant (SLPA) Program</vt:lpstr>
      <vt:lpstr> Speech-Language Pathology Assistant (SLPA) Profile </vt:lpstr>
      <vt:lpstr>Historical Analysis</vt:lpstr>
      <vt:lpstr>Objectives </vt:lpstr>
      <vt:lpstr>Strategic Enhancement</vt:lpstr>
      <vt:lpstr>Planning Steps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CJ</dc:creator>
  <cp:lastModifiedBy>Zajic, Kristina</cp:lastModifiedBy>
  <cp:revision>68</cp:revision>
  <dcterms:created xsi:type="dcterms:W3CDTF">2018-10-09T16:48:02Z</dcterms:created>
  <dcterms:modified xsi:type="dcterms:W3CDTF">2019-04-22T15:22:56Z</dcterms:modified>
</cp:coreProperties>
</file>