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0"/>
  </p:notesMasterIdLst>
  <p:sldIdLst>
    <p:sldId id="256" r:id="rId2"/>
    <p:sldId id="257" r:id="rId3"/>
    <p:sldId id="258" r:id="rId4"/>
    <p:sldId id="263" r:id="rId5"/>
    <p:sldId id="259" r:id="rId6"/>
    <p:sldId id="260" r:id="rId7"/>
    <p:sldId id="261" r:id="rId8"/>
    <p:sldId id="264" r:id="rId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go="http://customooxmlschemas.google.com/" r:id="rId12" roundtripDataSignature="AMtx7mhZfu3hEl0Kh+HXON7M2he0fly8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6667" autoAdjust="0"/>
  </p:normalViewPr>
  <p:slideViewPr>
    <p:cSldViewPr snapToGrid="0">
      <p:cViewPr varScale="1">
        <p:scale>
          <a:sx n="62" d="100"/>
          <a:sy n="62" d="100"/>
        </p:scale>
        <p:origin x="1454" y="67"/>
      </p:cViewPr>
      <p:guideLst>
        <p:guide orient="horz" pos="2160"/>
        <p:guide pos="3840"/>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customschemas.google.com/relationships/presentationmetadata" Target="metadata"/><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
        <p:cNvGrpSpPr/>
        <p:nvPr/>
      </p:nvGrpSpPr>
      <p:grpSpPr>
        <a:xfrm>
          <a:off x="0" y="0"/>
          <a:ext cx="0" cy="0"/>
          <a:chOff x="0" y="0"/>
          <a:chExt cx="0" cy="0"/>
        </a:xfrm>
      </p:grpSpPr>
      <p:sp>
        <p:nvSpPr>
          <p:cNvPr id="34" name="Google Shape;3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 name="Google Shape;3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42" name="Google Shape;42;p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 name="Google Shape;48;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List your program’s strengths and challenges based on review of your historical data or other records.</a:t>
            </a:r>
          </a:p>
          <a:p>
            <a:pPr marL="0" lvl="0" indent="0" algn="l" rtl="0">
              <a:spcBef>
                <a:spcPts val="0"/>
              </a:spcBef>
              <a:spcAft>
                <a:spcPts val="0"/>
              </a:spcAft>
              <a:buNone/>
            </a:pPr>
            <a:endParaRPr lang="en-US" dirty="0"/>
          </a:p>
        </p:txBody>
      </p:sp>
      <p:sp>
        <p:nvSpPr>
          <p:cNvPr id="49" name="Google Shape;49;p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 name="Google Shape;48;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List your program’s strengths and challenges based on review of your historical data or other records.</a:t>
            </a:r>
          </a:p>
          <a:p>
            <a:pPr marL="0" lvl="0" indent="0" algn="l" rtl="0">
              <a:spcBef>
                <a:spcPts val="0"/>
              </a:spcBef>
              <a:spcAft>
                <a:spcPts val="0"/>
              </a:spcAft>
              <a:buNone/>
            </a:pPr>
            <a:endParaRPr lang="en-US" dirty="0"/>
          </a:p>
        </p:txBody>
      </p:sp>
      <p:sp>
        <p:nvSpPr>
          <p:cNvPr id="49" name="Google Shape;49;p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extLst>
      <p:ext uri="{BB962C8B-B14F-4D97-AF65-F5344CB8AC3E}">
        <p14:creationId xmlns:p14="http://schemas.microsoft.com/office/powerpoint/2010/main" val="3770174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 name="Google Shape;56;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57" name="Google Shape;57;p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3" name="Google Shape;63;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Describe what your program’s ideal future looks like. Discuss how this vision supports ARC’s commitment to social justice and equity.</a:t>
            </a:r>
            <a:endParaRPr dirty="0"/>
          </a:p>
        </p:txBody>
      </p:sp>
      <p:sp>
        <p:nvSpPr>
          <p:cNvPr id="64" name="Google Shape;64;p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0" name="Google Shape;70;p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List planning steps your program is planning to take within the next year (or so). These would be found in your Annual Unit Plan.</a:t>
            </a:r>
            <a:endParaRPr/>
          </a:p>
        </p:txBody>
      </p:sp>
      <p:sp>
        <p:nvSpPr>
          <p:cNvPr id="71" name="Google Shape;71;p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0" name="Google Shape;70;p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71" name="Google Shape;71;p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extLst>
      <p:ext uri="{BB962C8B-B14F-4D97-AF65-F5344CB8AC3E}">
        <p14:creationId xmlns:p14="http://schemas.microsoft.com/office/powerpoint/2010/main" val="2834892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7"/>
        <p:cNvGrpSpPr/>
        <p:nvPr/>
      </p:nvGrpSpPr>
      <p:grpSpPr>
        <a:xfrm>
          <a:off x="0" y="0"/>
          <a:ext cx="0" cy="0"/>
          <a:chOff x="0" y="0"/>
          <a:chExt cx="0" cy="0"/>
        </a:xfrm>
      </p:grpSpPr>
      <p:sp>
        <p:nvSpPr>
          <p:cNvPr id="18" name="Google Shape;18;p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003057"/>
              </a:buClr>
              <a:buSzPts val="6000"/>
              <a:buFont typeface="Calibri"/>
              <a:buNone/>
              <a:defRPr sz="6000">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BA0C2F"/>
              </a:buClr>
              <a:buSzPts val="2400"/>
              <a:buNone/>
              <a:defRPr sz="2400">
                <a:solidFill>
                  <a:srgbClr val="BA0C2F"/>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0"/>
        <p:cNvGrpSpPr/>
        <p:nvPr/>
      </p:nvGrpSpPr>
      <p:grpSpPr>
        <a:xfrm>
          <a:off x="0" y="0"/>
          <a:ext cx="0" cy="0"/>
          <a:chOff x="0" y="0"/>
          <a:chExt cx="0" cy="0"/>
        </a:xfrm>
      </p:grpSpPr>
      <p:sp>
        <p:nvSpPr>
          <p:cNvPr id="21" name="Google Shape;21;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rgbClr val="003057"/>
              </a:buClr>
              <a:buSzPts val="2800"/>
              <a:buChar char="•"/>
              <a:defRPr>
                <a:solidFill>
                  <a:srgbClr val="003057"/>
                </a:solidFill>
              </a:defRPr>
            </a:lvl1pPr>
            <a:lvl2pPr marL="914400" lvl="1" indent="-381000" algn="l">
              <a:lnSpc>
                <a:spcPct val="90000"/>
              </a:lnSpc>
              <a:spcBef>
                <a:spcPts val="500"/>
              </a:spcBef>
              <a:spcAft>
                <a:spcPts val="0"/>
              </a:spcAft>
              <a:buClr>
                <a:srgbClr val="003057"/>
              </a:buClr>
              <a:buSzPts val="2400"/>
              <a:buChar char="•"/>
              <a:defRPr>
                <a:solidFill>
                  <a:srgbClr val="003057"/>
                </a:solidFill>
              </a:defRPr>
            </a:lvl2pPr>
            <a:lvl3pPr marL="1371600" lvl="2" indent="-355600" algn="l">
              <a:lnSpc>
                <a:spcPct val="90000"/>
              </a:lnSpc>
              <a:spcBef>
                <a:spcPts val="500"/>
              </a:spcBef>
              <a:spcAft>
                <a:spcPts val="0"/>
              </a:spcAft>
              <a:buClr>
                <a:srgbClr val="003057"/>
              </a:buClr>
              <a:buSzPts val="2000"/>
              <a:buChar char="•"/>
              <a:defRPr>
                <a:solidFill>
                  <a:srgbClr val="003057"/>
                </a:solidFill>
              </a:defRPr>
            </a:lvl3pPr>
            <a:lvl4pPr marL="1828800" lvl="3" indent="-342900" algn="l">
              <a:lnSpc>
                <a:spcPct val="90000"/>
              </a:lnSpc>
              <a:spcBef>
                <a:spcPts val="500"/>
              </a:spcBef>
              <a:spcAft>
                <a:spcPts val="0"/>
              </a:spcAft>
              <a:buClr>
                <a:srgbClr val="003057"/>
              </a:buClr>
              <a:buSzPts val="1800"/>
              <a:buChar char="•"/>
              <a:defRPr>
                <a:solidFill>
                  <a:srgbClr val="003057"/>
                </a:solidFill>
              </a:defRPr>
            </a:lvl4pPr>
            <a:lvl5pPr marL="2286000" lvl="4" indent="-342900" algn="l">
              <a:lnSpc>
                <a:spcPct val="90000"/>
              </a:lnSpc>
              <a:spcBef>
                <a:spcPts val="500"/>
              </a:spcBef>
              <a:spcAft>
                <a:spcPts val="0"/>
              </a:spcAft>
              <a:buClr>
                <a:srgbClr val="003057"/>
              </a:buClr>
              <a:buSzPts val="1800"/>
              <a:buChar char="•"/>
              <a:defRPr>
                <a:solidFill>
                  <a:srgbClr val="003057"/>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3"/>
        <p:cNvGrpSpPr/>
        <p:nvPr/>
      </p:nvGrpSpPr>
      <p:grpSpPr>
        <a:xfrm>
          <a:off x="0" y="0"/>
          <a:ext cx="0" cy="0"/>
          <a:chOff x="0" y="0"/>
          <a:chExt cx="0" cy="0"/>
        </a:xfrm>
      </p:grpSpPr>
      <p:sp>
        <p:nvSpPr>
          <p:cNvPr id="24" name="Google Shape;24;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1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rgbClr val="BA0C2F"/>
              </a:buClr>
              <a:buSzPts val="2800"/>
              <a:buChar char="•"/>
              <a:defRPr>
                <a:solidFill>
                  <a:srgbClr val="BA0C2F"/>
                </a:solidFill>
              </a:defRPr>
            </a:lvl1pPr>
            <a:lvl2pPr marL="914400" lvl="1" indent="-381000" algn="l">
              <a:lnSpc>
                <a:spcPct val="90000"/>
              </a:lnSpc>
              <a:spcBef>
                <a:spcPts val="500"/>
              </a:spcBef>
              <a:spcAft>
                <a:spcPts val="0"/>
              </a:spcAft>
              <a:buClr>
                <a:srgbClr val="BA0C2F"/>
              </a:buClr>
              <a:buSzPts val="2400"/>
              <a:buChar char="•"/>
              <a:defRPr>
                <a:solidFill>
                  <a:srgbClr val="BA0C2F"/>
                </a:solidFill>
              </a:defRPr>
            </a:lvl2pPr>
            <a:lvl3pPr marL="1371600" lvl="2" indent="-355600" algn="l">
              <a:lnSpc>
                <a:spcPct val="90000"/>
              </a:lnSpc>
              <a:spcBef>
                <a:spcPts val="500"/>
              </a:spcBef>
              <a:spcAft>
                <a:spcPts val="0"/>
              </a:spcAft>
              <a:buClr>
                <a:srgbClr val="BA0C2F"/>
              </a:buClr>
              <a:buSzPts val="2000"/>
              <a:buChar char="•"/>
              <a:defRPr>
                <a:solidFill>
                  <a:srgbClr val="BA0C2F"/>
                </a:solidFill>
              </a:defRPr>
            </a:lvl3pPr>
            <a:lvl4pPr marL="1828800" lvl="3" indent="-342900" algn="l">
              <a:lnSpc>
                <a:spcPct val="90000"/>
              </a:lnSpc>
              <a:spcBef>
                <a:spcPts val="500"/>
              </a:spcBef>
              <a:spcAft>
                <a:spcPts val="0"/>
              </a:spcAft>
              <a:buClr>
                <a:srgbClr val="BA0C2F"/>
              </a:buClr>
              <a:buSzPts val="1800"/>
              <a:buChar char="•"/>
              <a:defRPr>
                <a:solidFill>
                  <a:srgbClr val="BA0C2F"/>
                </a:solidFill>
              </a:defRPr>
            </a:lvl4pPr>
            <a:lvl5pPr marL="2286000" lvl="4" indent="-342900" algn="l">
              <a:lnSpc>
                <a:spcPct val="90000"/>
              </a:lnSpc>
              <a:spcBef>
                <a:spcPts val="500"/>
              </a:spcBef>
              <a:spcAft>
                <a:spcPts val="0"/>
              </a:spcAft>
              <a:buClr>
                <a:srgbClr val="BA0C2F"/>
              </a:buClr>
              <a:buSzPts val="1800"/>
              <a:buChar char="•"/>
              <a:defRPr>
                <a:solidFill>
                  <a:srgbClr val="BA0C2F"/>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 name="Google Shape;26;p1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rgbClr val="BA0C2F"/>
              </a:buClr>
              <a:buSzPts val="2800"/>
              <a:buChar char="•"/>
              <a:defRPr>
                <a:solidFill>
                  <a:srgbClr val="BA0C2F"/>
                </a:solidFill>
              </a:defRPr>
            </a:lvl1pPr>
            <a:lvl2pPr marL="914400" lvl="1" indent="-381000" algn="l">
              <a:lnSpc>
                <a:spcPct val="90000"/>
              </a:lnSpc>
              <a:spcBef>
                <a:spcPts val="500"/>
              </a:spcBef>
              <a:spcAft>
                <a:spcPts val="0"/>
              </a:spcAft>
              <a:buClr>
                <a:srgbClr val="BA0C2F"/>
              </a:buClr>
              <a:buSzPts val="2400"/>
              <a:buChar char="•"/>
              <a:defRPr>
                <a:solidFill>
                  <a:srgbClr val="BA0C2F"/>
                </a:solidFill>
              </a:defRPr>
            </a:lvl2pPr>
            <a:lvl3pPr marL="1371600" lvl="2" indent="-355600" algn="l">
              <a:lnSpc>
                <a:spcPct val="90000"/>
              </a:lnSpc>
              <a:spcBef>
                <a:spcPts val="500"/>
              </a:spcBef>
              <a:spcAft>
                <a:spcPts val="0"/>
              </a:spcAft>
              <a:buClr>
                <a:srgbClr val="BA0C2F"/>
              </a:buClr>
              <a:buSzPts val="2000"/>
              <a:buChar char="•"/>
              <a:defRPr>
                <a:solidFill>
                  <a:srgbClr val="BA0C2F"/>
                </a:solidFill>
              </a:defRPr>
            </a:lvl3pPr>
            <a:lvl4pPr marL="1828800" lvl="3" indent="-342900" algn="l">
              <a:lnSpc>
                <a:spcPct val="90000"/>
              </a:lnSpc>
              <a:spcBef>
                <a:spcPts val="500"/>
              </a:spcBef>
              <a:spcAft>
                <a:spcPts val="0"/>
              </a:spcAft>
              <a:buClr>
                <a:srgbClr val="BA0C2F"/>
              </a:buClr>
              <a:buSzPts val="1800"/>
              <a:buChar char="•"/>
              <a:defRPr>
                <a:solidFill>
                  <a:srgbClr val="BA0C2F"/>
                </a:solidFill>
              </a:defRPr>
            </a:lvl4pPr>
            <a:lvl5pPr marL="2286000" lvl="4" indent="-342900" algn="l">
              <a:lnSpc>
                <a:spcPct val="90000"/>
              </a:lnSpc>
              <a:spcBef>
                <a:spcPts val="500"/>
              </a:spcBef>
              <a:spcAft>
                <a:spcPts val="0"/>
              </a:spcAft>
              <a:buClr>
                <a:srgbClr val="BA0C2F"/>
              </a:buClr>
              <a:buSzPts val="1800"/>
              <a:buChar char="•"/>
              <a:defRPr>
                <a:solidFill>
                  <a:srgbClr val="BA0C2F"/>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7"/>
        <p:cNvGrpSpPr/>
        <p:nvPr/>
      </p:nvGrpSpPr>
      <p:grpSpPr>
        <a:xfrm>
          <a:off x="0" y="0"/>
          <a:ext cx="0" cy="0"/>
          <a:chOff x="0" y="0"/>
          <a:chExt cx="0" cy="0"/>
        </a:xfrm>
      </p:grpSpPr>
      <p:sp>
        <p:nvSpPr>
          <p:cNvPr id="28" name="Google Shape;28;p1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rgbClr val="003057"/>
              </a:buClr>
              <a:buSzPts val="6000"/>
              <a:buFont typeface="Calibri"/>
              <a:buNone/>
              <a:defRPr sz="6000">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1"/>
          <p:cNvSpPr txBox="1">
            <a:spLocks noGrp="1"/>
          </p:cNvSpPr>
          <p:nvPr>
            <p:ph type="subTitle" idx="1"/>
          </p:nvPr>
        </p:nvSpPr>
        <p:spPr>
          <a:xfrm>
            <a:off x="1524000" y="3602038"/>
            <a:ext cx="9144000" cy="1190095"/>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rgbClr val="BA0C2F"/>
              </a:buClr>
              <a:buSzPts val="2400"/>
              <a:buNone/>
              <a:defRPr sz="2400">
                <a:solidFill>
                  <a:srgbClr val="BA0C2F"/>
                </a:solidFill>
              </a:defRPr>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0"/>
        <p:cNvGrpSpPr/>
        <p:nvPr/>
      </p:nvGrpSpPr>
      <p:grpSpPr>
        <a:xfrm>
          <a:off x="0" y="0"/>
          <a:ext cx="0" cy="0"/>
          <a:chOff x="0" y="0"/>
          <a:chExt cx="0" cy="0"/>
        </a:xfrm>
      </p:grpSpPr>
      <p:sp>
        <p:nvSpPr>
          <p:cNvPr id="31" name="Google Shape;31;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91000">
              <a:srgbClr val="A9BEE4"/>
            </a:gs>
            <a:gs pos="100000">
              <a:srgbClr val="003057"/>
            </a:gs>
          </a:gsLst>
          <a:lin ang="5400000" scaled="0"/>
        </a:gradFill>
        <a:effectLst/>
      </p:bgPr>
    </p:bg>
    <p:spTree>
      <p:nvGrpSpPr>
        <p:cNvPr id="1" name="Shape 9"/>
        <p:cNvGrpSpPr/>
        <p:nvPr/>
      </p:nvGrpSpPr>
      <p:grpSpPr>
        <a:xfrm>
          <a:off x="0" y="0"/>
          <a:ext cx="0" cy="0"/>
          <a:chOff x="0" y="0"/>
          <a:chExt cx="0" cy="0"/>
        </a:xfrm>
      </p:grpSpPr>
      <p:sp>
        <p:nvSpPr>
          <p:cNvPr id="10" name="Google Shape;10;p7"/>
          <p:cNvSpPr/>
          <p:nvPr/>
        </p:nvSpPr>
        <p:spPr>
          <a:xfrm flipH="1">
            <a:off x="9964131" y="4751109"/>
            <a:ext cx="2227868" cy="2105164"/>
          </a:xfrm>
          <a:prstGeom prst="flowChartDelay">
            <a:avLst/>
          </a:prstGeom>
          <a:solidFill>
            <a:srgbClr val="0030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11;p7"/>
          <p:cNvSpPr/>
          <p:nvPr/>
        </p:nvSpPr>
        <p:spPr>
          <a:xfrm rot="-5400000" flipH="1">
            <a:off x="9880890" y="5136010"/>
            <a:ext cx="1313312" cy="2127214"/>
          </a:xfrm>
          <a:prstGeom prst="flowChartManualInput">
            <a:avLst/>
          </a:prstGeom>
          <a:solidFill>
            <a:srgbClr val="0030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2" name="Google Shape;12;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003057"/>
              </a:buClr>
              <a:buSzPts val="4400"/>
              <a:buFont typeface="Calibri"/>
              <a:buNone/>
              <a:defRPr sz="4400" b="1" i="0" u="none" strike="noStrike" cap="none">
                <a:solidFill>
                  <a:srgbClr val="003057"/>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3" name="Google Shape;13;p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lt1"/>
              </a:buClr>
              <a:buSzPts val="2800"/>
              <a:buFont typeface="Arial"/>
              <a:buChar char="•"/>
              <a:defRPr sz="2800" b="0" i="0" u="none" strike="noStrike" cap="none">
                <a:solidFill>
                  <a:schemeClr val="lt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lt1"/>
              </a:buClr>
              <a:buSzPts val="2400"/>
              <a:buFont typeface="Arial"/>
              <a:buChar char="•"/>
              <a:defRPr sz="2400" b="0" i="0" u="none" strike="noStrike" cap="none">
                <a:solidFill>
                  <a:schemeClr val="lt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4" name="Google Shape;14;p7"/>
          <p:cNvSpPr/>
          <p:nvPr/>
        </p:nvSpPr>
        <p:spPr>
          <a:xfrm rot="-5400000">
            <a:off x="10144654" y="4815686"/>
            <a:ext cx="1673257" cy="2430221"/>
          </a:xfrm>
          <a:prstGeom prst="flowChartManualInput">
            <a:avLst/>
          </a:prstGeom>
          <a:solidFill>
            <a:srgbClr val="BA0C2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pic>
        <p:nvPicPr>
          <p:cNvPr id="15" name="Google Shape;15;p7"/>
          <p:cNvPicPr preferRelativeResize="0"/>
          <p:nvPr/>
        </p:nvPicPr>
        <p:blipFill rotWithShape="1">
          <a:blip r:embed="rId8">
            <a:alphaModFix/>
          </a:blip>
          <a:srcRect/>
          <a:stretch/>
        </p:blipFill>
        <p:spPr>
          <a:xfrm>
            <a:off x="10198955" y="5418484"/>
            <a:ext cx="1854681" cy="931124"/>
          </a:xfrm>
          <a:prstGeom prst="rect">
            <a:avLst/>
          </a:prstGeom>
          <a:noFill/>
          <a:ln>
            <a:noFill/>
          </a:ln>
        </p:spPr>
      </p:pic>
      <p:cxnSp>
        <p:nvCxnSpPr>
          <p:cNvPr id="16" name="Google Shape;16;p7"/>
          <p:cNvCxnSpPr/>
          <p:nvPr/>
        </p:nvCxnSpPr>
        <p:spPr>
          <a:xfrm rot="10800000" flipH="1">
            <a:off x="0" y="6504578"/>
            <a:ext cx="12207240" cy="24081"/>
          </a:xfrm>
          <a:prstGeom prst="straightConnector1">
            <a:avLst/>
          </a:prstGeom>
          <a:noFill/>
          <a:ln w="107950" cap="flat" cmpd="sng">
            <a:solidFill>
              <a:schemeClr val="lt1"/>
            </a:solidFill>
            <a:prstDash val="solid"/>
            <a:miter lim="800000"/>
            <a:headEnd type="none" w="sm" len="sm"/>
            <a:tailEnd type="none" w="sm" len="sm"/>
          </a:ln>
        </p:spPr>
      </p:cxn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8.jpg"/><Relationship Id="rId5" Type="http://schemas.openxmlformats.org/officeDocument/2006/relationships/image" Target="../media/image7.png"/><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6"/>
        <p:cNvGrpSpPr/>
        <p:nvPr/>
      </p:nvGrpSpPr>
      <p:grpSpPr>
        <a:xfrm>
          <a:off x="0" y="0"/>
          <a:ext cx="0" cy="0"/>
          <a:chOff x="0" y="0"/>
          <a:chExt cx="0" cy="0"/>
        </a:xfrm>
      </p:grpSpPr>
      <p:sp>
        <p:nvSpPr>
          <p:cNvPr id="37" name="Google Shape;37;p1"/>
          <p:cNvSpPr txBox="1">
            <a:spLocks noGrp="1"/>
          </p:cNvSpPr>
          <p:nvPr>
            <p:ph type="title"/>
          </p:nvPr>
        </p:nvSpPr>
        <p:spPr>
          <a:xfrm>
            <a:off x="831850" y="1166328"/>
            <a:ext cx="10515600" cy="204340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003057"/>
              </a:buClr>
              <a:buSzPts val="6000"/>
              <a:buFont typeface="Calibri"/>
              <a:buNone/>
            </a:pPr>
            <a:r>
              <a:rPr lang="en-US" dirty="0"/>
              <a:t>Psychology &amp; Human Services</a:t>
            </a:r>
            <a:endParaRPr dirty="0"/>
          </a:p>
        </p:txBody>
      </p:sp>
      <p:sp>
        <p:nvSpPr>
          <p:cNvPr id="38" name="Google Shape;38;p1"/>
          <p:cNvSpPr txBox="1">
            <a:spLocks noGrp="1"/>
          </p:cNvSpPr>
          <p:nvPr>
            <p:ph type="body" idx="1"/>
          </p:nvPr>
        </p:nvSpPr>
        <p:spPr>
          <a:xfrm>
            <a:off x="831850" y="3097763"/>
            <a:ext cx="10515600" cy="1922107"/>
          </a:xfrm>
          <a:prstGeom prst="rect">
            <a:avLst/>
          </a:prstGeom>
          <a:noFill/>
          <a:ln>
            <a:noFill/>
          </a:ln>
        </p:spPr>
        <p:txBody>
          <a:bodyPr spcFirstLastPara="1" wrap="square" lIns="91425" tIns="45700" rIns="91425" bIns="45700" anchor="t" anchorCtr="0">
            <a:normAutofit/>
          </a:bodyPr>
          <a:lstStyle/>
          <a:p>
            <a:pPr marL="0" lvl="0" indent="0" algn="r" rtl="0">
              <a:lnSpc>
                <a:spcPct val="90000"/>
              </a:lnSpc>
              <a:spcBef>
                <a:spcPts val="0"/>
              </a:spcBef>
              <a:spcAft>
                <a:spcPts val="0"/>
              </a:spcAft>
              <a:buClr>
                <a:schemeClr val="accent1"/>
              </a:buClr>
              <a:buSzPts val="4000"/>
              <a:buNone/>
            </a:pPr>
            <a:r>
              <a:rPr lang="en-US" sz="4000" dirty="0">
                <a:solidFill>
                  <a:schemeClr val="accent1"/>
                </a:solidFill>
              </a:rPr>
              <a:t>Program Review Presentation</a:t>
            </a:r>
            <a:endParaRPr dirty="0">
              <a:solidFill>
                <a:schemeClr val="accent1"/>
              </a:solidFill>
            </a:endParaRPr>
          </a:p>
          <a:p>
            <a:pPr marL="0" lvl="0" indent="0" algn="r" rtl="0">
              <a:lnSpc>
                <a:spcPct val="90000"/>
              </a:lnSpc>
              <a:spcBef>
                <a:spcPts val="1000"/>
              </a:spcBef>
              <a:spcAft>
                <a:spcPts val="0"/>
              </a:spcAft>
              <a:buClr>
                <a:schemeClr val="accent1"/>
              </a:buClr>
              <a:buSzPts val="4000"/>
              <a:buNone/>
            </a:pPr>
            <a:r>
              <a:rPr lang="en-US" sz="4000" dirty="0">
                <a:solidFill>
                  <a:schemeClr val="accent1"/>
                </a:solidFill>
              </a:rPr>
              <a:t>Cohort 3: 2021-2022</a:t>
            </a:r>
            <a:endParaRPr dirty="0"/>
          </a:p>
          <a:p>
            <a:pPr marL="0" lvl="0" indent="0" algn="r" rtl="0">
              <a:lnSpc>
                <a:spcPct val="90000"/>
              </a:lnSpc>
              <a:spcBef>
                <a:spcPts val="1000"/>
              </a:spcBef>
              <a:spcAft>
                <a:spcPts val="0"/>
              </a:spcAft>
              <a:buClr>
                <a:srgbClr val="BA0C2F"/>
              </a:buClr>
              <a:buSzPts val="4000"/>
              <a:buNone/>
            </a:pPr>
            <a:endParaRPr sz="4000" dirty="0">
              <a:solidFill>
                <a:schemeClr val="accen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sp>
        <p:nvSpPr>
          <p:cNvPr id="44" name="Google Shape;44;p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dirty="0"/>
              <a:t> Psychology &amp; Human Services Profile </a:t>
            </a:r>
            <a:endParaRPr dirty="0"/>
          </a:p>
        </p:txBody>
      </p:sp>
      <p:sp>
        <p:nvSpPr>
          <p:cNvPr id="45" name="Google Shape;45;p2"/>
          <p:cNvSpPr txBox="1">
            <a:spLocks noGrp="1"/>
          </p:cNvSpPr>
          <p:nvPr>
            <p:ph type="body" idx="1"/>
          </p:nvPr>
        </p:nvSpPr>
        <p:spPr>
          <a:xfrm>
            <a:off x="580017" y="1303542"/>
            <a:ext cx="10515600" cy="1106172"/>
          </a:xfrm>
          <a:prstGeom prst="rect">
            <a:avLst/>
          </a:prstGeom>
          <a:noFill/>
          <a:ln>
            <a:noFill/>
          </a:ln>
        </p:spPr>
        <p:txBody>
          <a:bodyPr spcFirstLastPara="1" wrap="square" lIns="91425" tIns="45700" rIns="91425" bIns="45700" anchor="t" anchorCtr="0">
            <a:normAutofit/>
          </a:bodyPr>
          <a:lstStyle/>
          <a:p>
            <a:pPr marL="50800" indent="0" algn="l">
              <a:buNone/>
            </a:pPr>
            <a:r>
              <a:rPr lang="en-US" sz="2000" dirty="0">
                <a:latin typeface="ArialMT"/>
              </a:rPr>
              <a:t>O</a:t>
            </a:r>
            <a:r>
              <a:rPr lang="en-US" sz="2000" b="0" i="0" u="none" strike="noStrike" baseline="0" dirty="0">
                <a:latin typeface="ArialMT"/>
              </a:rPr>
              <a:t>ffers courses in Psychology, Human Services, and Chemical Dependency that fulfil GE Requirements, or earn one of the awards in Psychology (A.A or A.A.-T) or in Human Services or Chemical Dependency (A.A. or Certificate)</a:t>
            </a:r>
          </a:p>
          <a:p>
            <a:pPr algn="l"/>
            <a:endParaRPr lang="en-US" sz="1800" b="0" i="0" u="none" strike="noStrike" baseline="0" dirty="0">
              <a:latin typeface="ArialMT"/>
            </a:endParaRPr>
          </a:p>
          <a:p>
            <a:pPr algn="l"/>
            <a:endParaRPr i="1" dirty="0"/>
          </a:p>
        </p:txBody>
      </p:sp>
      <p:grpSp>
        <p:nvGrpSpPr>
          <p:cNvPr id="11" name="Group 10">
            <a:extLst>
              <a:ext uri="{FF2B5EF4-FFF2-40B4-BE49-F238E27FC236}">
                <a16:creationId xmlns:a16="http://schemas.microsoft.com/office/drawing/2014/main" id="{AB959FD1-8D43-4D39-88EC-BD57547DE17F}"/>
              </a:ext>
            </a:extLst>
          </p:cNvPr>
          <p:cNvGrpSpPr/>
          <p:nvPr/>
        </p:nvGrpSpPr>
        <p:grpSpPr>
          <a:xfrm>
            <a:off x="766851" y="2352675"/>
            <a:ext cx="3048000" cy="3692682"/>
            <a:chOff x="766851" y="2352675"/>
            <a:chExt cx="3048000" cy="3692682"/>
          </a:xfrm>
        </p:grpSpPr>
        <p:pic>
          <p:nvPicPr>
            <p:cNvPr id="9" name="Picture 8" descr="Background pattern&#10;&#10;Description automatically generated">
              <a:extLst>
                <a:ext uri="{FF2B5EF4-FFF2-40B4-BE49-F238E27FC236}">
                  <a16:creationId xmlns:a16="http://schemas.microsoft.com/office/drawing/2014/main" id="{78F24A7D-64F4-4BA6-A7E7-8D281103F71F}"/>
                </a:ext>
              </a:extLst>
            </p:cNvPr>
            <p:cNvPicPr>
              <a:picLocks noChangeAspect="1"/>
            </p:cNvPicPr>
            <p:nvPr/>
          </p:nvPicPr>
          <p:blipFill>
            <a:blip r:embed="rId3"/>
            <a:stretch>
              <a:fillRect/>
            </a:stretch>
          </p:blipFill>
          <p:spPr>
            <a:xfrm>
              <a:off x="766851" y="2352675"/>
              <a:ext cx="3048000" cy="2152650"/>
            </a:xfrm>
            <a:prstGeom prst="rect">
              <a:avLst/>
            </a:prstGeom>
          </p:spPr>
        </p:pic>
        <p:sp>
          <p:nvSpPr>
            <p:cNvPr id="10" name="TextBox 9">
              <a:extLst>
                <a:ext uri="{FF2B5EF4-FFF2-40B4-BE49-F238E27FC236}">
                  <a16:creationId xmlns:a16="http://schemas.microsoft.com/office/drawing/2014/main" id="{8DBB111D-0632-4092-80E2-919D2699D333}"/>
                </a:ext>
              </a:extLst>
            </p:cNvPr>
            <p:cNvSpPr txBox="1"/>
            <p:nvPr/>
          </p:nvSpPr>
          <p:spPr>
            <a:xfrm flipH="1">
              <a:off x="766851" y="4568029"/>
              <a:ext cx="3048000" cy="1477328"/>
            </a:xfrm>
            <a:prstGeom prst="rect">
              <a:avLst/>
            </a:prstGeom>
            <a:noFill/>
          </p:spPr>
          <p:txBody>
            <a:bodyPr wrap="square" rtlCol="0">
              <a:spAutoFit/>
            </a:bodyPr>
            <a:lstStyle/>
            <a:p>
              <a:r>
                <a:rPr lang="en-US" sz="1800" dirty="0"/>
                <a:t>Academically rigorous, transfer level courses provide solid foundation for lower division coursework</a:t>
              </a:r>
            </a:p>
            <a:p>
              <a:r>
                <a:rPr lang="en-US" sz="1800" dirty="0"/>
                <a:t>in our discipline</a:t>
              </a:r>
            </a:p>
          </p:txBody>
        </p:sp>
      </p:grpSp>
      <p:grpSp>
        <p:nvGrpSpPr>
          <p:cNvPr id="12" name="Group 11">
            <a:extLst>
              <a:ext uri="{FF2B5EF4-FFF2-40B4-BE49-F238E27FC236}">
                <a16:creationId xmlns:a16="http://schemas.microsoft.com/office/drawing/2014/main" id="{BF74D2A4-3439-4198-A0A0-0D2B470D79A4}"/>
              </a:ext>
            </a:extLst>
          </p:cNvPr>
          <p:cNvGrpSpPr/>
          <p:nvPr/>
        </p:nvGrpSpPr>
        <p:grpSpPr>
          <a:xfrm>
            <a:off x="4230286" y="2629105"/>
            <a:ext cx="3424343" cy="3353548"/>
            <a:chOff x="4230286" y="2629105"/>
            <a:chExt cx="3424343" cy="3353548"/>
          </a:xfrm>
        </p:grpSpPr>
        <p:pic>
          <p:nvPicPr>
            <p:cNvPr id="5" name="Picture 4" descr="Shape&#10;&#10;Description automatically generated with medium confidence">
              <a:extLst>
                <a:ext uri="{FF2B5EF4-FFF2-40B4-BE49-F238E27FC236}">
                  <a16:creationId xmlns:a16="http://schemas.microsoft.com/office/drawing/2014/main" id="{22EB950D-C573-4FA7-BAFC-8E741AD0AE0A}"/>
                </a:ext>
              </a:extLst>
            </p:cNvPr>
            <p:cNvPicPr>
              <a:picLocks noChangeAspect="1"/>
            </p:cNvPicPr>
            <p:nvPr/>
          </p:nvPicPr>
          <p:blipFill>
            <a:blip r:embed="rId4"/>
            <a:stretch>
              <a:fillRect/>
            </a:stretch>
          </p:blipFill>
          <p:spPr>
            <a:xfrm>
              <a:off x="4230286" y="2629105"/>
              <a:ext cx="3424343" cy="1819182"/>
            </a:xfrm>
            <a:prstGeom prst="rect">
              <a:avLst/>
            </a:prstGeom>
          </p:spPr>
        </p:pic>
        <p:sp>
          <p:nvSpPr>
            <p:cNvPr id="13" name="TextBox 12">
              <a:extLst>
                <a:ext uri="{FF2B5EF4-FFF2-40B4-BE49-F238E27FC236}">
                  <a16:creationId xmlns:a16="http://schemas.microsoft.com/office/drawing/2014/main" id="{179AF427-FA07-4B22-BEDD-DB5AB33F34BB}"/>
                </a:ext>
              </a:extLst>
            </p:cNvPr>
            <p:cNvSpPr txBox="1"/>
            <p:nvPr/>
          </p:nvSpPr>
          <p:spPr>
            <a:xfrm flipH="1">
              <a:off x="4476991" y="4505325"/>
              <a:ext cx="3048000" cy="1477328"/>
            </a:xfrm>
            <a:prstGeom prst="rect">
              <a:avLst/>
            </a:prstGeom>
            <a:noFill/>
          </p:spPr>
          <p:txBody>
            <a:bodyPr wrap="square" rtlCol="0">
              <a:spAutoFit/>
            </a:bodyPr>
            <a:lstStyle/>
            <a:p>
              <a:r>
                <a:rPr lang="en-US" sz="1800" dirty="0"/>
                <a:t>Prepares paraprofessional aides with agencies such as correctional institutions, schools, substance abuse centers</a:t>
              </a:r>
            </a:p>
          </p:txBody>
        </p:sp>
      </p:grpSp>
      <p:grpSp>
        <p:nvGrpSpPr>
          <p:cNvPr id="15" name="Group 14">
            <a:extLst>
              <a:ext uri="{FF2B5EF4-FFF2-40B4-BE49-F238E27FC236}">
                <a16:creationId xmlns:a16="http://schemas.microsoft.com/office/drawing/2014/main" id="{3B2F3E22-4E1A-4F51-A1D4-96409C11DD46}"/>
              </a:ext>
            </a:extLst>
          </p:cNvPr>
          <p:cNvGrpSpPr/>
          <p:nvPr/>
        </p:nvGrpSpPr>
        <p:grpSpPr>
          <a:xfrm>
            <a:off x="8070064" y="2418679"/>
            <a:ext cx="3048000" cy="2934088"/>
            <a:chOff x="8070064" y="2418679"/>
            <a:chExt cx="3048000" cy="2934088"/>
          </a:xfrm>
        </p:grpSpPr>
        <p:pic>
          <p:nvPicPr>
            <p:cNvPr id="7" name="Picture 6" descr="Diagram&#10;&#10;Description automatically generated">
              <a:extLst>
                <a:ext uri="{FF2B5EF4-FFF2-40B4-BE49-F238E27FC236}">
                  <a16:creationId xmlns:a16="http://schemas.microsoft.com/office/drawing/2014/main" id="{180860F4-CBD5-40B2-A55C-3673FD7ACE51}"/>
                </a:ext>
              </a:extLst>
            </p:cNvPr>
            <p:cNvPicPr>
              <a:picLocks noChangeAspect="1"/>
            </p:cNvPicPr>
            <p:nvPr/>
          </p:nvPicPr>
          <p:blipFill>
            <a:blip r:embed="rId5"/>
            <a:stretch>
              <a:fillRect/>
            </a:stretch>
          </p:blipFill>
          <p:spPr>
            <a:xfrm>
              <a:off x="8222430" y="2418679"/>
              <a:ext cx="2029608" cy="2029608"/>
            </a:xfrm>
            <a:prstGeom prst="rect">
              <a:avLst/>
            </a:prstGeom>
          </p:spPr>
        </p:pic>
        <p:sp>
          <p:nvSpPr>
            <p:cNvPr id="14" name="TextBox 13">
              <a:extLst>
                <a:ext uri="{FF2B5EF4-FFF2-40B4-BE49-F238E27FC236}">
                  <a16:creationId xmlns:a16="http://schemas.microsoft.com/office/drawing/2014/main" id="{6C29F0A5-F0FB-47E7-9116-CFC632CE5A23}"/>
                </a:ext>
              </a:extLst>
            </p:cNvPr>
            <p:cNvSpPr txBox="1"/>
            <p:nvPr/>
          </p:nvSpPr>
          <p:spPr>
            <a:xfrm flipH="1">
              <a:off x="8070064" y="4429437"/>
              <a:ext cx="3048000" cy="923330"/>
            </a:xfrm>
            <a:prstGeom prst="rect">
              <a:avLst/>
            </a:prstGeom>
            <a:noFill/>
          </p:spPr>
          <p:txBody>
            <a:bodyPr wrap="square" rtlCol="0">
              <a:spAutoFit/>
            </a:bodyPr>
            <a:lstStyle/>
            <a:p>
              <a:r>
                <a:rPr lang="en-US" sz="1800" dirty="0"/>
                <a:t>Prepares aides that treat problems of chemical dependency </a:t>
              </a: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0"/>
        <p:cNvGrpSpPr/>
        <p:nvPr/>
      </p:nvGrpSpPr>
      <p:grpSpPr>
        <a:xfrm>
          <a:off x="0" y="0"/>
          <a:ext cx="0" cy="0"/>
          <a:chOff x="0" y="0"/>
          <a:chExt cx="0" cy="0"/>
        </a:xfrm>
      </p:grpSpPr>
      <p:sp>
        <p:nvSpPr>
          <p:cNvPr id="51" name="Google Shape;51;p3"/>
          <p:cNvSpPr txBox="1">
            <a:spLocks noGrp="1"/>
          </p:cNvSpPr>
          <p:nvPr>
            <p:ph type="title"/>
          </p:nvPr>
        </p:nvSpPr>
        <p:spPr>
          <a:xfrm>
            <a:off x="838200" y="365125"/>
            <a:ext cx="10515600" cy="922499"/>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a:t>Historical Analysis</a:t>
            </a:r>
            <a:endParaRPr/>
          </a:p>
        </p:txBody>
      </p:sp>
      <p:sp>
        <p:nvSpPr>
          <p:cNvPr id="52" name="Google Shape;52;p3"/>
          <p:cNvSpPr txBox="1">
            <a:spLocks noGrp="1"/>
          </p:cNvSpPr>
          <p:nvPr>
            <p:ph type="body" idx="1"/>
          </p:nvPr>
        </p:nvSpPr>
        <p:spPr>
          <a:xfrm>
            <a:off x="321834" y="1061714"/>
            <a:ext cx="9639748" cy="527454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0"/>
              </a:spcBef>
              <a:spcAft>
                <a:spcPts val="0"/>
              </a:spcAft>
              <a:buClr>
                <a:srgbClr val="BA0C2F"/>
              </a:buClr>
              <a:buSzPts val="2800"/>
              <a:buNone/>
            </a:pPr>
            <a:r>
              <a:rPr lang="en-US" dirty="0"/>
              <a:t>Program Strengths:</a:t>
            </a:r>
            <a:endParaRPr dirty="0"/>
          </a:p>
          <a:p>
            <a:pPr algn="l"/>
            <a:r>
              <a:rPr lang="en-US" sz="1800" b="0" i="0" u="none" strike="noStrike" baseline="0" dirty="0">
                <a:solidFill>
                  <a:srgbClr val="374049"/>
                </a:solidFill>
                <a:latin typeface="ArialMT"/>
              </a:rPr>
              <a:t>Psychology awards more discipline-specific A.A.-T degrees than any other department at ARC (33.4% of all awarded A.A.-Ts (133 out of 393) in 20-21. In addition, Psychology and Human Services ranks in the top 5 for traditional discipline-specific A.A. degrees</a:t>
            </a:r>
          </a:p>
          <a:p>
            <a:r>
              <a:rPr lang="en-US" sz="1800" b="0" i="0" u="none" strike="noStrike" baseline="0" dirty="0">
                <a:solidFill>
                  <a:srgbClr val="374049"/>
                </a:solidFill>
                <a:latin typeface="ArialMT"/>
              </a:rPr>
              <a:t>All PSYC courses required for A.A. and A.A.-T. now available </a:t>
            </a:r>
            <a:r>
              <a:rPr lang="en-US" sz="1800" dirty="0">
                <a:solidFill>
                  <a:srgbClr val="374049"/>
                </a:solidFill>
                <a:latin typeface="ArialMT"/>
              </a:rPr>
              <a:t>through DE. All HSER and Chemical Dependency courses approved for 100% or 50% DE</a:t>
            </a:r>
          </a:p>
          <a:p>
            <a:pPr algn="l"/>
            <a:r>
              <a:rPr lang="en-US" sz="1800" b="0" i="0" u="none" strike="noStrike" baseline="0" dirty="0">
                <a:solidFill>
                  <a:srgbClr val="374049"/>
                </a:solidFill>
                <a:latin typeface="ArialMT"/>
              </a:rPr>
              <a:t>The PRIDE center was established with leadership of one of our faculty</a:t>
            </a:r>
          </a:p>
          <a:p>
            <a:pPr algn="l"/>
            <a:r>
              <a:rPr lang="en-US" sz="1800" b="0" i="0" u="none" strike="noStrike" baseline="0" dirty="0">
                <a:solidFill>
                  <a:srgbClr val="374049"/>
                </a:solidFill>
                <a:latin typeface="ArialMT"/>
              </a:rPr>
              <a:t>Psychology of Women and Issues of Diverse Populations approved part of curriculum for Social Justice A.A., an interdisciplinary program.</a:t>
            </a:r>
          </a:p>
          <a:p>
            <a:pPr algn="l"/>
            <a:r>
              <a:rPr lang="en-US" sz="1800" b="0" i="0" u="none" strike="noStrike" baseline="0" dirty="0">
                <a:solidFill>
                  <a:srgbClr val="374049"/>
                </a:solidFill>
                <a:latin typeface="ArialMT"/>
              </a:rPr>
              <a:t>Both Psychology and Human Services not only met their Department Set Standards, but exceeded their stretch goals for the 2020-2021 academic year. </a:t>
            </a:r>
          </a:p>
          <a:p>
            <a:pPr algn="l"/>
            <a:r>
              <a:rPr lang="en-US" sz="1800" b="0" i="0" u="none" strike="noStrike" baseline="0" dirty="0">
                <a:solidFill>
                  <a:srgbClr val="374049"/>
                </a:solidFill>
                <a:latin typeface="ArialMT"/>
              </a:rPr>
              <a:t>Many agencies recruited for internship placement of Human Services and Chemical Dependency students</a:t>
            </a:r>
          </a:p>
          <a:p>
            <a:pPr algn="l"/>
            <a:r>
              <a:rPr lang="en-US" sz="1800" b="0" i="0" u="none" strike="noStrike" baseline="0" dirty="0">
                <a:solidFill>
                  <a:srgbClr val="374049"/>
                </a:solidFill>
                <a:latin typeface="ArialMT"/>
              </a:rPr>
              <a:t>To improve employment for Human Services students; the department is currently involved in accepting and implementing a Mental Health Specialist Apprenticeship program. This program is working with agencies in the community to pay students while they attend and complete the courses in the program.</a:t>
            </a:r>
            <a:endParaRPr lang="en-US" sz="1800" dirty="0"/>
          </a:p>
        </p:txBody>
      </p:sp>
      <p:pic>
        <p:nvPicPr>
          <p:cNvPr id="5" name="Picture 4" descr="A picture containing watch&#10;&#10;Description automatically generated">
            <a:extLst>
              <a:ext uri="{FF2B5EF4-FFF2-40B4-BE49-F238E27FC236}">
                <a16:creationId xmlns:a16="http://schemas.microsoft.com/office/drawing/2014/main" id="{3B8ACCF9-DFA6-4BB3-9D84-281A44CEF460}"/>
              </a:ext>
            </a:extLst>
          </p:cNvPr>
          <p:cNvPicPr>
            <a:picLocks noChangeAspect="1"/>
          </p:cNvPicPr>
          <p:nvPr/>
        </p:nvPicPr>
        <p:blipFill>
          <a:blip r:embed="rId3"/>
          <a:stretch>
            <a:fillRect/>
          </a:stretch>
        </p:blipFill>
        <p:spPr>
          <a:xfrm>
            <a:off x="5274833" y="182708"/>
            <a:ext cx="1287332" cy="1287332"/>
          </a:xfrm>
          <a:prstGeom prst="rect">
            <a:avLst/>
          </a:prstGeom>
        </p:spPr>
      </p:pic>
      <p:pic>
        <p:nvPicPr>
          <p:cNvPr id="7" name="Picture 6" descr="A picture containing graphical user interface&#10;&#10;Description automatically generated">
            <a:extLst>
              <a:ext uri="{FF2B5EF4-FFF2-40B4-BE49-F238E27FC236}">
                <a16:creationId xmlns:a16="http://schemas.microsoft.com/office/drawing/2014/main" id="{8ED615EB-F155-4B28-B4BC-C8BE4503BBC7}"/>
              </a:ext>
            </a:extLst>
          </p:cNvPr>
          <p:cNvPicPr>
            <a:picLocks noChangeAspect="1"/>
          </p:cNvPicPr>
          <p:nvPr/>
        </p:nvPicPr>
        <p:blipFill>
          <a:blip r:embed="rId4"/>
          <a:stretch>
            <a:fillRect/>
          </a:stretch>
        </p:blipFill>
        <p:spPr>
          <a:xfrm>
            <a:off x="6562165" y="164277"/>
            <a:ext cx="1968649" cy="1310382"/>
          </a:xfrm>
          <a:prstGeom prst="rect">
            <a:avLst/>
          </a:prstGeom>
        </p:spPr>
      </p:pic>
      <p:pic>
        <p:nvPicPr>
          <p:cNvPr id="9" name="Picture 8" descr="Chart&#10;&#10;Description automatically generated">
            <a:extLst>
              <a:ext uri="{FF2B5EF4-FFF2-40B4-BE49-F238E27FC236}">
                <a16:creationId xmlns:a16="http://schemas.microsoft.com/office/drawing/2014/main" id="{2CC23AE9-8DA8-4549-B1BE-5D327C26EDAA}"/>
              </a:ext>
            </a:extLst>
          </p:cNvPr>
          <p:cNvPicPr>
            <a:picLocks noChangeAspect="1"/>
          </p:cNvPicPr>
          <p:nvPr/>
        </p:nvPicPr>
        <p:blipFill>
          <a:blip r:embed="rId5"/>
          <a:stretch>
            <a:fillRect/>
          </a:stretch>
        </p:blipFill>
        <p:spPr>
          <a:xfrm>
            <a:off x="8683851" y="202956"/>
            <a:ext cx="1287332" cy="1233023"/>
          </a:xfrm>
          <a:prstGeom prst="rect">
            <a:avLst/>
          </a:prstGeom>
        </p:spPr>
      </p:pic>
      <p:pic>
        <p:nvPicPr>
          <p:cNvPr id="11" name="Picture 10" descr="A collage of a person and person&#10;&#10;Description automatically generated with medium confidence">
            <a:extLst>
              <a:ext uri="{FF2B5EF4-FFF2-40B4-BE49-F238E27FC236}">
                <a16:creationId xmlns:a16="http://schemas.microsoft.com/office/drawing/2014/main" id="{22483818-CC1E-45A2-B774-523A615CDD0B}"/>
              </a:ext>
            </a:extLst>
          </p:cNvPr>
          <p:cNvPicPr>
            <a:picLocks noChangeAspect="1"/>
          </p:cNvPicPr>
          <p:nvPr/>
        </p:nvPicPr>
        <p:blipFill>
          <a:blip r:embed="rId6"/>
          <a:stretch>
            <a:fillRect/>
          </a:stretch>
        </p:blipFill>
        <p:spPr>
          <a:xfrm>
            <a:off x="10124221" y="164277"/>
            <a:ext cx="1944963" cy="1294616"/>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0"/>
        <p:cNvGrpSpPr/>
        <p:nvPr/>
      </p:nvGrpSpPr>
      <p:grpSpPr>
        <a:xfrm>
          <a:off x="0" y="0"/>
          <a:ext cx="0" cy="0"/>
          <a:chOff x="0" y="0"/>
          <a:chExt cx="0" cy="0"/>
        </a:xfrm>
      </p:grpSpPr>
      <p:sp>
        <p:nvSpPr>
          <p:cNvPr id="51" name="Google Shape;51;p3"/>
          <p:cNvSpPr txBox="1">
            <a:spLocks noGrp="1"/>
          </p:cNvSpPr>
          <p:nvPr>
            <p:ph type="title"/>
          </p:nvPr>
        </p:nvSpPr>
        <p:spPr>
          <a:xfrm>
            <a:off x="838200" y="365125"/>
            <a:ext cx="10515600" cy="922499"/>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a:t>Historical Analysis</a:t>
            </a:r>
            <a:endParaRPr/>
          </a:p>
        </p:txBody>
      </p:sp>
      <p:sp>
        <p:nvSpPr>
          <p:cNvPr id="52" name="Google Shape;52;p3"/>
          <p:cNvSpPr txBox="1">
            <a:spLocks noGrp="1"/>
          </p:cNvSpPr>
          <p:nvPr>
            <p:ph type="body" idx="1"/>
          </p:nvPr>
        </p:nvSpPr>
        <p:spPr>
          <a:xfrm>
            <a:off x="321834" y="1061714"/>
            <a:ext cx="9639748" cy="5177722"/>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0"/>
              </a:spcBef>
              <a:spcAft>
                <a:spcPts val="0"/>
              </a:spcAft>
              <a:buClr>
                <a:srgbClr val="BA0C2F"/>
              </a:buClr>
              <a:buSzPts val="2800"/>
              <a:buNone/>
            </a:pPr>
            <a:r>
              <a:rPr lang="en-US" dirty="0"/>
              <a:t>Program Challenges:</a:t>
            </a:r>
            <a:endParaRPr dirty="0"/>
          </a:p>
          <a:p>
            <a:pPr algn="l"/>
            <a:r>
              <a:rPr lang="en-US" sz="1800" b="0" i="0" u="none" strike="noStrike" baseline="0" dirty="0">
                <a:solidFill>
                  <a:srgbClr val="374049"/>
                </a:solidFill>
                <a:latin typeface="ArialMT"/>
              </a:rPr>
              <a:t>Disproportionate Impact for success rates, AB rates, and drop rates remain a challenge in many courses, particularly for African American and Latinx students, and in courses with larger class sizes</a:t>
            </a:r>
          </a:p>
          <a:p>
            <a:pPr algn="l"/>
            <a:r>
              <a:rPr lang="en-US" sz="1800" b="0" i="0" u="none" strike="noStrike" baseline="0" dirty="0">
                <a:solidFill>
                  <a:srgbClr val="374049"/>
                </a:solidFill>
                <a:latin typeface="ArialMT"/>
              </a:rPr>
              <a:t>The department continues to closely monitor enrollments trends, and make scheduling changes as needed to meet student needs</a:t>
            </a:r>
          </a:p>
          <a:p>
            <a:pPr algn="l"/>
            <a:r>
              <a:rPr lang="en-US" sz="1800" b="0" i="0" u="none" strike="noStrike" baseline="0" dirty="0">
                <a:solidFill>
                  <a:srgbClr val="374049"/>
                </a:solidFill>
                <a:latin typeface="ArialMT"/>
              </a:rPr>
              <a:t>Psychology Department Chair position workload: To meet the needs of a large department, the workload for the department chair continues to be in excess of the allotted release time, regularly requiring work beyond the contracted work schedule for hiring, scheduling, petitions, coordination of the Human Services program (which does not have an allotted release time for coordination), collaboration with academic counselors and HomeBase coaches, and other college planning and curricular work. </a:t>
            </a:r>
          </a:p>
          <a:p>
            <a:pPr algn="l"/>
            <a:r>
              <a:rPr lang="en-US" sz="1800" b="0" i="0" u="none" strike="noStrike" baseline="0" dirty="0">
                <a:solidFill>
                  <a:srgbClr val="374049"/>
                </a:solidFill>
                <a:latin typeface="ArialMT"/>
              </a:rPr>
              <a:t>Human Services Coordination: The two full time faculty in Human Services </a:t>
            </a:r>
            <a:r>
              <a:rPr lang="en-US" sz="1800" dirty="0">
                <a:solidFill>
                  <a:srgbClr val="374049"/>
                </a:solidFill>
                <a:latin typeface="ArialMT"/>
              </a:rPr>
              <a:t>have</a:t>
            </a:r>
            <a:r>
              <a:rPr lang="en-US" sz="1800" b="0" i="0" u="none" strike="noStrike" baseline="0" dirty="0">
                <a:solidFill>
                  <a:srgbClr val="374049"/>
                </a:solidFill>
                <a:latin typeface="ArialMT"/>
              </a:rPr>
              <a:t> experienced an increase in workload </a:t>
            </a:r>
            <a:r>
              <a:rPr lang="en-US" sz="1800" dirty="0">
                <a:solidFill>
                  <a:srgbClr val="374049"/>
                </a:solidFill>
                <a:latin typeface="ArialMT"/>
              </a:rPr>
              <a:t>due to</a:t>
            </a:r>
            <a:r>
              <a:rPr lang="en-US" sz="1800" b="0" i="0" u="none" strike="noStrike" baseline="0" dirty="0">
                <a:solidFill>
                  <a:srgbClr val="374049"/>
                </a:solidFill>
                <a:latin typeface="ArialMT"/>
              </a:rPr>
              <a:t> additional meetings and curriculum development for the new Mental Health Specialist apprenticeship program without coordination or release time. Additional courses will be added due to the Mental Health Specialist apprenticeship program, thereby requiring the hiring of additional adjuncts for the program as well.</a:t>
            </a:r>
          </a:p>
          <a:p>
            <a:pPr marL="635000" indent="-457200"/>
            <a:endParaRPr dirty="0"/>
          </a:p>
        </p:txBody>
      </p:sp>
      <p:pic>
        <p:nvPicPr>
          <p:cNvPr id="3" name="Picture 2" descr="Graphical user interface&#10;&#10;Description automatically generated">
            <a:extLst>
              <a:ext uri="{FF2B5EF4-FFF2-40B4-BE49-F238E27FC236}">
                <a16:creationId xmlns:a16="http://schemas.microsoft.com/office/drawing/2014/main" id="{A96BC959-8649-4883-BC4E-13149A692872}"/>
              </a:ext>
            </a:extLst>
          </p:cNvPr>
          <p:cNvPicPr>
            <a:picLocks noChangeAspect="1"/>
          </p:cNvPicPr>
          <p:nvPr/>
        </p:nvPicPr>
        <p:blipFill>
          <a:blip r:embed="rId3"/>
          <a:stretch>
            <a:fillRect/>
          </a:stretch>
        </p:blipFill>
        <p:spPr>
          <a:xfrm>
            <a:off x="5358713" y="118435"/>
            <a:ext cx="1856889" cy="1415878"/>
          </a:xfrm>
          <a:prstGeom prst="rect">
            <a:avLst/>
          </a:prstGeom>
        </p:spPr>
      </p:pic>
      <p:pic>
        <p:nvPicPr>
          <p:cNvPr id="5" name="Picture 4" descr="Shape&#10;&#10;Description automatically generated with medium confidence">
            <a:extLst>
              <a:ext uri="{FF2B5EF4-FFF2-40B4-BE49-F238E27FC236}">
                <a16:creationId xmlns:a16="http://schemas.microsoft.com/office/drawing/2014/main" id="{188209B8-D251-45A1-B4D7-7081980512E9}"/>
              </a:ext>
            </a:extLst>
          </p:cNvPr>
          <p:cNvPicPr>
            <a:picLocks noChangeAspect="1"/>
          </p:cNvPicPr>
          <p:nvPr/>
        </p:nvPicPr>
        <p:blipFill>
          <a:blip r:embed="rId4"/>
          <a:stretch>
            <a:fillRect/>
          </a:stretch>
        </p:blipFill>
        <p:spPr>
          <a:xfrm>
            <a:off x="7629657" y="158558"/>
            <a:ext cx="1655043" cy="1375755"/>
          </a:xfrm>
          <a:prstGeom prst="rect">
            <a:avLst/>
          </a:prstGeom>
        </p:spPr>
      </p:pic>
    </p:spTree>
    <p:extLst>
      <p:ext uri="{BB962C8B-B14F-4D97-AF65-F5344CB8AC3E}">
        <p14:creationId xmlns:p14="http://schemas.microsoft.com/office/powerpoint/2010/main" val="17834710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a:t>Objectives </a:t>
            </a:r>
            <a:endParaRPr/>
          </a:p>
        </p:txBody>
      </p:sp>
      <p:sp>
        <p:nvSpPr>
          <p:cNvPr id="60" name="Google Shape;60;p4"/>
          <p:cNvSpPr txBox="1">
            <a:spLocks noGrp="1"/>
          </p:cNvSpPr>
          <p:nvPr>
            <p:ph type="body" idx="1"/>
          </p:nvPr>
        </p:nvSpPr>
        <p:spPr>
          <a:xfrm>
            <a:off x="172122" y="820985"/>
            <a:ext cx="10343478" cy="4581428"/>
          </a:xfrm>
          <a:prstGeom prst="rect">
            <a:avLst/>
          </a:prstGeom>
          <a:noFill/>
          <a:ln>
            <a:noFill/>
          </a:ln>
        </p:spPr>
        <p:txBody>
          <a:bodyPr spcFirstLastPara="1" wrap="square" lIns="91425" tIns="45700" rIns="91425" bIns="45700" anchor="t" anchorCtr="0">
            <a:normAutofit fontScale="92500" lnSpcReduction="20000"/>
          </a:bodyPr>
          <a:lstStyle/>
          <a:p>
            <a:endParaRPr lang="en-US" sz="1800" b="0" i="0" u="none" strike="noStrike" baseline="0" dirty="0">
              <a:solidFill>
                <a:srgbClr val="374049"/>
              </a:solidFill>
              <a:latin typeface="ArialMT"/>
            </a:endParaRPr>
          </a:p>
          <a:p>
            <a:pPr algn="l"/>
            <a:r>
              <a:rPr lang="en-US" sz="1800" dirty="0">
                <a:solidFill>
                  <a:srgbClr val="374049"/>
                </a:solidFill>
                <a:latin typeface="ArialMT"/>
              </a:rPr>
              <a:t>Scale </a:t>
            </a:r>
            <a:r>
              <a:rPr lang="en-US" sz="1800" b="0" i="0" u="none" strike="noStrike" baseline="0" dirty="0">
                <a:solidFill>
                  <a:srgbClr val="374049"/>
                </a:solidFill>
                <a:latin typeface="ArialMT"/>
              </a:rPr>
              <a:t>up partnership with the Umoja </a:t>
            </a:r>
            <a:r>
              <a:rPr lang="en-US" sz="1800" b="0" i="0" u="none" strike="noStrike" baseline="0" dirty="0" err="1">
                <a:solidFill>
                  <a:srgbClr val="374049"/>
                </a:solidFill>
                <a:latin typeface="ArialMT"/>
              </a:rPr>
              <a:t>Sakhu</a:t>
            </a:r>
            <a:r>
              <a:rPr lang="en-US" sz="1800" b="0" i="0" u="none" strike="noStrike" baseline="0" dirty="0">
                <a:solidFill>
                  <a:srgbClr val="374049"/>
                </a:solidFill>
                <a:latin typeface="ArialMT"/>
              </a:rPr>
              <a:t>, P.R.I.S.E., Puente, and the Native American Resource Center </a:t>
            </a:r>
            <a:r>
              <a:rPr lang="en-US" sz="1800" dirty="0">
                <a:solidFill>
                  <a:srgbClr val="374049"/>
                </a:solidFill>
                <a:latin typeface="ArialMT"/>
              </a:rPr>
              <a:t>via learning community for PSYC 310 and PSYC 335</a:t>
            </a:r>
            <a:endParaRPr lang="en-US" sz="1800" b="0" i="0" u="none" strike="noStrike" baseline="0" dirty="0">
              <a:solidFill>
                <a:srgbClr val="374049"/>
              </a:solidFill>
              <a:latin typeface="ArialMT"/>
            </a:endParaRPr>
          </a:p>
          <a:p>
            <a:pPr algn="l"/>
            <a:r>
              <a:rPr lang="en-US" sz="1800" dirty="0">
                <a:solidFill>
                  <a:srgbClr val="374049"/>
                </a:solidFill>
                <a:latin typeface="ArialMT"/>
              </a:rPr>
              <a:t>M</a:t>
            </a:r>
            <a:r>
              <a:rPr lang="en-US" sz="1800" b="0" i="0" u="none" strike="noStrike" baseline="0" dirty="0">
                <a:solidFill>
                  <a:srgbClr val="374049"/>
                </a:solidFill>
                <a:latin typeface="ArialMT"/>
              </a:rPr>
              <a:t>aintain regular contact with our HomeBase counselors</a:t>
            </a:r>
          </a:p>
          <a:p>
            <a:pPr lvl="1"/>
            <a:r>
              <a:rPr lang="en-US" sz="1800" dirty="0">
                <a:solidFill>
                  <a:srgbClr val="374049"/>
                </a:solidFill>
                <a:latin typeface="ArialMT"/>
              </a:rPr>
              <a:t>Better understand student barriers</a:t>
            </a:r>
          </a:p>
          <a:p>
            <a:pPr lvl="1"/>
            <a:r>
              <a:rPr lang="en-US" sz="1800" b="0" i="0" u="none" strike="noStrike" baseline="0" dirty="0">
                <a:solidFill>
                  <a:srgbClr val="374049"/>
                </a:solidFill>
                <a:latin typeface="ArialMT"/>
              </a:rPr>
              <a:t>Better understand degree and program maps </a:t>
            </a:r>
          </a:p>
          <a:p>
            <a:pPr lvl="1"/>
            <a:r>
              <a:rPr lang="en-US" sz="1800" b="0" i="0" u="none" strike="noStrike" baseline="0" dirty="0">
                <a:solidFill>
                  <a:srgbClr val="374049"/>
                </a:solidFill>
                <a:latin typeface="ArialMT"/>
              </a:rPr>
              <a:t>Provide consistent and accurate info to students regarding courses and </a:t>
            </a:r>
            <a:r>
              <a:rPr lang="en-US" sz="1800" b="0" i="0" u="none" strike="noStrike" baseline="0" dirty="0" err="1">
                <a:solidFill>
                  <a:srgbClr val="374049"/>
                </a:solidFill>
                <a:latin typeface="ArialMT"/>
              </a:rPr>
              <a:t>prereqs</a:t>
            </a:r>
            <a:endParaRPr lang="en-US" sz="1800" b="0" i="0" u="none" strike="noStrike" baseline="0" dirty="0">
              <a:solidFill>
                <a:srgbClr val="374049"/>
              </a:solidFill>
              <a:latin typeface="ArialMT"/>
            </a:endParaRPr>
          </a:p>
          <a:p>
            <a:pPr algn="l"/>
            <a:r>
              <a:rPr lang="en-US" sz="1800" b="0" i="0" u="none" strike="noStrike" baseline="0" dirty="0">
                <a:solidFill>
                  <a:srgbClr val="374049"/>
                </a:solidFill>
                <a:latin typeface="ArialMT"/>
              </a:rPr>
              <a:t>Secure a regular 0.2 FTE for program coordinator for the Human Services program, </a:t>
            </a:r>
          </a:p>
          <a:p>
            <a:pPr lvl="1"/>
            <a:r>
              <a:rPr lang="en-US" sz="1800" b="0" i="0" u="none" strike="noStrike" baseline="0" dirty="0">
                <a:solidFill>
                  <a:srgbClr val="374049"/>
                </a:solidFill>
                <a:latin typeface="ArialMT"/>
              </a:rPr>
              <a:t>a growing program</a:t>
            </a:r>
          </a:p>
          <a:p>
            <a:pPr lvl="1"/>
            <a:r>
              <a:rPr lang="en-US" sz="1800" b="0" i="0" u="none" strike="noStrike" baseline="0" dirty="0">
                <a:solidFill>
                  <a:srgbClr val="374049"/>
                </a:solidFill>
                <a:latin typeface="ArialMT"/>
              </a:rPr>
              <a:t>increasing number of demands involving partnership with outside agencies.</a:t>
            </a:r>
          </a:p>
          <a:p>
            <a:pPr lvl="1"/>
            <a:r>
              <a:rPr lang="en-US" sz="1800" b="0" i="0" u="none" strike="noStrike" baseline="0" dirty="0">
                <a:solidFill>
                  <a:srgbClr val="374049"/>
                </a:solidFill>
                <a:latin typeface="ArialMT"/>
              </a:rPr>
              <a:t>program coordinator would not only maintain the curriculum, accreditation, and connection with outside agencies, but would engage in community outreach with the local high schools to increase the program visibility as a fruitful and viable A.A. degree to meet the demands of a growing industry.</a:t>
            </a:r>
          </a:p>
          <a:p>
            <a:r>
              <a:rPr lang="en-US" sz="1800" dirty="0">
                <a:solidFill>
                  <a:srgbClr val="374049"/>
                </a:solidFill>
                <a:latin typeface="ArialMT"/>
              </a:rPr>
              <a:t>Respond to anticipated growth of Apprenticeship program</a:t>
            </a:r>
          </a:p>
          <a:p>
            <a:pPr lvl="1"/>
            <a:r>
              <a:rPr lang="en-US" sz="1800" dirty="0">
                <a:solidFill>
                  <a:srgbClr val="374049"/>
                </a:solidFill>
                <a:latin typeface="ArialMT"/>
              </a:rPr>
              <a:t>HSER may need additional coordinator time, full time staffing (LTT), and may need to hire a full-time faculty member in the future</a:t>
            </a:r>
            <a:endParaRPr sz="1800" dirty="0">
              <a:solidFill>
                <a:srgbClr val="374049"/>
              </a:solidFill>
              <a:latin typeface="ArialM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a:t>Strategic Enhancement</a:t>
            </a:r>
            <a:endParaRPr/>
          </a:p>
        </p:txBody>
      </p:sp>
      <p:sp>
        <p:nvSpPr>
          <p:cNvPr id="67" name="Google Shape;67;p5"/>
          <p:cNvSpPr txBox="1">
            <a:spLocks noGrp="1"/>
          </p:cNvSpPr>
          <p:nvPr>
            <p:ph type="body" idx="1"/>
          </p:nvPr>
        </p:nvSpPr>
        <p:spPr>
          <a:xfrm>
            <a:off x="343348" y="1384561"/>
            <a:ext cx="10515600" cy="4351338"/>
          </a:xfrm>
          <a:prstGeom prst="rect">
            <a:avLst/>
          </a:prstGeom>
          <a:noFill/>
          <a:ln>
            <a:noFill/>
          </a:ln>
        </p:spPr>
        <p:txBody>
          <a:bodyPr spcFirstLastPara="1" wrap="square" lIns="91425" tIns="45700" rIns="91425" bIns="45700" anchor="t" anchorCtr="0">
            <a:normAutofit/>
          </a:bodyPr>
          <a:lstStyle/>
          <a:p>
            <a:pPr marL="50800" indent="0" algn="l">
              <a:buNone/>
            </a:pPr>
            <a:r>
              <a:rPr lang="en-US" sz="1800" b="0" i="0" u="none" strike="noStrike" baseline="0" dirty="0">
                <a:solidFill>
                  <a:srgbClr val="374049"/>
                </a:solidFill>
                <a:latin typeface="ArialMT"/>
              </a:rPr>
              <a:t>The following Program-level objectives will enhance the department’s effectiveness:</a:t>
            </a:r>
          </a:p>
          <a:p>
            <a:pPr algn="l"/>
            <a:r>
              <a:rPr lang="en-US" sz="1800" b="0" i="0" u="none" strike="noStrike" baseline="0" dirty="0">
                <a:solidFill>
                  <a:srgbClr val="374049"/>
                </a:solidFill>
                <a:latin typeface="ArialMT"/>
              </a:rPr>
              <a:t>Coordinator reassigned time for Human Services</a:t>
            </a:r>
          </a:p>
          <a:p>
            <a:pPr algn="l"/>
            <a:r>
              <a:rPr lang="en-US" sz="1800" b="0" i="0" u="none" strike="noStrike" baseline="0" dirty="0">
                <a:solidFill>
                  <a:srgbClr val="374049"/>
                </a:solidFill>
                <a:latin typeface="ArialMT"/>
              </a:rPr>
              <a:t>Create more equitable student achievement outcomes through inclusive online and face-to-face learning environments and culturally relevant curriculum, supported by equity focused professional development</a:t>
            </a:r>
          </a:p>
          <a:p>
            <a:pPr algn="l"/>
            <a:r>
              <a:rPr lang="en-US" sz="1800" b="0" i="0" u="none" strike="noStrike" baseline="0" dirty="0">
                <a:solidFill>
                  <a:srgbClr val="374049"/>
                </a:solidFill>
                <a:latin typeface="ArialMT"/>
              </a:rPr>
              <a:t>Monitor and adjustment course offerings to meet changes in student demand (e.g., AB 705 may dramatically increase the demand of Psychology 330)</a:t>
            </a:r>
          </a:p>
          <a:p>
            <a:pPr algn="l"/>
            <a:r>
              <a:rPr lang="en-US" sz="1800" b="0" i="0" u="none" strike="noStrike" baseline="0" dirty="0">
                <a:solidFill>
                  <a:srgbClr val="374049"/>
                </a:solidFill>
                <a:latin typeface="ArialMT"/>
              </a:rPr>
              <a:t>Identify possible avenues for including student voices (particularly those students from disproportionately impacted populations) in the unit planning and program review process (e.g., via survey, focus group, or student advisory board)</a:t>
            </a:r>
          </a:p>
          <a:p>
            <a:pPr algn="l"/>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a:t>Planning Steps</a:t>
            </a:r>
            <a:endParaRPr/>
          </a:p>
        </p:txBody>
      </p:sp>
      <p:sp>
        <p:nvSpPr>
          <p:cNvPr id="74" name="Google Shape;74;p6"/>
          <p:cNvSpPr txBox="1">
            <a:spLocks noGrp="1"/>
          </p:cNvSpPr>
          <p:nvPr>
            <p:ph type="body" idx="1"/>
          </p:nvPr>
        </p:nvSpPr>
        <p:spPr>
          <a:xfrm>
            <a:off x="225912" y="1204856"/>
            <a:ext cx="9692640" cy="4972107"/>
          </a:xfrm>
          <a:prstGeom prst="rect">
            <a:avLst/>
          </a:prstGeom>
          <a:noFill/>
          <a:ln>
            <a:noFill/>
          </a:ln>
        </p:spPr>
        <p:txBody>
          <a:bodyPr spcFirstLastPara="1" wrap="square" lIns="91425" tIns="45700" rIns="91425" bIns="45700" anchor="t" anchorCtr="0">
            <a:normAutofit/>
          </a:bodyPr>
          <a:lstStyle/>
          <a:p>
            <a:pPr>
              <a:lnSpc>
                <a:spcPct val="110000"/>
              </a:lnSpc>
            </a:pPr>
            <a:r>
              <a:rPr lang="en-US" sz="1800" dirty="0">
                <a:solidFill>
                  <a:srgbClr val="374049"/>
                </a:solidFill>
                <a:latin typeface="ArialMT"/>
              </a:rPr>
              <a:t>Regularly offer at least one section of PSYC degree core courses fully online to enable students the option to complete their AA or AA-T fully online</a:t>
            </a:r>
          </a:p>
          <a:p>
            <a:pPr>
              <a:lnSpc>
                <a:spcPct val="110000"/>
              </a:lnSpc>
            </a:pPr>
            <a:r>
              <a:rPr lang="en-US" sz="1800" dirty="0">
                <a:solidFill>
                  <a:srgbClr val="374049"/>
                </a:solidFill>
                <a:latin typeface="ArialMT"/>
              </a:rPr>
              <a:t>Continue to foster equity-minded conversations within the department</a:t>
            </a:r>
          </a:p>
          <a:p>
            <a:pPr>
              <a:lnSpc>
                <a:spcPct val="110000"/>
              </a:lnSpc>
            </a:pPr>
            <a:r>
              <a:rPr lang="en-US" sz="1800" dirty="0">
                <a:solidFill>
                  <a:srgbClr val="374049"/>
                </a:solidFill>
                <a:latin typeface="ArialMT"/>
              </a:rPr>
              <a:t>DI data indicate that students of color are disproportionately-impacted in the online classes. PSYC and HSER online instructors will continue to collaborate with colleagues exploring evidence-based online practices that support online students.</a:t>
            </a:r>
          </a:p>
          <a:p>
            <a:pPr>
              <a:lnSpc>
                <a:spcPct val="110000"/>
              </a:lnSpc>
            </a:pPr>
            <a:r>
              <a:rPr lang="en-US" sz="1800" dirty="0">
                <a:solidFill>
                  <a:srgbClr val="374049"/>
                </a:solidFill>
                <a:latin typeface="ArialMT"/>
              </a:rPr>
              <a:t>Based on the Perkins Report for AY 2020-2021, our male and economically-disadvantaged HSER students had a slightly lower employment rate compared to the entire program. The HSER faculty will continue to recruit and secure new quality internship placements that lead to hiring opportunities for HSER students.</a:t>
            </a:r>
          </a:p>
          <a:p>
            <a:pPr>
              <a:lnSpc>
                <a:spcPct val="110000"/>
              </a:lnSpc>
            </a:pPr>
            <a:r>
              <a:rPr lang="en-US" sz="1800" dirty="0">
                <a:solidFill>
                  <a:srgbClr val="374049"/>
                </a:solidFill>
                <a:latin typeface="ArialMT"/>
              </a:rPr>
              <a:t>To continue reviewing enrollment data as a department on an ongoing basis (after census), by course, section, and by modality to ensure that courses offered are meeting the needs of students and the college.</a:t>
            </a:r>
            <a:endParaRPr sz="1800" dirty="0">
              <a:solidFill>
                <a:srgbClr val="374049"/>
              </a:solidFill>
              <a:latin typeface="ArialM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6"/>
          <p:cNvSpPr txBox="1">
            <a:spLocks noGrp="1"/>
          </p:cNvSpPr>
          <p:nvPr>
            <p:ph type="title"/>
          </p:nvPr>
        </p:nvSpPr>
        <p:spPr>
          <a:xfrm>
            <a:off x="4557208" y="1200034"/>
            <a:ext cx="3077584"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dirty="0"/>
              <a:t>Thank you!</a:t>
            </a:r>
            <a:endParaRPr dirty="0"/>
          </a:p>
        </p:txBody>
      </p:sp>
      <p:sp>
        <p:nvSpPr>
          <p:cNvPr id="74" name="Google Shape;74;p6"/>
          <p:cNvSpPr txBox="1">
            <a:spLocks noGrp="1"/>
          </p:cNvSpPr>
          <p:nvPr>
            <p:ph type="body" idx="1"/>
          </p:nvPr>
        </p:nvSpPr>
        <p:spPr>
          <a:xfrm>
            <a:off x="1360449" y="2277013"/>
            <a:ext cx="9099395" cy="1032735"/>
          </a:xfrm>
          <a:prstGeom prst="rect">
            <a:avLst/>
          </a:prstGeom>
          <a:noFill/>
          <a:ln>
            <a:noFill/>
          </a:ln>
        </p:spPr>
        <p:txBody>
          <a:bodyPr spcFirstLastPara="1" wrap="square" lIns="91425" tIns="45700" rIns="91425" bIns="45700" anchor="t" anchorCtr="0">
            <a:noAutofit/>
          </a:bodyPr>
          <a:lstStyle/>
          <a:p>
            <a:pPr marL="50800" indent="0">
              <a:lnSpc>
                <a:spcPct val="110000"/>
              </a:lnSpc>
              <a:buNone/>
            </a:pPr>
            <a:r>
              <a:rPr lang="en-US" dirty="0">
                <a:solidFill>
                  <a:srgbClr val="374049"/>
                </a:solidFill>
                <a:latin typeface="ArialMT"/>
              </a:rPr>
              <a:t>Questions? </a:t>
            </a:r>
          </a:p>
          <a:p>
            <a:pPr marL="50800" indent="0">
              <a:lnSpc>
                <a:spcPct val="110000"/>
              </a:lnSpc>
              <a:buNone/>
            </a:pPr>
            <a:endParaRPr lang="en-US" dirty="0">
              <a:solidFill>
                <a:srgbClr val="374049"/>
              </a:solidFill>
              <a:latin typeface="ArialMT"/>
            </a:endParaRPr>
          </a:p>
          <a:p>
            <a:pPr marL="50800" indent="0">
              <a:lnSpc>
                <a:spcPct val="110000"/>
              </a:lnSpc>
              <a:buNone/>
            </a:pPr>
            <a:r>
              <a:rPr lang="en-US" b="1" i="1" dirty="0">
                <a:solidFill>
                  <a:srgbClr val="374049"/>
                </a:solidFill>
                <a:latin typeface="ArialMT"/>
              </a:rPr>
              <a:t>Yuj Shimizu &amp; Gerry Machado,</a:t>
            </a:r>
          </a:p>
          <a:p>
            <a:pPr marL="50800" indent="0">
              <a:lnSpc>
                <a:spcPct val="110000"/>
              </a:lnSpc>
              <a:buNone/>
            </a:pPr>
            <a:r>
              <a:rPr lang="en-US" dirty="0">
                <a:solidFill>
                  <a:srgbClr val="374049"/>
                </a:solidFill>
                <a:latin typeface="ArialMT"/>
              </a:rPr>
              <a:t>On behalf of the </a:t>
            </a:r>
            <a:r>
              <a:rPr lang="en-US" i="1" dirty="0">
                <a:solidFill>
                  <a:srgbClr val="374049"/>
                </a:solidFill>
                <a:latin typeface="ArialMT"/>
              </a:rPr>
              <a:t>ARC Psychology &amp; Human Services Department</a:t>
            </a:r>
            <a:endParaRPr i="1" dirty="0">
              <a:solidFill>
                <a:srgbClr val="374049"/>
              </a:solidFill>
              <a:latin typeface="ArialMT"/>
            </a:endParaRPr>
          </a:p>
        </p:txBody>
      </p:sp>
    </p:spTree>
    <p:extLst>
      <p:ext uri="{BB962C8B-B14F-4D97-AF65-F5344CB8AC3E}">
        <p14:creationId xmlns:p14="http://schemas.microsoft.com/office/powerpoint/2010/main" val="1679189308"/>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1613</TotalTime>
  <Words>1079</Words>
  <Application>Microsoft Office PowerPoint</Application>
  <PresentationFormat>Widescreen</PresentationFormat>
  <Paragraphs>65</Paragraphs>
  <Slides>8</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ArialMT</vt:lpstr>
      <vt:lpstr>Calibri</vt:lpstr>
      <vt:lpstr>Office Theme</vt:lpstr>
      <vt:lpstr>Psychology &amp; Human Services</vt:lpstr>
      <vt:lpstr> Psychology &amp; Human Services Profile </vt:lpstr>
      <vt:lpstr>Historical Analysis</vt:lpstr>
      <vt:lpstr>Historical Analysis</vt:lpstr>
      <vt:lpstr>Objectives </vt:lpstr>
      <vt:lpstr>Strategic Enhancement</vt:lpstr>
      <vt:lpstr>Planning Steps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Title</dc:title>
  <dc:creator>CJ</dc:creator>
  <cp:lastModifiedBy>Shimizu, Yujiro</cp:lastModifiedBy>
  <cp:revision>18</cp:revision>
  <dcterms:created xsi:type="dcterms:W3CDTF">2018-10-09T16:48:02Z</dcterms:created>
  <dcterms:modified xsi:type="dcterms:W3CDTF">2022-05-06T15:00:14Z</dcterms:modified>
</cp:coreProperties>
</file>