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62" r:id="rId3"/>
    <p:sldId id="257" r:id="rId4"/>
    <p:sldId id="261" r:id="rId5"/>
    <p:sldId id="260" r:id="rId6"/>
    <p:sldId id="258" r:id="rId7"/>
    <p:sldId id="259"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2"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F946EC08-85BD-4ADF-B1A1-FECEFC7E7991}" type="datetimeFigureOut">
              <a:rPr lang="en-US" smtClean="0"/>
              <a:t>10/29/2020</a:t>
            </a:fld>
            <a:endParaRPr lang="en-US"/>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4B9206B4-9385-4CBA-9783-F0A236A2260D}" type="slidenum">
              <a:rPr lang="en-US" smtClean="0"/>
              <a:t>‹#›</a:t>
            </a:fld>
            <a:endParaRPr lang="en-US"/>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260495531"/>
      </p:ext>
    </p:extLst>
  </p:cSld>
  <p:clrMapOvr>
    <a:masterClrMapping/>
  </p:clrMapOvr>
  <p:extLst mod="1">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46EC08-85BD-4ADF-B1A1-FECEFC7E7991}" type="datetimeFigureOut">
              <a:rPr lang="en-US" smtClean="0"/>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2458027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F946EC08-85BD-4ADF-B1A1-FECEFC7E7991}" type="datetimeFigureOut">
              <a:rPr lang="en-US" smtClean="0"/>
              <a:t>10/29/2020</a:t>
            </a:fld>
            <a:endParaRPr lang="en-US"/>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4B9206B4-9385-4CBA-9783-F0A236A2260D}" type="slidenum">
              <a:rPr lang="en-US" smtClean="0"/>
              <a:t>‹#›</a:t>
            </a:fld>
            <a:endParaRPr lang="en-US"/>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3222621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46EC08-85BD-4ADF-B1A1-FECEFC7E7991}" type="datetimeFigureOut">
              <a:rPr lang="en-US" smtClean="0"/>
              <a:t>10/29/2020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15972881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46EC08-85BD-4ADF-B1A1-FECEFC7E7991}" type="datetimeFigureOut">
              <a:rPr lang="en-US" smtClean="0"/>
              <a:t>10/29/2020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28788104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46EC08-85BD-4ADF-B1A1-FECEFC7E7991}" type="datetimeFigureOut">
              <a:rPr lang="en-US" smtClean="0"/>
              <a:t>10/29/2020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3335542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F946EC08-85BD-4ADF-B1A1-FECEFC7E7991}" type="datetimeFigureOut">
              <a:rPr lang="en-US" smtClean="0"/>
              <a:t>10/29/2020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1602141347"/>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F946EC08-85BD-4ADF-B1A1-FECEFC7E7991}" type="datetimeFigureOut">
              <a:rPr lang="en-US" smtClean="0"/>
              <a:t>10/29/2020</a:t>
            </a:fld>
            <a:endParaRPr lang="en-US"/>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4B9206B4-9385-4CBA-9783-F0A236A2260D}" type="slidenum">
              <a:rPr lang="en-US" smtClean="0"/>
              <a:t>‹#›</a:t>
            </a:fld>
            <a:endParaRPr lang="en-US"/>
          </a:p>
        </p:txBody>
      </p:sp>
    </p:spTree>
    <p:extLst>
      <p:ext uri="{BB962C8B-B14F-4D97-AF65-F5344CB8AC3E}">
        <p14:creationId xmlns:p14="http://schemas.microsoft.com/office/powerpoint/2010/main" val="1958805572"/>
      </p:ext>
    </p:extLst>
  </p:cSld>
  <p:clrMapOvr>
    <a:masterClrMapping/>
  </p:clrMapOvr>
  <p:extLst mod="1">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F946EC08-85BD-4ADF-B1A1-FECEFC7E7991}" type="datetimeFigureOut">
              <a:rPr lang="en-US" smtClean="0"/>
              <a:t>10/29/2020</a:t>
            </a:fld>
            <a:endParaRPr lang="en-US"/>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4B9206B4-9385-4CBA-9783-F0A236A2260D}" type="slidenum">
              <a:rPr lang="en-US" smtClean="0"/>
              <a:t>‹#›</a:t>
            </a:fld>
            <a:endParaRPr lang="en-US"/>
          </a:p>
        </p:txBody>
      </p:sp>
    </p:spTree>
    <p:extLst>
      <p:ext uri="{BB962C8B-B14F-4D97-AF65-F5344CB8AC3E}">
        <p14:creationId xmlns:p14="http://schemas.microsoft.com/office/powerpoint/2010/main" val="3147086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46EC08-85BD-4ADF-B1A1-FECEFC7E7991}" type="datetimeFigureOut">
              <a:rPr lang="en-US" smtClean="0"/>
              <a:t>10/29/2020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B9206B4-9385-4CBA-9783-F0A236A2260D}" type="slidenum">
              <a:rPr lang="en-US" smtClean="0"/>
              <a:t>‹#›</a:t>
            </a:fld>
            <a:endParaRPr lang="en-US"/>
          </a:p>
        </p:txBody>
      </p:sp>
    </p:spTree>
    <p:extLst>
      <p:ext uri="{BB962C8B-B14F-4D97-AF65-F5344CB8AC3E}">
        <p14:creationId xmlns:p14="http://schemas.microsoft.com/office/powerpoint/2010/main" val="3231026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F946EC08-85BD-4ADF-B1A1-FECEFC7E7991}" type="datetimeFigureOut">
              <a:rPr lang="en-US" smtClean="0"/>
              <a:t>10/29/2020</a:t>
            </a:fld>
            <a:endParaRPr lang="en-US"/>
          </a:p>
        </p:txBody>
      </p:sp>
      <p:sp>
        <p:nvSpPr>
          <p:cNvPr id="5" name="Footer Placeholder 4"/>
          <p:cNvSpPr>
            <a:spLocks noGrp="1"/>
          </p:cNvSpPr>
          <p:nvPr>
            <p:ph type="ftr" sz="quarter" idx="11"/>
          </p:nvPr>
        </p:nvSpPr>
        <p:spPr>
          <a:xfrm>
            <a:off x="2933699" y="6296615"/>
            <a:ext cx="5959577" cy="365125"/>
          </a:xfrm>
        </p:spPr>
        <p:txBody>
          <a:bodyPr/>
          <a:lstStyle/>
          <a:p>
            <a:endParaRPr lang="en-US"/>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4B9206B4-9385-4CBA-9783-F0A236A2260D}" type="slidenum">
              <a:rPr lang="en-US" smtClean="0"/>
              <a:t>‹#›</a:t>
            </a:fld>
            <a:endParaRPr lang="en-US"/>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0910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F946EC08-85BD-4ADF-B1A1-FECEFC7E7991}" type="datetimeFigureOut">
              <a:rPr lang="en-US" smtClean="0"/>
              <a:t>10/29/2020</a:t>
            </a:fld>
            <a:endParaRPr lang="en-US"/>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4B9206B4-9385-4CBA-9783-F0A236A2260D}" type="slidenum">
              <a:rPr lang="en-US" smtClean="0"/>
              <a:t>‹#›</a:t>
            </a:fld>
            <a:endParaRPr lang="en-US"/>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53651"/>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arc.losrios.edu/About_ARC/Vision_Mission_and_Values.ht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ARC General Counseling Department Program Review</a:t>
            </a:r>
          </a:p>
        </p:txBody>
      </p:sp>
      <p:sp>
        <p:nvSpPr>
          <p:cNvPr id="3" name="Subtitle 2"/>
          <p:cNvSpPr>
            <a:spLocks noGrp="1"/>
          </p:cNvSpPr>
          <p:nvPr>
            <p:ph type="subTitle" idx="1"/>
          </p:nvPr>
        </p:nvSpPr>
        <p:spPr/>
        <p:txBody>
          <a:bodyPr/>
          <a:lstStyle/>
          <a:p>
            <a:r>
              <a:rPr lang="en-US" dirty="0"/>
              <a:t>Fall 2020</a:t>
            </a:r>
          </a:p>
        </p:txBody>
      </p:sp>
    </p:spTree>
    <p:extLst>
      <p:ext uri="{BB962C8B-B14F-4D97-AF65-F5344CB8AC3E}">
        <p14:creationId xmlns:p14="http://schemas.microsoft.com/office/powerpoint/2010/main" val="14300806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212B0-644C-42B7-BCDB-453BAA88FFED}"/>
              </a:ext>
            </a:extLst>
          </p:cNvPr>
          <p:cNvSpPr>
            <a:spLocks noGrp="1"/>
          </p:cNvSpPr>
          <p:nvPr>
            <p:ph type="title"/>
          </p:nvPr>
        </p:nvSpPr>
        <p:spPr>
          <a:xfrm>
            <a:off x="2933700" y="568345"/>
            <a:ext cx="8770571" cy="994125"/>
          </a:xfrm>
        </p:spPr>
        <p:txBody>
          <a:bodyPr/>
          <a:lstStyle/>
          <a:p>
            <a:r>
              <a:rPr lang="en-US" dirty="0"/>
              <a:t>Unit Profile</a:t>
            </a:r>
          </a:p>
        </p:txBody>
      </p:sp>
      <p:sp>
        <p:nvSpPr>
          <p:cNvPr id="3" name="Content Placeholder 2">
            <a:extLst>
              <a:ext uri="{FF2B5EF4-FFF2-40B4-BE49-F238E27FC236}">
                <a16:creationId xmlns:a16="http://schemas.microsoft.com/office/drawing/2014/main" id="{EFBB49CC-E90A-4B4E-A26D-1CA7C9ED2344}"/>
              </a:ext>
            </a:extLst>
          </p:cNvPr>
          <p:cNvSpPr>
            <a:spLocks noGrp="1"/>
          </p:cNvSpPr>
          <p:nvPr>
            <p:ph idx="1"/>
          </p:nvPr>
        </p:nvSpPr>
        <p:spPr>
          <a:xfrm>
            <a:off x="1127464" y="1562470"/>
            <a:ext cx="10576807" cy="4727185"/>
          </a:xfrm>
        </p:spPr>
        <p:txBody>
          <a:bodyPr>
            <a:normAutofit fontScale="85000" lnSpcReduction="20000"/>
          </a:bodyPr>
          <a:lstStyle/>
          <a:p>
            <a:r>
              <a:rPr lang="en-US" b="1" dirty="0"/>
              <a:t>1.1 Briefly describe the program-level planning unit. What is the unit's purpose and function?</a:t>
            </a:r>
          </a:p>
          <a:p>
            <a:pPr marL="0" indent="0">
              <a:buNone/>
            </a:pPr>
            <a:r>
              <a:rPr lang="en-US" dirty="0">
                <a:solidFill>
                  <a:schemeClr val="tx1"/>
                </a:solidFill>
              </a:rPr>
              <a:t>ARC Counseling provides students with personal and academic counseling to help students achieve their academic and career goals. The counseling faculty and support staff of the counseling center are dedicated to providing quality services to all students including new, continuing, returning and potential students. We provide: Academic Counseling, Career Counseling, Personal/Crisis Counseling; Instruction: Human Career Development Courses; The Counseling Department is committed to meeting the multifaceted needs of students in an environment that recognizes the diversity of our student body and values the worth and dignity of each student. We work collaboratively with instructional faculty, administrators, and college staff to ensure a seamless delivery of services that cultivate and encourage student success.</a:t>
            </a:r>
          </a:p>
          <a:p>
            <a:r>
              <a:rPr lang="en-US" b="1" dirty="0"/>
              <a:t>1.2 How does the unit contribute to achievement of the </a:t>
            </a:r>
            <a:r>
              <a:rPr lang="en-US" b="1" dirty="0">
                <a:hlinkClick r:id="rId2"/>
              </a:rPr>
              <a:t>mission of American River College</a:t>
            </a:r>
            <a:r>
              <a:rPr lang="en-US" b="1" dirty="0"/>
              <a:t>?</a:t>
            </a:r>
          </a:p>
          <a:p>
            <a:pPr marL="0" indent="0">
              <a:buNone/>
            </a:pPr>
            <a:r>
              <a:rPr lang="en-US" dirty="0">
                <a:solidFill>
                  <a:schemeClr val="tx1"/>
                </a:solidFill>
              </a:rPr>
              <a:t>American River College, serving the greater Sacramento region, offers education and support for students to strengthen basic skills, earn associate degrees and certificates, transfer to other colleges and universities, and achieve career as well as other academic and personal goals. The counselors are integral in this mission in guiding and supporting students through their educational journey. ARC Counselors are committed to supporting the emotional, social and intellectual development of all students. The Counseling Center provides a wide range of counseling services that support students in resolving personal challenges and acquire the skills, attitudes and abilities that will enable them to successfully reach their education and personal goals.</a:t>
            </a:r>
          </a:p>
          <a:p>
            <a:endParaRPr lang="en-US" dirty="0"/>
          </a:p>
        </p:txBody>
      </p:sp>
    </p:spTree>
    <p:extLst>
      <p:ext uri="{BB962C8B-B14F-4D97-AF65-F5344CB8AC3E}">
        <p14:creationId xmlns:p14="http://schemas.microsoft.com/office/powerpoint/2010/main" val="2664613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488272"/>
            <a:ext cx="9601196" cy="763479"/>
          </a:xfrm>
        </p:spPr>
        <p:txBody>
          <a:bodyPr>
            <a:normAutofit/>
          </a:bodyPr>
          <a:lstStyle/>
          <a:p>
            <a:r>
              <a:rPr lang="en-US" dirty="0"/>
              <a:t>Assessment and Analysis</a:t>
            </a:r>
          </a:p>
        </p:txBody>
      </p:sp>
      <p:sp>
        <p:nvSpPr>
          <p:cNvPr id="3" name="Content Placeholder 2"/>
          <p:cNvSpPr>
            <a:spLocks noGrp="1"/>
          </p:cNvSpPr>
          <p:nvPr>
            <p:ph idx="1"/>
          </p:nvPr>
        </p:nvSpPr>
        <p:spPr>
          <a:xfrm>
            <a:off x="1162975" y="2210540"/>
            <a:ext cx="10511160" cy="4332302"/>
          </a:xfrm>
        </p:spPr>
        <p:txBody>
          <a:bodyPr>
            <a:normAutofit fontScale="92500" lnSpcReduction="10000"/>
          </a:bodyPr>
          <a:lstStyle/>
          <a:p>
            <a:r>
              <a:rPr lang="en-US" dirty="0"/>
              <a:t>Consider progress over the past five years.  Based on how the unit intended to measure success, did the planned action steps result in intended effect?</a:t>
            </a:r>
          </a:p>
          <a:p>
            <a:pPr lvl="1"/>
            <a:r>
              <a:rPr lang="en-US" dirty="0"/>
              <a:t>Special Programs undergo their own evaluation</a:t>
            </a:r>
          </a:p>
          <a:p>
            <a:pPr lvl="1"/>
            <a:r>
              <a:rPr lang="en-US" dirty="0"/>
              <a:t>Counseling Services Evaluation</a:t>
            </a:r>
          </a:p>
          <a:p>
            <a:pPr lvl="2"/>
            <a:r>
              <a:rPr lang="en-US" dirty="0"/>
              <a:t>Evaluate and improve programs and services based on established procedures. </a:t>
            </a:r>
          </a:p>
          <a:p>
            <a:pPr lvl="1"/>
            <a:r>
              <a:rPr lang="en-US" dirty="0"/>
              <a:t>Training</a:t>
            </a:r>
          </a:p>
          <a:p>
            <a:pPr lvl="2"/>
            <a:r>
              <a:rPr lang="en-US" dirty="0"/>
              <a:t>Crisis intervention training</a:t>
            </a:r>
          </a:p>
          <a:p>
            <a:pPr lvl="2"/>
            <a:r>
              <a:rPr lang="en-US" dirty="0"/>
              <a:t>Monthly Counseling Training</a:t>
            </a:r>
          </a:p>
          <a:p>
            <a:pPr lvl="1"/>
            <a:r>
              <a:rPr lang="en-US" dirty="0"/>
              <a:t>Online Delivery Systems</a:t>
            </a:r>
          </a:p>
          <a:p>
            <a:pPr lvl="2"/>
            <a:r>
              <a:rPr lang="en-US" dirty="0"/>
              <a:t>Evaluation and Creation of online forms</a:t>
            </a:r>
          </a:p>
          <a:p>
            <a:pPr lvl="1"/>
            <a:r>
              <a:rPr lang="en-US" dirty="0"/>
              <a:t>Increase participation on committees, grants and projects</a:t>
            </a:r>
          </a:p>
          <a:p>
            <a:pPr lvl="1"/>
            <a:r>
              <a:rPr lang="en-US" dirty="0"/>
              <a:t>Increase FTE in Counselor participation of HCD courses</a:t>
            </a:r>
          </a:p>
          <a:p>
            <a:endParaRPr lang="en-US" dirty="0"/>
          </a:p>
          <a:p>
            <a:pPr marL="0" indent="0">
              <a:buNone/>
            </a:pPr>
            <a:endParaRPr lang="en-US" dirty="0"/>
          </a:p>
        </p:txBody>
      </p:sp>
    </p:spTree>
    <p:extLst>
      <p:ext uri="{BB962C8B-B14F-4D97-AF65-F5344CB8AC3E}">
        <p14:creationId xmlns:p14="http://schemas.microsoft.com/office/powerpoint/2010/main" val="2694595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7A3BE62-AFFF-44C0-814D-21F9073A5B35}"/>
              </a:ext>
            </a:extLst>
          </p:cNvPr>
          <p:cNvPicPr>
            <a:picLocks noGrp="1" noChangeAspect="1"/>
          </p:cNvPicPr>
          <p:nvPr>
            <p:ph idx="1"/>
          </p:nvPr>
        </p:nvPicPr>
        <p:blipFill>
          <a:blip r:embed="rId2"/>
          <a:stretch>
            <a:fillRect/>
          </a:stretch>
        </p:blipFill>
        <p:spPr>
          <a:xfrm>
            <a:off x="312456" y="1162976"/>
            <a:ext cx="6363921" cy="2796030"/>
          </a:xfrm>
          <a:prstGeom prst="rect">
            <a:avLst/>
          </a:prstGeom>
        </p:spPr>
      </p:pic>
      <p:sp>
        <p:nvSpPr>
          <p:cNvPr id="2" name="Title 1">
            <a:extLst>
              <a:ext uri="{FF2B5EF4-FFF2-40B4-BE49-F238E27FC236}">
                <a16:creationId xmlns:a16="http://schemas.microsoft.com/office/drawing/2014/main" id="{4B893CBA-03BA-40ED-8075-F5E01643D0B3}"/>
              </a:ext>
            </a:extLst>
          </p:cNvPr>
          <p:cNvSpPr>
            <a:spLocks noGrp="1"/>
          </p:cNvSpPr>
          <p:nvPr>
            <p:ph type="title"/>
          </p:nvPr>
        </p:nvSpPr>
        <p:spPr>
          <a:xfrm>
            <a:off x="838200" y="365126"/>
            <a:ext cx="5595152" cy="797850"/>
          </a:xfrm>
        </p:spPr>
        <p:txBody>
          <a:bodyPr/>
          <a:lstStyle/>
          <a:p>
            <a:r>
              <a:rPr lang="en-US" dirty="0"/>
              <a:t>SARS DATA</a:t>
            </a:r>
          </a:p>
        </p:txBody>
      </p:sp>
      <p:pic>
        <p:nvPicPr>
          <p:cNvPr id="5" name="Picture 4">
            <a:extLst>
              <a:ext uri="{FF2B5EF4-FFF2-40B4-BE49-F238E27FC236}">
                <a16:creationId xmlns:a16="http://schemas.microsoft.com/office/drawing/2014/main" id="{C756F044-C42A-4CC3-8FAB-E13732968D21}"/>
              </a:ext>
            </a:extLst>
          </p:cNvPr>
          <p:cNvPicPr>
            <a:picLocks noChangeAspect="1"/>
          </p:cNvPicPr>
          <p:nvPr/>
        </p:nvPicPr>
        <p:blipFill>
          <a:blip r:embed="rId3"/>
          <a:stretch>
            <a:fillRect/>
          </a:stretch>
        </p:blipFill>
        <p:spPr>
          <a:xfrm>
            <a:off x="6530535" y="932736"/>
            <a:ext cx="5066291" cy="5144101"/>
          </a:xfrm>
          <a:prstGeom prst="rect">
            <a:avLst/>
          </a:prstGeom>
        </p:spPr>
      </p:pic>
      <p:pic>
        <p:nvPicPr>
          <p:cNvPr id="6" name="Picture 5">
            <a:extLst>
              <a:ext uri="{FF2B5EF4-FFF2-40B4-BE49-F238E27FC236}">
                <a16:creationId xmlns:a16="http://schemas.microsoft.com/office/drawing/2014/main" id="{8C48DB32-DDBD-4AE3-8712-6B7F2EE5B8C7}"/>
              </a:ext>
            </a:extLst>
          </p:cNvPr>
          <p:cNvPicPr>
            <a:picLocks noChangeAspect="1"/>
          </p:cNvPicPr>
          <p:nvPr/>
        </p:nvPicPr>
        <p:blipFill>
          <a:blip r:embed="rId4"/>
          <a:stretch>
            <a:fillRect/>
          </a:stretch>
        </p:blipFill>
        <p:spPr>
          <a:xfrm>
            <a:off x="2148398" y="4146927"/>
            <a:ext cx="3639844" cy="2419027"/>
          </a:xfrm>
          <a:prstGeom prst="rect">
            <a:avLst/>
          </a:prstGeom>
        </p:spPr>
      </p:pic>
    </p:spTree>
    <p:extLst>
      <p:ext uri="{BB962C8B-B14F-4D97-AF65-F5344CB8AC3E}">
        <p14:creationId xmlns:p14="http://schemas.microsoft.com/office/powerpoint/2010/main" val="686726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70F1D-35CB-4465-98AE-F5A99483F801}"/>
              </a:ext>
            </a:extLst>
          </p:cNvPr>
          <p:cNvSpPr>
            <a:spLocks noGrp="1"/>
          </p:cNvSpPr>
          <p:nvPr>
            <p:ph type="title"/>
          </p:nvPr>
        </p:nvSpPr>
        <p:spPr/>
        <p:txBody>
          <a:bodyPr>
            <a:normAutofit/>
          </a:bodyPr>
          <a:lstStyle/>
          <a:p>
            <a:r>
              <a:rPr lang="en-US" dirty="0"/>
              <a:t>Analysis</a:t>
            </a:r>
            <a:br>
              <a:rPr lang="en-US" dirty="0"/>
            </a:br>
            <a:endParaRPr lang="en-US" dirty="0"/>
          </a:p>
        </p:txBody>
      </p:sp>
      <p:sp>
        <p:nvSpPr>
          <p:cNvPr id="3" name="Content Placeholder 2">
            <a:extLst>
              <a:ext uri="{FF2B5EF4-FFF2-40B4-BE49-F238E27FC236}">
                <a16:creationId xmlns:a16="http://schemas.microsoft.com/office/drawing/2014/main" id="{4D22E199-A8DB-4D48-BCB5-21B1CBD01527}"/>
              </a:ext>
            </a:extLst>
          </p:cNvPr>
          <p:cNvSpPr>
            <a:spLocks noGrp="1"/>
          </p:cNvSpPr>
          <p:nvPr>
            <p:ph idx="1"/>
          </p:nvPr>
        </p:nvSpPr>
        <p:spPr>
          <a:xfrm>
            <a:off x="727969" y="1269507"/>
            <a:ext cx="10625831" cy="4907456"/>
          </a:xfrm>
        </p:spPr>
        <p:txBody>
          <a:bodyPr>
            <a:normAutofit fontScale="70000" lnSpcReduction="20000"/>
          </a:bodyPr>
          <a:lstStyle/>
          <a:p>
            <a:r>
              <a:rPr lang="en-US" dirty="0"/>
              <a:t>Analyze data over last 5 years (survey results from 2019 and SARS Data) – what were findings?</a:t>
            </a:r>
          </a:p>
          <a:p>
            <a:pPr lvl="1"/>
            <a:r>
              <a:rPr lang="en-US" dirty="0"/>
              <a:t>Mostly female students complete the survey (79% female)</a:t>
            </a:r>
          </a:p>
          <a:p>
            <a:pPr lvl="1"/>
            <a:r>
              <a:rPr lang="en-US" dirty="0"/>
              <a:t>Most student prefer scheduled appointments (85%)</a:t>
            </a:r>
          </a:p>
          <a:p>
            <a:pPr lvl="1"/>
            <a:r>
              <a:rPr lang="en-US" dirty="0"/>
              <a:t>Most students would like to see a counselor to explore career, plan required course and graduate.</a:t>
            </a:r>
          </a:p>
          <a:p>
            <a:pPr lvl="1"/>
            <a:r>
              <a:rPr lang="en-US" dirty="0"/>
              <a:t>Most students felt the counselor was helpful, listened and provided clear explanations.</a:t>
            </a:r>
          </a:p>
          <a:p>
            <a:pPr lvl="1"/>
            <a:r>
              <a:rPr lang="en-US" dirty="0"/>
              <a:t>Most students would prefer to see the same Counselor each time they have an appointment.</a:t>
            </a:r>
          </a:p>
          <a:p>
            <a:pPr lvl="1"/>
            <a:r>
              <a:rPr lang="en-US" dirty="0"/>
              <a:t>In general many students thought the wait time for a drop in appointment was too long.</a:t>
            </a:r>
          </a:p>
          <a:p>
            <a:pPr lvl="1"/>
            <a:r>
              <a:rPr lang="en-US" dirty="0"/>
              <a:t>Student would like an easier way (online) to book appointments.</a:t>
            </a:r>
          </a:p>
          <a:p>
            <a:r>
              <a:rPr lang="en-US" dirty="0"/>
              <a:t>Identify strengths, opportunities, influencing factors, challenges, equity gaps, data limitations, areas for further research/ or other.</a:t>
            </a:r>
          </a:p>
          <a:p>
            <a:pPr lvl="1"/>
            <a:r>
              <a:rPr lang="en-US" dirty="0"/>
              <a:t>Opportunities to explore equity gaps and alternative ways to assess student satisfaction with counseling services.</a:t>
            </a:r>
          </a:p>
          <a:p>
            <a:pPr lvl="1"/>
            <a:r>
              <a:rPr lang="en-US" dirty="0"/>
              <a:t>Strengths</a:t>
            </a:r>
          </a:p>
          <a:p>
            <a:pPr lvl="2"/>
            <a:r>
              <a:rPr lang="en-US" dirty="0"/>
              <a:t>Counseling department is committed to evaluating and improving our programs and services based on campus and district wide established procedures.</a:t>
            </a:r>
          </a:p>
          <a:p>
            <a:pPr lvl="2"/>
            <a:r>
              <a:rPr lang="en-US" dirty="0"/>
              <a:t>Counseling has undergone many changes with implementation of Achieve and </a:t>
            </a:r>
            <a:r>
              <a:rPr lang="en-US" dirty="0" err="1"/>
              <a:t>Homebases</a:t>
            </a:r>
            <a:r>
              <a:rPr lang="en-US" dirty="0"/>
              <a:t> in the last three years in response to ARC’s redesign and a national COVID-19 pandemic.  Counselors welcome opportunities to partner with instructional faculty and administration to help increase student success.</a:t>
            </a:r>
          </a:p>
          <a:p>
            <a:pPr lvl="2"/>
            <a:r>
              <a:rPr lang="en-US" dirty="0"/>
              <a:t>Counselors stay informed and updated on statewide educational initiatives, campus programs and services, transfer programs and services, resources, and career opportunities available to students.</a:t>
            </a:r>
          </a:p>
          <a:p>
            <a:pPr lvl="2"/>
            <a:r>
              <a:rPr lang="en-US" dirty="0"/>
              <a:t>Students mostly feel satisfied with their experience after meeting with a Counselor, they feel informed and listened to.</a:t>
            </a:r>
          </a:p>
          <a:p>
            <a:pPr lvl="2"/>
            <a:endParaRPr lang="en-US" dirty="0"/>
          </a:p>
          <a:p>
            <a:endParaRPr lang="en-US" dirty="0"/>
          </a:p>
        </p:txBody>
      </p:sp>
    </p:spTree>
    <p:extLst>
      <p:ext uri="{BB962C8B-B14F-4D97-AF65-F5344CB8AC3E}">
        <p14:creationId xmlns:p14="http://schemas.microsoft.com/office/powerpoint/2010/main" val="4027864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Reflection and Dialogue</a:t>
            </a:r>
          </a:p>
        </p:txBody>
      </p:sp>
      <p:sp>
        <p:nvSpPr>
          <p:cNvPr id="3" name="Content Placeholder 2"/>
          <p:cNvSpPr>
            <a:spLocks noGrp="1"/>
          </p:cNvSpPr>
          <p:nvPr>
            <p:ph idx="1"/>
          </p:nvPr>
        </p:nvSpPr>
        <p:spPr>
          <a:xfrm>
            <a:off x="2343706" y="2438400"/>
            <a:ext cx="9360566" cy="3651504"/>
          </a:xfrm>
        </p:spPr>
        <p:txBody>
          <a:bodyPr>
            <a:normAutofit fontScale="92500" lnSpcReduction="20000"/>
          </a:bodyPr>
          <a:lstStyle/>
          <a:p>
            <a:r>
              <a:rPr lang="en-US" dirty="0"/>
              <a:t>What did your unit learn from the analysis and how much the relevant findings inform future action?</a:t>
            </a:r>
          </a:p>
          <a:p>
            <a:pPr lvl="1"/>
            <a:r>
              <a:rPr lang="en-US" dirty="0"/>
              <a:t>From SARS and Survey Data we are seeing an extreme increase in online contacts, we are definitely in a time to increase and improve our website and online services to provide clear, relevant and accurate information and our availability to meet with students virtually.</a:t>
            </a:r>
          </a:p>
          <a:p>
            <a:endParaRPr lang="en-US" dirty="0"/>
          </a:p>
          <a:p>
            <a:r>
              <a:rPr lang="en-US" dirty="0"/>
              <a:t>What is the units ideal future and why is it desirable to ARC’s mission?</a:t>
            </a:r>
          </a:p>
          <a:p>
            <a:pPr lvl="1"/>
            <a:r>
              <a:rPr lang="en-US" dirty="0"/>
              <a:t>Equity and inclusion in a remote environment – examining how can we serve better serve students with greatest needs. </a:t>
            </a:r>
          </a:p>
          <a:p>
            <a:pPr lvl="1"/>
            <a:r>
              <a:rPr lang="en-US" dirty="0"/>
              <a:t>Update website, user friendly – clear and easy instructions for students to book appointments and receive a confirmation email and text.</a:t>
            </a:r>
          </a:p>
        </p:txBody>
      </p:sp>
    </p:spTree>
    <p:extLst>
      <p:ext uri="{BB962C8B-B14F-4D97-AF65-F5344CB8AC3E}">
        <p14:creationId xmlns:p14="http://schemas.microsoft.com/office/powerpoint/2010/main" val="1580331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2" y="798991"/>
            <a:ext cx="9601196" cy="878890"/>
          </a:xfrm>
        </p:spPr>
        <p:txBody>
          <a:bodyPr/>
          <a:lstStyle/>
          <a:p>
            <a:r>
              <a:rPr lang="en-US" dirty="0"/>
              <a:t>Strategic Enhancement</a:t>
            </a:r>
          </a:p>
        </p:txBody>
      </p:sp>
      <p:sp>
        <p:nvSpPr>
          <p:cNvPr id="3" name="Content Placeholder 2"/>
          <p:cNvSpPr>
            <a:spLocks noGrp="1"/>
          </p:cNvSpPr>
          <p:nvPr>
            <p:ph idx="1"/>
          </p:nvPr>
        </p:nvSpPr>
        <p:spPr>
          <a:xfrm>
            <a:off x="1216241" y="1944210"/>
            <a:ext cx="9680356" cy="4554243"/>
          </a:xfrm>
        </p:spPr>
        <p:txBody>
          <a:bodyPr>
            <a:normAutofit fontScale="62500" lnSpcReduction="20000"/>
          </a:bodyPr>
          <a:lstStyle/>
          <a:p>
            <a:r>
              <a:rPr lang="en-US" dirty="0"/>
              <a:t>Define one or more program level objectives which enhance units effectiveness.</a:t>
            </a:r>
          </a:p>
          <a:p>
            <a:pPr lvl="1"/>
            <a:r>
              <a:rPr lang="en-US" dirty="0"/>
              <a:t>From our 19-20 Annual Unit Plan </a:t>
            </a:r>
          </a:p>
          <a:p>
            <a:pPr lvl="2"/>
            <a:r>
              <a:rPr lang="en-US" dirty="0"/>
              <a:t>Case Management</a:t>
            </a:r>
          </a:p>
          <a:p>
            <a:pPr lvl="2"/>
            <a:r>
              <a:rPr lang="en-US" dirty="0"/>
              <a:t>Data Informed Approach (peak week data – use data to inform service delivery)</a:t>
            </a:r>
          </a:p>
          <a:p>
            <a:pPr lvl="2"/>
            <a:r>
              <a:rPr lang="en-US" dirty="0"/>
              <a:t>Equitable Support Services (easy to navigate web site, include photos or more visual)</a:t>
            </a:r>
          </a:p>
          <a:p>
            <a:endParaRPr lang="en-US" dirty="0"/>
          </a:p>
          <a:p>
            <a:r>
              <a:rPr lang="en-US" dirty="0"/>
              <a:t>What does your unit intend to work towards the ideal future, how will success be measured? </a:t>
            </a:r>
          </a:p>
          <a:p>
            <a:pPr lvl="1"/>
            <a:r>
              <a:rPr lang="en-US" dirty="0"/>
              <a:t>Figuring out a way to measure outcomes based on effective counseling models.</a:t>
            </a:r>
          </a:p>
          <a:p>
            <a:pPr lvl="1"/>
            <a:r>
              <a:rPr lang="en-US" dirty="0"/>
              <a:t>Planning future training based on outcomes and need.</a:t>
            </a:r>
          </a:p>
          <a:p>
            <a:pPr lvl="1"/>
            <a:r>
              <a:rPr lang="en-US" dirty="0"/>
              <a:t>Using data to better plan department general function and implement new services.</a:t>
            </a:r>
          </a:p>
          <a:p>
            <a:endParaRPr lang="en-US" dirty="0"/>
          </a:p>
          <a:p>
            <a:r>
              <a:rPr lang="en-US" dirty="0"/>
              <a:t>How will the intended enhancements support ARC’s commitment to social justice and equity?</a:t>
            </a:r>
          </a:p>
          <a:p>
            <a:pPr lvl="1"/>
            <a:r>
              <a:rPr lang="en-US" dirty="0"/>
              <a:t>With better planning of service delivery Counselors will be more available for students most in need. </a:t>
            </a:r>
          </a:p>
          <a:p>
            <a:pPr lvl="1"/>
            <a:r>
              <a:rPr lang="en-US" dirty="0"/>
              <a:t>Invest resources in different ways – look at data – who do we see, when, how many units? How do we spend most of our time? Are we serving students who already successfully navigating this system.</a:t>
            </a:r>
          </a:p>
          <a:p>
            <a:pPr lvl="1"/>
            <a:r>
              <a:rPr lang="en-US" dirty="0"/>
              <a:t>Case Management utilizing technology – targeted early interventions with students </a:t>
            </a:r>
          </a:p>
          <a:p>
            <a:pPr lvl="1"/>
            <a:endParaRPr lang="en-US" dirty="0"/>
          </a:p>
          <a:p>
            <a:pPr lvl="1"/>
            <a:endParaRPr lang="en-US" dirty="0"/>
          </a:p>
        </p:txBody>
      </p:sp>
    </p:spTree>
    <p:extLst>
      <p:ext uri="{BB962C8B-B14F-4D97-AF65-F5344CB8AC3E}">
        <p14:creationId xmlns:p14="http://schemas.microsoft.com/office/powerpoint/2010/main" val="2800723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E18D58-261D-41EF-BAD7-0AAB57F22E37}"/>
              </a:ext>
            </a:extLst>
          </p:cNvPr>
          <p:cNvSpPr>
            <a:spLocks noGrp="1"/>
          </p:cNvSpPr>
          <p:nvPr>
            <p:ph type="title"/>
          </p:nvPr>
        </p:nvSpPr>
        <p:spPr/>
        <p:txBody>
          <a:bodyPr>
            <a:normAutofit fontScale="90000"/>
          </a:bodyPr>
          <a:lstStyle/>
          <a:p>
            <a:r>
              <a:rPr lang="en-US" dirty="0"/>
              <a:t>Thank you!</a:t>
            </a:r>
            <a:br>
              <a:rPr lang="en-US" dirty="0"/>
            </a:br>
            <a:br>
              <a:rPr lang="en-US" dirty="0"/>
            </a:br>
            <a:r>
              <a:rPr lang="en-US" dirty="0"/>
              <a:t>Questions?</a:t>
            </a:r>
          </a:p>
        </p:txBody>
      </p:sp>
      <p:sp>
        <p:nvSpPr>
          <p:cNvPr id="5" name="Text Placeholder 4">
            <a:extLst>
              <a:ext uri="{FF2B5EF4-FFF2-40B4-BE49-F238E27FC236}">
                <a16:creationId xmlns:a16="http://schemas.microsoft.com/office/drawing/2014/main" id="{6A66941C-2AC7-489F-94A9-200A61519F1C}"/>
              </a:ext>
            </a:extLst>
          </p:cNvPr>
          <p:cNvSpPr>
            <a:spLocks noGrp="1"/>
          </p:cNvSpPr>
          <p:nvPr>
            <p:ph type="body" idx="1"/>
          </p:nvPr>
        </p:nvSpPr>
        <p:spPr/>
        <p:txBody>
          <a:bodyPr/>
          <a:lstStyle/>
          <a:p>
            <a:r>
              <a:rPr lang="en-US" dirty="0"/>
              <a:t>Reyna Moore</a:t>
            </a:r>
          </a:p>
          <a:p>
            <a:r>
              <a:rPr lang="en-US" dirty="0"/>
              <a:t>Counselor, Department Spokesperson</a:t>
            </a:r>
          </a:p>
        </p:txBody>
      </p:sp>
    </p:spTree>
    <p:extLst>
      <p:ext uri="{BB962C8B-B14F-4D97-AF65-F5344CB8AC3E}">
        <p14:creationId xmlns:p14="http://schemas.microsoft.com/office/powerpoint/2010/main" val="3406342174"/>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emplate>TM10001104[[fn=Feathered]]</Template>
  <TotalTime>8062</TotalTime>
  <Words>974</Words>
  <Application>Microsoft Office PowerPoint</Application>
  <PresentationFormat>Widescreen</PresentationFormat>
  <Paragraphs>62</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Calibri</vt:lpstr>
      <vt:lpstr>Century Schoolbook</vt:lpstr>
      <vt:lpstr>Corbel</vt:lpstr>
      <vt:lpstr>Feathered</vt:lpstr>
      <vt:lpstr>ARC General Counseling Department Program Review</vt:lpstr>
      <vt:lpstr>Unit Profile</vt:lpstr>
      <vt:lpstr>Assessment and Analysis</vt:lpstr>
      <vt:lpstr>SARS DATA</vt:lpstr>
      <vt:lpstr>Analysis </vt:lpstr>
      <vt:lpstr>Reflection and Dialogue</vt:lpstr>
      <vt:lpstr>Strategic Enhancement</vt:lpstr>
      <vt:lpstr>Thank you!  Questions?</vt:lpstr>
    </vt:vector>
  </TitlesOfParts>
  <Company>American River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ARC General Counseling Department Program Review</dc:title>
  <dc:creator>Moore, Reyna</dc:creator>
  <cp:lastModifiedBy>Moore, Reyna</cp:lastModifiedBy>
  <cp:revision>30</cp:revision>
  <dcterms:created xsi:type="dcterms:W3CDTF">2020-09-15T19:34:34Z</dcterms:created>
  <dcterms:modified xsi:type="dcterms:W3CDTF">2020-10-29T15:54:37Z</dcterms:modified>
</cp:coreProperties>
</file>