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2" roundtripDataSignature="AMtx7mhZfu3hEl0Kh+HXON7M2he0fly8x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3763" autoAdjust="0"/>
  </p:normalViewPr>
  <p:slideViewPr>
    <p:cSldViewPr snapToGrid="0">
      <p:cViewPr varScale="1">
        <p:scale>
          <a:sx n="73" d="100"/>
          <a:sy n="73" d="100"/>
        </p:scale>
        <p:origin x="1998" y="72"/>
      </p:cViewPr>
      <p:guideLst>
        <p:guide orient="horz" pos="2160"/>
        <p:guide pos="3840"/>
      </p:guideLst>
    </p:cSldViewPr>
  </p:slideViewPr>
  <p:notesTextViewPr>
    <p:cViewPr>
      <p:scale>
        <a:sx n="3" d="2"/>
        <a:sy n="3" d="2"/>
      </p:scale>
      <p:origin x="0" y="0"/>
    </p:cViewPr>
  </p:notesText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5" Type="http://schemas.openxmlformats.org/officeDocument/2006/relationships/theme" Target="theme/theme1.xml"/><Relationship Id="rId4" Type="http://schemas.openxmlformats.org/officeDocument/2006/relationships/slide" Target="slides/slide3.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
        <p:cNvGrpSpPr/>
        <p:nvPr/>
      </p:nvGrpSpPr>
      <p:grpSpPr>
        <a:xfrm>
          <a:off x="0" y="0"/>
          <a:ext cx="0" cy="0"/>
          <a:chOff x="0" y="0"/>
          <a:chExt cx="0" cy="0"/>
        </a:xfrm>
      </p:grpSpPr>
      <p:sp>
        <p:nvSpPr>
          <p:cNvPr id="34" name="Google Shape;3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 name="Google Shape;3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90000"/>
              </a:lnSpc>
              <a:spcBef>
                <a:spcPts val="0"/>
              </a:spcBef>
              <a:spcAft>
                <a:spcPts val="0"/>
              </a:spcAft>
              <a:buClr>
                <a:srgbClr val="003057"/>
              </a:buClr>
              <a:buSzPts val="2800"/>
              <a:buFont typeface="Arial"/>
              <a:buNone/>
              <a:tabLst/>
              <a:defRPr/>
            </a:pPr>
            <a:r>
              <a:rPr lang="en-US" i="1" dirty="0"/>
              <a:t>Our program enables students to “achieve career as well as other academic goals” by preparing them for a broad array of entry-level positions working directly with older adults or behind the scenes in government agencies, non-profit organizations, institutions, and contractors that provide information services, employment and legal services, activity and recreation programs, health education and health promotion programs, and care and support services for older adults.  The courses and programs also prepare students to meet “personal goals” for aging and for providing relatives care and support.</a:t>
            </a:r>
          </a:p>
          <a:p>
            <a:pPr marL="0" lvl="0" indent="0" algn="l" rtl="0">
              <a:lnSpc>
                <a:spcPct val="90000"/>
              </a:lnSpc>
              <a:spcBef>
                <a:spcPts val="0"/>
              </a:spcBef>
              <a:spcAft>
                <a:spcPts val="0"/>
              </a:spcAft>
              <a:buClr>
                <a:srgbClr val="003057"/>
              </a:buClr>
              <a:buSzPts val="2800"/>
              <a:buNone/>
            </a:pPr>
            <a:endParaRPr lang="en-US" i="1" dirty="0"/>
          </a:p>
          <a:p>
            <a:pPr marL="0" marR="0" lvl="0" indent="0" algn="l" defTabSz="914400" rtl="0" eaLnBrk="1" fontAlgn="auto" latinLnBrk="0" hangingPunct="1">
              <a:lnSpc>
                <a:spcPct val="90000"/>
              </a:lnSpc>
              <a:spcBef>
                <a:spcPts val="0"/>
              </a:spcBef>
              <a:spcAft>
                <a:spcPts val="0"/>
              </a:spcAft>
              <a:buClr>
                <a:srgbClr val="003057"/>
              </a:buClr>
              <a:buSzPts val="2800"/>
              <a:buFont typeface="Arial"/>
              <a:buNone/>
              <a:tabLst/>
              <a:defRPr/>
            </a:pPr>
            <a:r>
              <a:rPr lang="en-US" i="1" dirty="0"/>
              <a:t>Currently, the department offer 6 vocational AA degrees, 6 Certificates of Achievement, 1 Specialist Certificate, 3 CTE Certificates, and 4 Department Certificates.  These offerings “inspire critical thinking” by presenting real-life scenarios and case studies for problems solving, “learning and achievement” through examinations, papers and projects, and responsible participation in the community” through service learning and work experience opportunities.</a:t>
            </a:r>
          </a:p>
        </p:txBody>
      </p:sp>
      <p:sp>
        <p:nvSpPr>
          <p:cNvPr id="42" name="Google Shape;42;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 name="Google Shape;48;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indent="-457200">
              <a:spcBef>
                <a:spcPts val="0"/>
              </a:spcBef>
            </a:pPr>
            <a:r>
              <a:rPr lang="en-US" sz="2400" dirty="0"/>
              <a:t>Our AGHE Program of Merit was renewed in 2018 and we also received national accreditation from AGEC in 2018.  </a:t>
            </a:r>
          </a:p>
          <a:p>
            <a:pPr indent="-457200">
              <a:spcBef>
                <a:spcPts val="0"/>
              </a:spcBef>
            </a:pPr>
            <a:endParaRPr lang="en-US" sz="2400" dirty="0"/>
          </a:p>
          <a:p>
            <a:pPr indent="-457200">
              <a:spcBef>
                <a:spcPts val="0"/>
              </a:spcBef>
            </a:pPr>
            <a:r>
              <a:rPr lang="en-US" sz="2400" dirty="0"/>
              <a:t>Our program was in need of redesign, so we completed a d</a:t>
            </a:r>
            <a:r>
              <a:rPr lang="en-US" sz="2000" dirty="0"/>
              <a:t>ual accreditation for the existing program and the redesigned program in addition to the mapping of curriculum to assignments, assignments to SLOs, and the mapping of all course curriculum to the Gerontological Competencies.</a:t>
            </a:r>
          </a:p>
          <a:p>
            <a:pPr indent="-457200">
              <a:spcBef>
                <a:spcPts val="0"/>
              </a:spcBef>
            </a:pPr>
            <a:endParaRPr lang="en-US" sz="2000" dirty="0"/>
          </a:p>
          <a:p>
            <a:pPr indent="-457200">
              <a:spcBef>
                <a:spcPts val="0"/>
              </a:spcBef>
            </a:pPr>
            <a:r>
              <a:rPr lang="en-US" sz="2400" dirty="0"/>
              <a:t>Forces that should be driving our enrollments include p</a:t>
            </a:r>
            <a:r>
              <a:rPr lang="en-US" sz="2000" dirty="0"/>
              <a:t>opulation aging (the % of older people will continue to go up until 2060) as well as the CA Masterplan for Aging and the 2019 CA Health Workforce Report, which I will tell you about later.</a:t>
            </a:r>
          </a:p>
          <a:p>
            <a:pPr marL="0" lvl="0" indent="0" algn="l" rtl="0">
              <a:spcBef>
                <a:spcPts val="0"/>
              </a:spcBef>
              <a:spcAft>
                <a:spcPts val="0"/>
              </a:spcAft>
              <a:buNone/>
            </a:pPr>
            <a:endParaRPr lang="en-US" dirty="0"/>
          </a:p>
          <a:p>
            <a:pPr marL="0" lvl="0" indent="0" algn="l" rtl="0">
              <a:spcBef>
                <a:spcPts val="0"/>
              </a:spcBef>
              <a:spcAft>
                <a:spcPts val="0"/>
              </a:spcAft>
              <a:buNone/>
            </a:pPr>
            <a:r>
              <a:rPr lang="en-US" dirty="0"/>
              <a:t>KEY FINDINGS—STRENGTHS </a:t>
            </a:r>
          </a:p>
          <a:p>
            <a:pPr marL="171450" lvl="0" indent="-171450" algn="l" rtl="0">
              <a:spcBef>
                <a:spcPts val="0"/>
              </a:spcBef>
              <a:spcAft>
                <a:spcPts val="0"/>
              </a:spcAft>
              <a:buFont typeface="Arial" panose="020B0604020202020204" pitchFamily="34" charset="0"/>
              <a:buChar char="•"/>
            </a:pPr>
            <a:r>
              <a:rPr lang="en-US" dirty="0"/>
              <a:t>Overall Spring Enrollments 2019: 4.7% </a:t>
            </a:r>
          </a:p>
          <a:p>
            <a:pPr marL="171450" lvl="0" indent="-171450" algn="l" rtl="0">
              <a:spcBef>
                <a:spcPts val="0"/>
              </a:spcBef>
              <a:spcAft>
                <a:spcPts val="0"/>
              </a:spcAft>
              <a:buFont typeface="Arial" panose="020B0604020202020204" pitchFamily="34" charset="0"/>
              <a:buChar char="•"/>
            </a:pPr>
            <a:r>
              <a:rPr lang="en-US" dirty="0"/>
              <a:t>Fall 2018 DI Groups Increases: African American (40.9%) &amp; Filipino (+80%)</a:t>
            </a:r>
          </a:p>
          <a:p>
            <a:pPr marL="171450" lvl="0" indent="-171450" algn="l" rtl="0">
              <a:spcBef>
                <a:spcPts val="0"/>
              </a:spcBef>
              <a:spcAft>
                <a:spcPts val="0"/>
              </a:spcAft>
              <a:buFont typeface="Arial" panose="020B0604020202020204" pitchFamily="34" charset="0"/>
              <a:buChar char="•"/>
            </a:pPr>
            <a:r>
              <a:rPr lang="en-US" dirty="0"/>
              <a:t>Spring 2019 DI Group Increases: 16.7% to 300% in all categories except Asian, Multi-race &amp; White</a:t>
            </a:r>
          </a:p>
          <a:p>
            <a:pPr marL="171450" lvl="0" indent="-171450" algn="l" rtl="0">
              <a:spcBef>
                <a:spcPts val="0"/>
              </a:spcBef>
              <a:spcAft>
                <a:spcPts val="0"/>
              </a:spcAft>
              <a:buFont typeface="Arial" panose="020B0604020202020204" pitchFamily="34" charset="0"/>
              <a:buChar char="•"/>
            </a:pPr>
            <a:r>
              <a:rPr lang="en-US" dirty="0"/>
              <a:t>DI Drop Rates are of no concern; however, few of our courses meet the number of faculty teaching a course required for the analysis.</a:t>
            </a:r>
          </a:p>
          <a:p>
            <a:pPr marL="171450" lvl="0" indent="-171450" algn="l" rtl="0">
              <a:spcBef>
                <a:spcPts val="0"/>
              </a:spcBef>
              <a:spcAft>
                <a:spcPts val="0"/>
              </a:spcAft>
              <a:buFont typeface="Arial" panose="020B0604020202020204" pitchFamily="34" charset="0"/>
              <a:buChar char="•"/>
            </a:pPr>
            <a:r>
              <a:rPr lang="en-US" dirty="0"/>
              <a:t>Productivity improved Spring 2019 compared to Spring 2018 +17.8%</a:t>
            </a:r>
          </a:p>
          <a:p>
            <a:pPr marL="0" lvl="0" indent="0" algn="l" rtl="0">
              <a:spcBef>
                <a:spcPts val="0"/>
              </a:spcBef>
              <a:spcAft>
                <a:spcPts val="0"/>
              </a:spcAft>
              <a:buFontTx/>
              <a:buNone/>
            </a:pPr>
            <a:endParaRPr lang="en-US" dirty="0"/>
          </a:p>
          <a:p>
            <a:pPr indent="-457200">
              <a:spcBef>
                <a:spcPts val="0"/>
              </a:spcBef>
            </a:pPr>
            <a:r>
              <a:rPr lang="en-US" dirty="0"/>
              <a:t>Challenges were presented by back-to-back retirements of longstanding faculty and staff in 2015 and 2016 ,which resulted in the l</a:t>
            </a:r>
            <a:r>
              <a:rPr lang="en-US" sz="2000" dirty="0"/>
              <a:t>oss of relationships and internship placements in the local Aging Network and the loss of all electronic documents in 2016.  These retirements were followed by back-to-back leaves followed by the retirement of our other full-time faculty and a second loss of all electronic documents when she stepped down as chair.</a:t>
            </a:r>
          </a:p>
          <a:p>
            <a:pPr indent="-457200">
              <a:spcBef>
                <a:spcPts val="0"/>
              </a:spcBef>
            </a:pPr>
            <a:endParaRPr lang="en-US" dirty="0"/>
          </a:p>
          <a:p>
            <a:pPr indent="-457200">
              <a:spcBef>
                <a:spcPts val="0"/>
              </a:spcBef>
            </a:pPr>
            <a:r>
              <a:rPr lang="en-US" dirty="0"/>
              <a:t>We also t</a:t>
            </a:r>
            <a:r>
              <a:rPr lang="en-US" sz="2000" dirty="0"/>
              <a:t>emporarily lost our program coordinator release time and simultaneously, the state approval process for our CTE courses became increasing rigorous and complex, and long-time licensed faculty teaching CTE courses chose to retire.</a:t>
            </a:r>
            <a:endParaRPr lang="en-US" dirty="0"/>
          </a:p>
          <a:p>
            <a:pPr marL="0" lvl="0" indent="0" algn="l" rtl="0">
              <a:spcBef>
                <a:spcPts val="0"/>
              </a:spcBef>
              <a:spcAft>
                <a:spcPts val="0"/>
              </a:spcAft>
              <a:buFontTx/>
              <a:buNone/>
            </a:pPr>
            <a:endParaRPr lang="en-US" dirty="0"/>
          </a:p>
          <a:p>
            <a:pPr marL="457200" marR="0" lvl="0" indent="-457200" algn="l" rtl="0">
              <a:lnSpc>
                <a:spcPct val="100000"/>
              </a:lnSpc>
              <a:spcBef>
                <a:spcPts val="0"/>
              </a:spcBef>
              <a:spcAft>
                <a:spcPts val="0"/>
              </a:spcAft>
              <a:buClr>
                <a:srgbClr val="000000"/>
              </a:buClr>
              <a:buSzPts val="1400"/>
              <a:buFont typeface="Arial"/>
              <a:buNone/>
            </a:pPr>
            <a:r>
              <a:rPr lang="en-US" sz="1200" b="0" i="0" u="none" strike="noStrike" cap="none" dirty="0">
                <a:solidFill>
                  <a:schemeClr val="dk1"/>
                </a:solidFill>
                <a:latin typeface="Calibri"/>
                <a:cs typeface="Calibri"/>
                <a:sym typeface="Calibri"/>
              </a:rPr>
              <a:t>The program design flaws identified included only offering 36-unit vocational degrees and certificates, which forced transfer students to transfer without completing a gerontology degree and we offering so many different vocational degrees we have a deflated completion rate because our students often complete multiple degrees and CTE courses all in the same year, which only counts as one completion.  </a:t>
            </a:r>
          </a:p>
          <a:p>
            <a:pPr marL="171450" lvl="0" indent="-171450" algn="l" rtl="0">
              <a:spcBef>
                <a:spcPts val="0"/>
              </a:spcBef>
              <a:spcAft>
                <a:spcPts val="0"/>
              </a:spcAft>
              <a:buFont typeface="Arial" panose="020B0604020202020204" pitchFamily="34" charset="0"/>
              <a:buChar char="•"/>
            </a:pPr>
            <a:endParaRPr lang="en-US" dirty="0"/>
          </a:p>
          <a:p>
            <a:pPr marL="0" marR="0" lvl="0" indent="0" algn="l" defTabSz="914400" rtl="0" eaLnBrk="1" fontAlgn="auto" latinLnBrk="0" hangingPunct="1">
              <a:lnSpc>
                <a:spcPct val="100000"/>
              </a:lnSpc>
              <a:spcBef>
                <a:spcPts val="0"/>
              </a:spcBef>
              <a:spcAft>
                <a:spcPts val="0"/>
              </a:spcAft>
              <a:buClr>
                <a:srgbClr val="000000"/>
              </a:buClr>
              <a:buSzPts val="1400"/>
              <a:buFont typeface="Arial" panose="020B0604020202020204" pitchFamily="34" charset="0"/>
              <a:buNone/>
              <a:tabLst/>
              <a:defRPr/>
            </a:pPr>
            <a:r>
              <a:rPr lang="en-US" dirty="0"/>
              <a:t>KEY FINDINGS—CHALLENGES</a:t>
            </a:r>
          </a:p>
          <a:p>
            <a:pPr marL="171450" lvl="0" indent="-171450" algn="l" rtl="0">
              <a:spcBef>
                <a:spcPts val="0"/>
              </a:spcBef>
              <a:spcAft>
                <a:spcPts val="0"/>
              </a:spcAft>
              <a:buFont typeface="Arial" panose="020B0604020202020204" pitchFamily="34" charset="0"/>
              <a:buChar char="•"/>
            </a:pPr>
            <a:r>
              <a:rPr lang="en-US" dirty="0"/>
              <a:t>Overall Fall Enrollments 2018: -11.6% (since 2014 -53.6%)</a:t>
            </a:r>
          </a:p>
          <a:p>
            <a:pPr marL="171450" lvl="0" indent="-171450" algn="l" rtl="0">
              <a:spcBef>
                <a:spcPts val="0"/>
              </a:spcBef>
              <a:spcAft>
                <a:spcPts val="0"/>
              </a:spcAft>
              <a:buFont typeface="Arial" panose="020B0604020202020204" pitchFamily="34" charset="0"/>
              <a:buChar char="•"/>
            </a:pPr>
            <a:r>
              <a:rPr lang="en-US" dirty="0"/>
              <a:t>Overall Spring Enrollments since 2015 are down -38.1%</a:t>
            </a:r>
          </a:p>
          <a:p>
            <a:pPr marL="171450" lvl="0" indent="-171450" algn="l" rtl="0">
              <a:spcBef>
                <a:spcPts val="0"/>
              </a:spcBef>
              <a:spcAft>
                <a:spcPts val="0"/>
              </a:spcAft>
              <a:buFont typeface="Arial" panose="020B0604020202020204" pitchFamily="34" charset="0"/>
              <a:buChar char="•"/>
            </a:pPr>
            <a:r>
              <a:rPr lang="en-US" dirty="0"/>
              <a:t>DI Mastery Rates are of concern in two courses, GERON 300 and GERON 335.  </a:t>
            </a:r>
          </a:p>
          <a:p>
            <a:pPr marL="171450" lvl="0" indent="-171450" algn="l" rtl="0">
              <a:spcBef>
                <a:spcPts val="0"/>
              </a:spcBef>
              <a:spcAft>
                <a:spcPts val="0"/>
              </a:spcAft>
              <a:buFont typeface="Arial" panose="020B0604020202020204" pitchFamily="34" charset="0"/>
              <a:buChar char="•"/>
            </a:pPr>
            <a:r>
              <a:rPr lang="en-US" dirty="0"/>
              <a:t>Overall Success Rate is of concern in GERON 335</a:t>
            </a:r>
          </a:p>
          <a:p>
            <a:pPr marL="171450" lvl="0" indent="-171450" algn="l" rtl="0">
              <a:spcBef>
                <a:spcPts val="0"/>
              </a:spcBef>
              <a:spcAft>
                <a:spcPts val="0"/>
              </a:spcAft>
              <a:buFont typeface="Arial" panose="020B0604020202020204" pitchFamily="34" charset="0"/>
              <a:buChar char="•"/>
            </a:pPr>
            <a:r>
              <a:rPr lang="en-US" dirty="0"/>
              <a:t>Productivity is of concern Fall 2018 compared to Fall 2017 -6.4%</a:t>
            </a:r>
          </a:p>
          <a:p>
            <a:pPr marL="171450" lvl="0" indent="-171450" algn="l" rtl="0">
              <a:spcBef>
                <a:spcPts val="0"/>
              </a:spcBef>
              <a:spcAft>
                <a:spcPts val="0"/>
              </a:spcAft>
              <a:buFont typeface="Arial" panose="020B0604020202020204" pitchFamily="34" charset="0"/>
              <a:buChar char="•"/>
            </a:pPr>
            <a:endParaRPr lang="en-US" dirty="0"/>
          </a:p>
          <a:p>
            <a:pPr marL="0" lvl="0" indent="0" algn="l" rtl="0">
              <a:spcBef>
                <a:spcPts val="0"/>
              </a:spcBef>
              <a:spcAft>
                <a:spcPts val="0"/>
              </a:spcAft>
              <a:buFont typeface="Arial" panose="020B0604020202020204" pitchFamily="34" charset="0"/>
              <a:buNone/>
            </a:pPr>
            <a:r>
              <a:rPr lang="en-US" dirty="0"/>
              <a:t>Most recently, our students seeking work experience have been shut out of internship sites due to COVID-19. </a:t>
            </a:r>
          </a:p>
          <a:p>
            <a:pPr marL="0" lvl="0" indent="0" algn="l" rtl="0">
              <a:spcBef>
                <a:spcPts val="0"/>
              </a:spcBef>
              <a:spcAft>
                <a:spcPts val="0"/>
              </a:spcAft>
              <a:buFont typeface="Arial" panose="020B0604020202020204" pitchFamily="34" charset="0"/>
              <a:buNone/>
            </a:pPr>
            <a:endParaRPr lang="en-US" dirty="0"/>
          </a:p>
          <a:p>
            <a:pPr marL="0" lvl="0" indent="0" algn="l" rtl="0">
              <a:spcBef>
                <a:spcPts val="0"/>
              </a:spcBef>
              <a:spcAft>
                <a:spcPts val="0"/>
              </a:spcAft>
              <a:buFont typeface="Arial" panose="020B0604020202020204" pitchFamily="34" charset="0"/>
              <a:buNone/>
            </a:pPr>
            <a:r>
              <a:rPr lang="en-US" dirty="0"/>
              <a:t>DI Mastery rates confirm the need for revisions to GERON 300 (completed in fall 2019) and GERON 335 (currently on the schedule for revision).  A new "intro" course GERON 303 is replacing GERON 300 as soon as all the articulation agreements are in place.  GERON 335, which was also of concern related to overall success rate, will be revised to be more of a biology of aging and health promotion course than a kinesiology course.  </a:t>
            </a:r>
          </a:p>
          <a:p>
            <a:pPr marL="0" lvl="0" indent="0" algn="l" rtl="0">
              <a:spcBef>
                <a:spcPts val="0"/>
              </a:spcBef>
              <a:spcAft>
                <a:spcPts val="0"/>
              </a:spcAft>
              <a:buFont typeface="Arial" panose="020B0604020202020204" pitchFamily="34" charset="0"/>
              <a:buNone/>
            </a:pPr>
            <a:endParaRPr lang="en-US" dirty="0"/>
          </a:p>
          <a:p>
            <a:pPr marL="0" lvl="0" indent="0" algn="l" rtl="0">
              <a:spcBef>
                <a:spcPts val="0"/>
              </a:spcBef>
              <a:spcAft>
                <a:spcPts val="0"/>
              </a:spcAft>
              <a:buFont typeface="Arial" panose="020B0604020202020204" pitchFamily="34" charset="0"/>
              <a:buNone/>
            </a:pPr>
            <a:r>
              <a:rPr lang="en-US" dirty="0"/>
              <a:t>The Strong Workforce data identified problems related to the focus of the program and program codes in Socrates.  Many of our programs were created prior to Gerontology being an option for the TOP, CIP, and SOC codes, and the codes have never been updated.  In addition, mot of the SOC codes, which relates to the specific type of employment the program or certificate prepares students were not in place.  All the programs are currently in revision, to take care of that and other problems. </a:t>
            </a:r>
          </a:p>
          <a:p>
            <a:pPr marL="0" lvl="0" indent="0" algn="l" rtl="0">
              <a:spcBef>
                <a:spcPts val="0"/>
              </a:spcBef>
              <a:spcAft>
                <a:spcPts val="0"/>
              </a:spcAft>
              <a:buFont typeface="Arial" panose="020B0604020202020204" pitchFamily="34" charset="0"/>
              <a:buNone/>
            </a:pPr>
            <a:endParaRPr lang="en-US" dirty="0"/>
          </a:p>
          <a:p>
            <a:pPr marL="0" lvl="0" indent="0" algn="l" rtl="0">
              <a:spcBef>
                <a:spcPts val="0"/>
              </a:spcBef>
              <a:spcAft>
                <a:spcPts val="0"/>
              </a:spcAft>
              <a:buFont typeface="Arial" panose="020B0604020202020204" pitchFamily="34" charset="0"/>
              <a:buNone/>
            </a:pPr>
            <a:r>
              <a:rPr lang="en-US" dirty="0"/>
              <a:t>Had the codes been in place, we may not have qualified for SWF funding, but we put the funding to use and created a network of internship placements.  In the process we learned that the Environmental Design degree and certificate should be deleted because there are no internships or entry-level employment opportunities available for that area of focus (no students have ever completed that degree). </a:t>
            </a:r>
          </a:p>
          <a:p>
            <a:pPr marL="0" lvl="0" indent="0" algn="l" rtl="0">
              <a:spcBef>
                <a:spcPts val="0"/>
              </a:spcBef>
              <a:spcAft>
                <a:spcPts val="0"/>
              </a:spcAft>
              <a:buNone/>
            </a:pPr>
            <a:endParaRPr dirty="0"/>
          </a:p>
        </p:txBody>
      </p:sp>
      <p:sp>
        <p:nvSpPr>
          <p:cNvPr id="49" name="Google Shape;49;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 name="Google Shape;56;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457200" algn="l" rtl="0">
              <a:spcBef>
                <a:spcPts val="0"/>
              </a:spcBef>
              <a:spcAft>
                <a:spcPts val="0"/>
              </a:spcAft>
              <a:buNone/>
            </a:pPr>
            <a:r>
              <a:rPr lang="en-US" dirty="0"/>
              <a:t>In the summer and fall of 2019 we established 96 formal internships sites and identified them by area of study and location.</a:t>
            </a:r>
          </a:p>
          <a:p>
            <a:pPr marL="0" lvl="0" indent="-457200" algn="l" rtl="0">
              <a:spcBef>
                <a:spcPts val="0"/>
              </a:spcBef>
              <a:spcAft>
                <a:spcPts val="0"/>
              </a:spcAft>
              <a:buNone/>
            </a:pPr>
            <a:endParaRPr lang="en-US" dirty="0"/>
          </a:p>
          <a:p>
            <a:pPr marL="0" lvl="0" indent="-457200" algn="l" rtl="0">
              <a:spcBef>
                <a:spcPts val="0"/>
              </a:spcBef>
              <a:spcAft>
                <a:spcPts val="0"/>
              </a:spcAft>
              <a:buNone/>
            </a:pPr>
            <a:r>
              <a:rPr lang="en-US" dirty="0"/>
              <a:t>This past summer the program revisions to align the program with the findings of the 2019 CA Future Health Workforce Commission and the May 2020 Governor’s Master Plan For Aging reports began.  The revisions also address the SOC coding issues and other factors negatively impacting the CTE course enrollments.</a:t>
            </a:r>
          </a:p>
          <a:p>
            <a:pPr marL="0" lvl="0" indent="-457200" algn="l" rtl="0">
              <a:spcBef>
                <a:spcPts val="0"/>
              </a:spcBef>
              <a:spcAft>
                <a:spcPts val="0"/>
              </a:spcAft>
              <a:buNone/>
            </a:pPr>
            <a:endParaRPr lang="en-US" dirty="0"/>
          </a:p>
          <a:p>
            <a:pPr marL="0" lvl="0" indent="-457200" algn="l" rtl="0">
              <a:spcBef>
                <a:spcPts val="0"/>
              </a:spcBef>
              <a:spcAft>
                <a:spcPts val="0"/>
              </a:spcAft>
              <a:buNone/>
            </a:pPr>
            <a:r>
              <a:rPr lang="en-US" dirty="0"/>
              <a:t>Next, core course revisions will address the redesign as approved by AGEC to better align with gerontological competencies and to improve the DI Mastery and Overall Success rates.</a:t>
            </a:r>
          </a:p>
          <a:p>
            <a:pPr marL="0" lvl="0" indent="0" algn="l" rtl="0">
              <a:spcBef>
                <a:spcPts val="0"/>
              </a:spcBef>
              <a:spcAft>
                <a:spcPts val="0"/>
              </a:spcAft>
              <a:buNone/>
            </a:pPr>
            <a:endParaRPr dirty="0"/>
          </a:p>
        </p:txBody>
      </p:sp>
      <p:sp>
        <p:nvSpPr>
          <p:cNvPr id="57" name="Google Shape;57;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 name="Google Shape;63;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indent="0">
              <a:buNone/>
            </a:pPr>
            <a:r>
              <a:rPr lang="en-US" dirty="0"/>
              <a:t>The CA Workforce report and the Masterplan for Aging have taken the guesswork out of the program redesign and provide a natural alignment with ARC’s social justice and equity commitments.  This guidance came at a critical time, because our field has a broad area of service and until now, the interests and academic background of faculty drove program development.  This has been problematic because most of our faculty hold degrees in other disciplines and a certificate in gerontology or a license that allowed them to receive an equivalency.  Over the decades, this resulted in a core program that left large gaps in the primary focus of gerontology.</a:t>
            </a:r>
          </a:p>
          <a:p>
            <a:pPr marL="0" indent="0">
              <a:buNone/>
            </a:pPr>
            <a:endParaRPr lang="en-US" dirty="0"/>
          </a:p>
          <a:p>
            <a:pPr marL="0" indent="0">
              <a:buNone/>
            </a:pPr>
            <a:r>
              <a:rPr lang="en-US" dirty="0"/>
              <a:t>The 2019 Final Report of the CA Future Health Workforce Commission focuses on the health profession and calls for active recruitment of workers from DI populations in high schools and community colleges, and the establishment of paraprofessional positions that scaffold toward professional positions, as well as training for the positions.  This is perfectly aligned with the ARC Social Justice and Equity Commitment.  </a:t>
            </a:r>
          </a:p>
          <a:p>
            <a:pPr marL="0" indent="0">
              <a:buNone/>
            </a:pPr>
            <a:endParaRPr lang="en-US" dirty="0"/>
          </a:p>
          <a:p>
            <a:pPr marL="0" indent="0">
              <a:buNone/>
            </a:pPr>
            <a:r>
              <a:rPr lang="en-US" dirty="0"/>
              <a:t>Implicit ageism and other factors tend to make the field of aging unattractive to white high school students.  Rather than try to overcome those factors, our outreach will focus on providing DI students with an educational opportunity that provides upward mobility.  Keep in mind that many entry level healthcare works are currently from DI populations, however they often accept employment without training and are trained by their employer, which provides them with little upward mobility and little opportunity to move up in a different work setting. </a:t>
            </a:r>
          </a:p>
          <a:p>
            <a:pPr marL="0" indent="0">
              <a:buNone/>
            </a:pPr>
            <a:endParaRPr lang="en-US" dirty="0"/>
          </a:p>
          <a:p>
            <a:pPr marL="0" indent="0">
              <a:buNone/>
            </a:pPr>
            <a:r>
              <a:rPr lang="en-US" dirty="0"/>
              <a:t>The 2020 Masterplan for Aging Stakeholder Report relies on the Workforce report in the area of healthcare workers and focuses on the human services and support needs of older people and adults with disabilities.  The Masterplan focuses on workforce needs related to human services and identified a desperate need for formal Service Coordinator Training, Information and Referral Service Training, and improvements in the Activity Leader and Activity Coordinator training.  </a:t>
            </a:r>
          </a:p>
        </p:txBody>
      </p:sp>
      <p:sp>
        <p:nvSpPr>
          <p:cNvPr id="64" name="Google Shape;64;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 name="Google Shape;70;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a:r>
              <a:rPr lang="en-US" dirty="0"/>
              <a:t>We will continue with program and course revisions per accreditation and add a regular AA to the program designed for students who plan to transfer.</a:t>
            </a:r>
          </a:p>
          <a:p>
            <a:pPr marL="0"/>
            <a:endParaRPr lang="en-US" dirty="0"/>
          </a:p>
          <a:p>
            <a:pPr marL="0"/>
            <a:r>
              <a:rPr lang="en-US" dirty="0"/>
              <a:t>GERON 490 will be revised to include disability services so it will meet the national guidelines for Service Coordinator and Information and Referral Service Training.</a:t>
            </a:r>
          </a:p>
          <a:p>
            <a:pPr marL="0"/>
            <a:endParaRPr lang="en-US" dirty="0"/>
          </a:p>
          <a:p>
            <a:pPr marL="0"/>
            <a:r>
              <a:rPr lang="en-US" dirty="0"/>
              <a:t>Our CTE courses GERON 310, 311, and 312 will be revised into one course and it will be added to the vocational degree core to replace the human services course being used a s substitution at present.</a:t>
            </a:r>
          </a:p>
          <a:p>
            <a:pPr marL="0"/>
            <a:endParaRPr lang="en-US" dirty="0"/>
          </a:p>
          <a:p>
            <a:pPr marL="0"/>
            <a:r>
              <a:rPr lang="en-US" dirty="0"/>
              <a:t>We will also develop a new communication and interaction strategy course designed to address the needs of older people and people with disabilities to replace the Speech course being substituted at present.</a:t>
            </a:r>
          </a:p>
        </p:txBody>
      </p:sp>
      <p:sp>
        <p:nvSpPr>
          <p:cNvPr id="71" name="Google Shape;71;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BA0C2F"/>
              </a:buClr>
              <a:buSzPts val="2400"/>
              <a:buNone/>
              <a:defRPr sz="2400">
                <a:solidFill>
                  <a:srgbClr val="BA0C2F"/>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003057"/>
              </a:buClr>
              <a:buSzPts val="2800"/>
              <a:buChar char="•"/>
              <a:defRPr>
                <a:solidFill>
                  <a:srgbClr val="003057"/>
                </a:solidFill>
              </a:defRPr>
            </a:lvl1pPr>
            <a:lvl2pPr marL="914400" lvl="1" indent="-381000" algn="l">
              <a:lnSpc>
                <a:spcPct val="90000"/>
              </a:lnSpc>
              <a:spcBef>
                <a:spcPts val="500"/>
              </a:spcBef>
              <a:spcAft>
                <a:spcPts val="0"/>
              </a:spcAft>
              <a:buClr>
                <a:srgbClr val="003057"/>
              </a:buClr>
              <a:buSzPts val="2400"/>
              <a:buChar char="•"/>
              <a:defRPr>
                <a:solidFill>
                  <a:srgbClr val="003057"/>
                </a:solidFill>
              </a:defRPr>
            </a:lvl2pPr>
            <a:lvl3pPr marL="1371600" lvl="2" indent="-355600" algn="l">
              <a:lnSpc>
                <a:spcPct val="90000"/>
              </a:lnSpc>
              <a:spcBef>
                <a:spcPts val="500"/>
              </a:spcBef>
              <a:spcAft>
                <a:spcPts val="0"/>
              </a:spcAft>
              <a:buClr>
                <a:srgbClr val="003057"/>
              </a:buClr>
              <a:buSzPts val="2000"/>
              <a:buChar char="•"/>
              <a:defRPr>
                <a:solidFill>
                  <a:srgbClr val="003057"/>
                </a:solidFill>
              </a:defRPr>
            </a:lvl3pPr>
            <a:lvl4pPr marL="1828800" lvl="3" indent="-342900" algn="l">
              <a:lnSpc>
                <a:spcPct val="90000"/>
              </a:lnSpc>
              <a:spcBef>
                <a:spcPts val="500"/>
              </a:spcBef>
              <a:spcAft>
                <a:spcPts val="0"/>
              </a:spcAft>
              <a:buClr>
                <a:srgbClr val="003057"/>
              </a:buClr>
              <a:buSzPts val="1800"/>
              <a:buChar char="•"/>
              <a:defRPr>
                <a:solidFill>
                  <a:srgbClr val="003057"/>
                </a:solidFill>
              </a:defRPr>
            </a:lvl4pPr>
            <a:lvl5pPr marL="2286000" lvl="4" indent="-342900" algn="l">
              <a:lnSpc>
                <a:spcPct val="90000"/>
              </a:lnSpc>
              <a:spcBef>
                <a:spcPts val="500"/>
              </a:spcBef>
              <a:spcAft>
                <a:spcPts val="0"/>
              </a:spcAft>
              <a:buClr>
                <a:srgbClr val="003057"/>
              </a:buClr>
              <a:buSzPts val="1800"/>
              <a:buChar char="•"/>
              <a:defRPr>
                <a:solidFill>
                  <a:srgbClr val="003057"/>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3"/>
        <p:cNvGrpSpPr/>
        <p:nvPr/>
      </p:nvGrpSpPr>
      <p:grpSpPr>
        <a:xfrm>
          <a:off x="0" y="0"/>
          <a:ext cx="0" cy="0"/>
          <a:chOff x="0" y="0"/>
          <a:chExt cx="0" cy="0"/>
        </a:xfrm>
      </p:grpSpPr>
      <p:sp>
        <p:nvSpPr>
          <p:cNvPr id="24" name="Google Shape;24;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1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1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1"/>
          <p:cNvSpPr txBox="1">
            <a:spLocks noGrp="1"/>
          </p:cNvSpPr>
          <p:nvPr>
            <p:ph type="subTitle" idx="1"/>
          </p:nvPr>
        </p:nvSpPr>
        <p:spPr>
          <a:xfrm>
            <a:off x="1524000" y="3602038"/>
            <a:ext cx="9144000" cy="1190095"/>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rgbClr val="BA0C2F"/>
              </a:buClr>
              <a:buSzPts val="2400"/>
              <a:buNone/>
              <a:defRPr sz="2400">
                <a:solidFill>
                  <a:srgbClr val="BA0C2F"/>
                </a:solidFill>
              </a:defRPr>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0"/>
        <p:cNvGrpSpPr/>
        <p:nvPr/>
      </p:nvGrpSpPr>
      <p:grpSpPr>
        <a:xfrm>
          <a:off x="0" y="0"/>
          <a:ext cx="0" cy="0"/>
          <a:chOff x="0" y="0"/>
          <a:chExt cx="0" cy="0"/>
        </a:xfrm>
      </p:grpSpPr>
      <p:sp>
        <p:nvSpPr>
          <p:cNvPr id="31" name="Google Shape;31;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91000">
              <a:srgbClr val="A9BEE4"/>
            </a:gs>
            <a:gs pos="100000">
              <a:srgbClr val="003057"/>
            </a:gs>
          </a:gsLst>
          <a:lin ang="5400000" scaled="0"/>
        </a:gradFill>
        <a:effectLst/>
      </p:bgPr>
    </p:bg>
    <p:spTree>
      <p:nvGrpSpPr>
        <p:cNvPr id="1" name="Shape 9"/>
        <p:cNvGrpSpPr/>
        <p:nvPr/>
      </p:nvGrpSpPr>
      <p:grpSpPr>
        <a:xfrm>
          <a:off x="0" y="0"/>
          <a:ext cx="0" cy="0"/>
          <a:chOff x="0" y="0"/>
          <a:chExt cx="0" cy="0"/>
        </a:xfrm>
      </p:grpSpPr>
      <p:sp>
        <p:nvSpPr>
          <p:cNvPr id="10" name="Google Shape;10;p7"/>
          <p:cNvSpPr/>
          <p:nvPr/>
        </p:nvSpPr>
        <p:spPr>
          <a:xfrm flipH="1">
            <a:off x="9964131" y="4751109"/>
            <a:ext cx="2227868" cy="2105164"/>
          </a:xfrm>
          <a:prstGeom prst="flowChartDelay">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11;p7"/>
          <p:cNvSpPr/>
          <p:nvPr/>
        </p:nvSpPr>
        <p:spPr>
          <a:xfrm rot="-5400000" flipH="1">
            <a:off x="9880890" y="5136010"/>
            <a:ext cx="1313312" cy="2127214"/>
          </a:xfrm>
          <a:prstGeom prst="flowChartManualInput">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2" name="Google Shape;12;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003057"/>
              </a:buClr>
              <a:buSzPts val="4400"/>
              <a:buFont typeface="Calibri"/>
              <a:buNone/>
              <a:defRPr sz="4400" b="1" i="0" u="none" strike="noStrike" cap="none">
                <a:solidFill>
                  <a:srgbClr val="003057"/>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 name="Google Shape;14;p7"/>
          <p:cNvSpPr/>
          <p:nvPr/>
        </p:nvSpPr>
        <p:spPr>
          <a:xfrm rot="-5400000">
            <a:off x="10144654" y="4815686"/>
            <a:ext cx="1673257" cy="2430221"/>
          </a:xfrm>
          <a:prstGeom prst="flowChartManualInput">
            <a:avLst/>
          </a:prstGeom>
          <a:solidFill>
            <a:srgbClr val="BA0C2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5" name="Google Shape;15;p7"/>
          <p:cNvPicPr preferRelativeResize="0"/>
          <p:nvPr/>
        </p:nvPicPr>
        <p:blipFill rotWithShape="1">
          <a:blip r:embed="rId8">
            <a:alphaModFix/>
          </a:blip>
          <a:srcRect/>
          <a:stretch/>
        </p:blipFill>
        <p:spPr>
          <a:xfrm>
            <a:off x="10198955" y="5418484"/>
            <a:ext cx="1854681" cy="931124"/>
          </a:xfrm>
          <a:prstGeom prst="rect">
            <a:avLst/>
          </a:prstGeom>
          <a:noFill/>
          <a:ln>
            <a:noFill/>
          </a:ln>
        </p:spPr>
      </p:pic>
      <p:cxnSp>
        <p:nvCxnSpPr>
          <p:cNvPr id="16" name="Google Shape;16;p7"/>
          <p:cNvCxnSpPr/>
          <p:nvPr/>
        </p:nvCxnSpPr>
        <p:spPr>
          <a:xfrm rot="10800000" flipH="1">
            <a:off x="0" y="6504578"/>
            <a:ext cx="12207240" cy="24081"/>
          </a:xfrm>
          <a:prstGeom prst="straightConnector1">
            <a:avLst/>
          </a:prstGeom>
          <a:noFill/>
          <a:ln w="107950" cap="flat" cmpd="sng">
            <a:solidFill>
              <a:schemeClr val="lt1"/>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Google Shape;37;p1"/>
          <p:cNvSpPr txBox="1">
            <a:spLocks noGrp="1"/>
          </p:cNvSpPr>
          <p:nvPr>
            <p:ph type="title"/>
          </p:nvPr>
        </p:nvSpPr>
        <p:spPr>
          <a:xfrm>
            <a:off x="831850" y="1166328"/>
            <a:ext cx="10515600" cy="204340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03057"/>
              </a:buClr>
              <a:buSzPts val="6000"/>
              <a:buFont typeface="Calibri"/>
              <a:buNone/>
            </a:pPr>
            <a:r>
              <a:rPr lang="en-US" dirty="0"/>
              <a:t>Gerontology</a:t>
            </a:r>
            <a:endParaRPr dirty="0"/>
          </a:p>
        </p:txBody>
      </p:sp>
      <p:sp>
        <p:nvSpPr>
          <p:cNvPr id="38" name="Google Shape;38;p1"/>
          <p:cNvSpPr txBox="1">
            <a:spLocks noGrp="1"/>
          </p:cNvSpPr>
          <p:nvPr>
            <p:ph type="body" idx="1"/>
          </p:nvPr>
        </p:nvSpPr>
        <p:spPr>
          <a:xfrm>
            <a:off x="831850" y="3097763"/>
            <a:ext cx="10515600" cy="1922107"/>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accent1"/>
              </a:buClr>
              <a:buSzPts val="4000"/>
              <a:buNone/>
            </a:pPr>
            <a:r>
              <a:rPr lang="en-US" sz="4000">
                <a:solidFill>
                  <a:schemeClr val="accent1"/>
                </a:solidFill>
              </a:rPr>
              <a:t>Program Review Presentation</a:t>
            </a:r>
            <a:endParaRPr>
              <a:solidFill>
                <a:schemeClr val="accent1"/>
              </a:solidFill>
            </a:endParaRPr>
          </a:p>
          <a:p>
            <a:pPr marL="0" lvl="0" indent="0" algn="r" rtl="0">
              <a:lnSpc>
                <a:spcPct val="90000"/>
              </a:lnSpc>
              <a:spcBef>
                <a:spcPts val="1000"/>
              </a:spcBef>
              <a:spcAft>
                <a:spcPts val="0"/>
              </a:spcAft>
              <a:buClr>
                <a:schemeClr val="accent1"/>
              </a:buClr>
              <a:buSzPts val="4000"/>
              <a:buNone/>
            </a:pPr>
            <a:r>
              <a:rPr lang="en-US" sz="4000">
                <a:solidFill>
                  <a:schemeClr val="accent1"/>
                </a:solidFill>
              </a:rPr>
              <a:t>Cohort 2: 2019-2020</a:t>
            </a:r>
            <a:endParaRPr/>
          </a:p>
          <a:p>
            <a:pPr marL="0" lvl="0" indent="0" algn="r" rtl="0">
              <a:lnSpc>
                <a:spcPct val="90000"/>
              </a:lnSpc>
              <a:spcBef>
                <a:spcPts val="1000"/>
              </a:spcBef>
              <a:spcAft>
                <a:spcPts val="0"/>
              </a:spcAft>
              <a:buClr>
                <a:srgbClr val="BA0C2F"/>
              </a:buClr>
              <a:buSzPts val="4000"/>
              <a:buNone/>
            </a:pPr>
            <a:endParaRPr sz="400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4" name="Google Shape;44;p2"/>
          <p:cNvSpPr txBox="1">
            <a:spLocks noGrp="1"/>
          </p:cNvSpPr>
          <p:nvPr>
            <p:ph type="title"/>
          </p:nvPr>
        </p:nvSpPr>
        <p:spPr>
          <a:xfrm>
            <a:off x="688733"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 Gerontology Profile </a:t>
            </a:r>
            <a:endParaRPr dirty="0"/>
          </a:p>
        </p:txBody>
      </p:sp>
      <p:sp>
        <p:nvSpPr>
          <p:cNvPr id="45" name="Google Shape;45;p2"/>
          <p:cNvSpPr txBox="1">
            <a:spLocks noGrp="1"/>
          </p:cNvSpPr>
          <p:nvPr>
            <p:ph type="body" idx="1"/>
          </p:nvPr>
        </p:nvSpPr>
        <p:spPr>
          <a:xfrm>
            <a:off x="838200" y="1464906"/>
            <a:ext cx="10515600" cy="4712057"/>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0"/>
              </a:spcBef>
              <a:spcAft>
                <a:spcPts val="0"/>
              </a:spcAft>
              <a:buClr>
                <a:srgbClr val="003057"/>
              </a:buClr>
              <a:buSzPts val="2800"/>
              <a:buNone/>
            </a:pPr>
            <a:r>
              <a:rPr lang="en-US" i="1" dirty="0"/>
              <a:t>Our program enables students to “achieve career as well as other academic goals” by preparing them for a broad array of entry-level positions working directly with older adults or behind the scenes in government agencies, non-profit organizations, institutions, and contractors that provide information services, employment and legal services, activity and recreation programs, health education and health promotion programs, and care and support services for older adults.  The courses and programs also prepare students to meet “personal goals” for aging and for providing relatives care and support.</a:t>
            </a:r>
          </a:p>
          <a:p>
            <a:pPr marL="0" lvl="0" indent="0" algn="l" rtl="0">
              <a:lnSpc>
                <a:spcPct val="90000"/>
              </a:lnSpc>
              <a:spcBef>
                <a:spcPts val="0"/>
              </a:spcBef>
              <a:spcAft>
                <a:spcPts val="0"/>
              </a:spcAft>
              <a:buClr>
                <a:srgbClr val="003057"/>
              </a:buClr>
              <a:buSzPts val="2800"/>
              <a:buNone/>
            </a:pPr>
            <a:endParaRPr lang="en-US" i="1" dirty="0"/>
          </a:p>
          <a:p>
            <a:pPr marL="0" lvl="0" indent="0" algn="l" rtl="0">
              <a:lnSpc>
                <a:spcPct val="90000"/>
              </a:lnSpc>
              <a:spcBef>
                <a:spcPts val="0"/>
              </a:spcBef>
              <a:spcAft>
                <a:spcPts val="0"/>
              </a:spcAft>
              <a:buClr>
                <a:srgbClr val="003057"/>
              </a:buClr>
              <a:buSzPts val="2800"/>
              <a:buNone/>
            </a:pPr>
            <a:r>
              <a:rPr lang="en-US" i="1" dirty="0"/>
              <a:t>Currently, the department offers 6 vocational AA degrees, 6 Certificates of Achievement, 1 Specialist Certificate, 3 CTE Certificates, and 4 Department Certificates.  These offerings “inspire critical thinking” by presenting real-life scenarios and case studies for problems solving, “learning and achievement” through examinations, papers and projects, and responsible participation in the community” through service learning and work experience opportunities.</a:t>
            </a:r>
            <a:endParaRPr i="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Google Shape;51;p3"/>
          <p:cNvSpPr txBox="1">
            <a:spLocks noGrp="1"/>
          </p:cNvSpPr>
          <p:nvPr>
            <p:ph type="title"/>
          </p:nvPr>
        </p:nvSpPr>
        <p:spPr>
          <a:xfrm>
            <a:off x="820616" y="576139"/>
            <a:ext cx="10515600" cy="922499"/>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Historical Analysis</a:t>
            </a:r>
            <a:endParaRPr dirty="0"/>
          </a:p>
        </p:txBody>
      </p:sp>
      <p:sp>
        <p:nvSpPr>
          <p:cNvPr id="52" name="Google Shape;52;p3"/>
          <p:cNvSpPr txBox="1">
            <a:spLocks noGrp="1"/>
          </p:cNvSpPr>
          <p:nvPr>
            <p:ph type="body" idx="1"/>
          </p:nvPr>
        </p:nvSpPr>
        <p:spPr>
          <a:xfrm>
            <a:off x="838200" y="1419504"/>
            <a:ext cx="5181600" cy="4889339"/>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90000"/>
              </a:lnSpc>
              <a:spcBef>
                <a:spcPts val="0"/>
              </a:spcBef>
              <a:spcAft>
                <a:spcPts val="0"/>
              </a:spcAft>
              <a:buClr>
                <a:srgbClr val="BA0C2F"/>
              </a:buClr>
              <a:buSzPts val="2800"/>
              <a:buNone/>
            </a:pPr>
            <a:r>
              <a:rPr lang="en-US" dirty="0"/>
              <a:t>Program Strengths:</a:t>
            </a:r>
          </a:p>
          <a:p>
            <a:pPr indent="-457200">
              <a:spcBef>
                <a:spcPts val="0"/>
              </a:spcBef>
            </a:pPr>
            <a:r>
              <a:rPr lang="en-US" sz="2400" dirty="0"/>
              <a:t>AGHE Program of Merit Renewal 2018</a:t>
            </a:r>
          </a:p>
          <a:p>
            <a:pPr indent="-457200">
              <a:spcBef>
                <a:spcPts val="0"/>
              </a:spcBef>
            </a:pPr>
            <a:r>
              <a:rPr lang="en-US" sz="2400" dirty="0"/>
              <a:t>AGEC Nationally Accredited 2018</a:t>
            </a:r>
          </a:p>
          <a:p>
            <a:pPr lvl="1" indent="-457200">
              <a:spcBef>
                <a:spcPts val="0"/>
              </a:spcBef>
            </a:pPr>
            <a:r>
              <a:rPr lang="en-US" sz="2000" dirty="0"/>
              <a:t>Dual accreditation, the existing program and the redesigned program</a:t>
            </a:r>
          </a:p>
          <a:p>
            <a:pPr lvl="1" indent="-457200">
              <a:spcBef>
                <a:spcPts val="0"/>
              </a:spcBef>
            </a:pPr>
            <a:r>
              <a:rPr lang="en-US" sz="2000" dirty="0"/>
              <a:t>Course curriculum, assignments and SLOs mapped to the Gerontological Competencies.</a:t>
            </a:r>
          </a:p>
          <a:p>
            <a:pPr indent="-457200">
              <a:spcBef>
                <a:spcPts val="0"/>
              </a:spcBef>
            </a:pPr>
            <a:r>
              <a:rPr lang="en-US" sz="2400" dirty="0"/>
              <a:t>Forces driving enrollment</a:t>
            </a:r>
          </a:p>
          <a:p>
            <a:pPr lvl="1" indent="-457200">
              <a:spcBef>
                <a:spcPts val="0"/>
              </a:spcBef>
            </a:pPr>
            <a:r>
              <a:rPr lang="en-US" sz="2000" dirty="0"/>
              <a:t>Population aging</a:t>
            </a:r>
          </a:p>
          <a:p>
            <a:pPr lvl="1" indent="-457200">
              <a:spcBef>
                <a:spcPts val="0"/>
              </a:spcBef>
            </a:pPr>
            <a:r>
              <a:rPr lang="en-US" sz="2000" dirty="0"/>
              <a:t>CA Masterplan for Aging</a:t>
            </a:r>
          </a:p>
          <a:p>
            <a:pPr lvl="1" indent="-457200">
              <a:spcBef>
                <a:spcPts val="0"/>
              </a:spcBef>
            </a:pPr>
            <a:r>
              <a:rPr lang="en-US" sz="2000" dirty="0"/>
              <a:t>2019 CA Health Workforce Report</a:t>
            </a:r>
          </a:p>
          <a:p>
            <a:pPr indent="-457200">
              <a:spcBef>
                <a:spcPts val="0"/>
              </a:spcBef>
            </a:pPr>
            <a:r>
              <a:rPr lang="en-US" sz="2400" dirty="0"/>
              <a:t>Enrollment data:</a:t>
            </a:r>
          </a:p>
          <a:p>
            <a:pPr lvl="1" indent="-457200">
              <a:spcBef>
                <a:spcPts val="0"/>
              </a:spcBef>
            </a:pPr>
            <a:r>
              <a:rPr lang="en-US" sz="2000" dirty="0"/>
              <a:t>Fall 2018 DI Groups Increases: African American (40.9%) &amp; Filipino (+80%)</a:t>
            </a:r>
          </a:p>
          <a:p>
            <a:pPr lvl="1" indent="-457200">
              <a:spcBef>
                <a:spcPts val="0"/>
              </a:spcBef>
            </a:pPr>
            <a:r>
              <a:rPr lang="en-US" sz="2000" dirty="0"/>
              <a:t>Spring 2019 DI Group Increases (16.7% to 300%) in all categories except Asian, Multi-race &amp; White</a:t>
            </a:r>
            <a:endParaRPr lang="en-US" sz="2400" dirty="0"/>
          </a:p>
          <a:p>
            <a:pPr indent="-457200">
              <a:spcBef>
                <a:spcPts val="0"/>
              </a:spcBef>
            </a:pPr>
            <a:endParaRPr lang="en-US" sz="2400" dirty="0"/>
          </a:p>
          <a:p>
            <a:pPr indent="-457200">
              <a:spcBef>
                <a:spcPts val="0"/>
              </a:spcBef>
            </a:pPr>
            <a:endParaRPr lang="en-US" dirty="0"/>
          </a:p>
        </p:txBody>
      </p:sp>
      <p:sp>
        <p:nvSpPr>
          <p:cNvPr id="53" name="Google Shape;53;p3"/>
          <p:cNvSpPr txBox="1">
            <a:spLocks noGrp="1"/>
          </p:cNvSpPr>
          <p:nvPr>
            <p:ph type="body" idx="2"/>
          </p:nvPr>
        </p:nvSpPr>
        <p:spPr>
          <a:xfrm>
            <a:off x="6172200" y="1401920"/>
            <a:ext cx="5181600" cy="4889339"/>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90000"/>
              </a:lnSpc>
              <a:spcBef>
                <a:spcPts val="0"/>
              </a:spcBef>
              <a:spcAft>
                <a:spcPts val="0"/>
              </a:spcAft>
              <a:buClr>
                <a:srgbClr val="BA0C2F"/>
              </a:buClr>
              <a:buSzPts val="2800"/>
              <a:buNone/>
            </a:pPr>
            <a:r>
              <a:rPr lang="en-US" dirty="0"/>
              <a:t>Program Challenges:</a:t>
            </a:r>
          </a:p>
          <a:p>
            <a:pPr indent="-457200">
              <a:spcBef>
                <a:spcPts val="0"/>
              </a:spcBef>
            </a:pPr>
            <a:r>
              <a:rPr lang="en-US" dirty="0"/>
              <a:t>Retirements in 2015, 2016, 2020:</a:t>
            </a:r>
          </a:p>
          <a:p>
            <a:pPr lvl="1" indent="-457200">
              <a:spcBef>
                <a:spcPts val="0"/>
              </a:spcBef>
            </a:pPr>
            <a:r>
              <a:rPr lang="en-US" sz="2000" dirty="0"/>
              <a:t>Loss of local relationships &amp; internships</a:t>
            </a:r>
          </a:p>
          <a:p>
            <a:pPr lvl="1" indent="-457200">
              <a:spcBef>
                <a:spcPts val="0"/>
              </a:spcBef>
            </a:pPr>
            <a:r>
              <a:rPr lang="en-US" sz="2000" dirty="0"/>
              <a:t>Loss of all electronic documents in 2016 and again in 2019</a:t>
            </a:r>
          </a:p>
          <a:p>
            <a:pPr indent="-457200">
              <a:spcBef>
                <a:spcPts val="0"/>
              </a:spcBef>
            </a:pPr>
            <a:r>
              <a:rPr lang="en-US" dirty="0"/>
              <a:t>CTE Courses:</a:t>
            </a:r>
          </a:p>
          <a:p>
            <a:pPr lvl="1" indent="-457200">
              <a:spcBef>
                <a:spcPts val="0"/>
              </a:spcBef>
            </a:pPr>
            <a:r>
              <a:rPr lang="en-US" sz="2000" dirty="0"/>
              <a:t>Temporary loss of program coordinator</a:t>
            </a:r>
          </a:p>
          <a:p>
            <a:pPr lvl="1" indent="-457200">
              <a:spcBef>
                <a:spcPts val="0"/>
              </a:spcBef>
            </a:pPr>
            <a:r>
              <a:rPr lang="en-US" sz="2000" dirty="0"/>
              <a:t>State approval increasing in complexity</a:t>
            </a:r>
          </a:p>
          <a:p>
            <a:pPr lvl="1" indent="-457200">
              <a:spcBef>
                <a:spcPts val="0"/>
              </a:spcBef>
            </a:pPr>
            <a:r>
              <a:rPr lang="en-US" sz="2000" dirty="0"/>
              <a:t>Retirement of licensed faculty </a:t>
            </a:r>
          </a:p>
          <a:p>
            <a:pPr indent="-457200">
              <a:spcBef>
                <a:spcPts val="0"/>
              </a:spcBef>
            </a:pPr>
            <a:r>
              <a:rPr lang="en-US" dirty="0"/>
              <a:t>Program Design Flaws</a:t>
            </a:r>
          </a:p>
          <a:p>
            <a:pPr lvl="1" indent="-457200">
              <a:spcBef>
                <a:spcPts val="0"/>
              </a:spcBef>
            </a:pPr>
            <a:r>
              <a:rPr lang="en-US" sz="2000" dirty="0"/>
              <a:t>Transfers without completions</a:t>
            </a:r>
          </a:p>
          <a:p>
            <a:pPr lvl="1" indent="-457200">
              <a:spcBef>
                <a:spcPts val="0"/>
              </a:spcBef>
            </a:pPr>
            <a:r>
              <a:rPr lang="en-US" sz="2000" dirty="0"/>
              <a:t>Multiple completions same year</a:t>
            </a:r>
          </a:p>
          <a:p>
            <a:pPr lvl="1" indent="-457200">
              <a:spcBef>
                <a:spcPts val="0"/>
              </a:spcBef>
            </a:pPr>
            <a:r>
              <a:rPr lang="en-US" sz="2000" dirty="0"/>
              <a:t>Standard Occupational Classification (SOC) </a:t>
            </a:r>
          </a:p>
          <a:p>
            <a:pPr indent="-457200">
              <a:spcBef>
                <a:spcPts val="0"/>
              </a:spcBef>
            </a:pPr>
            <a:r>
              <a:rPr lang="en-US" dirty="0"/>
              <a:t>Enrollment Data:</a:t>
            </a:r>
          </a:p>
          <a:p>
            <a:pPr lvl="1" indent="-457200">
              <a:spcBef>
                <a:spcPts val="0"/>
              </a:spcBef>
            </a:pPr>
            <a:r>
              <a:rPr lang="en-US" sz="2000" dirty="0"/>
              <a:t>Overall Fall 18 -11.6% (since 2014 -53.6%)</a:t>
            </a:r>
          </a:p>
          <a:p>
            <a:pPr lvl="1" indent="-457200">
              <a:spcBef>
                <a:spcPts val="0"/>
              </a:spcBef>
            </a:pPr>
            <a:r>
              <a:rPr lang="en-US" sz="2000" dirty="0"/>
              <a:t>Overall Spring is down 38% since 2015</a:t>
            </a:r>
          </a:p>
          <a:p>
            <a:pPr lvl="1" indent="-457200">
              <a:spcBef>
                <a:spcPts val="0"/>
              </a:spcBef>
            </a:pPr>
            <a:r>
              <a:rPr lang="en-US" sz="2000" dirty="0"/>
              <a:t>DI Mastery Rates are of concern in two courses, GERON 300 and GERON 335</a:t>
            </a:r>
          </a:p>
          <a:p>
            <a:pPr lvl="1" indent="-457200">
              <a:spcBef>
                <a:spcPts val="0"/>
              </a:spcBef>
            </a:pPr>
            <a:r>
              <a:rPr lang="en-US" sz="2000" dirty="0"/>
              <a:t>Overall Success Rate of GERON 335 </a:t>
            </a:r>
          </a:p>
          <a:p>
            <a:pPr lvl="1" indent="-457200">
              <a:spcBef>
                <a:spcPts val="0"/>
              </a:spcBef>
            </a:pPr>
            <a:r>
              <a:rPr lang="en-US" sz="2000" dirty="0"/>
              <a:t>Productivity of Fall 2018 compared to Fall 2017 -6.4% is of concern</a:t>
            </a:r>
          </a:p>
          <a:p>
            <a:pPr indent="-457200">
              <a:spcBef>
                <a:spcPts val="0"/>
              </a:spcBef>
            </a:pPr>
            <a:r>
              <a:rPr lang="en-US" dirty="0"/>
              <a:t>COVID Shutdown (WEXP)</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4"/>
          <p:cNvSpPr txBox="1">
            <a:spLocks noGrp="1"/>
          </p:cNvSpPr>
          <p:nvPr>
            <p:ph type="title"/>
          </p:nvPr>
        </p:nvSpPr>
        <p:spPr>
          <a:xfrm>
            <a:off x="864576" y="382709"/>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Objectives </a:t>
            </a:r>
            <a:endParaRPr/>
          </a:p>
        </p:txBody>
      </p:sp>
      <p:sp>
        <p:nvSpPr>
          <p:cNvPr id="60" name="Google Shape;60;p4"/>
          <p:cNvSpPr txBox="1">
            <a:spLocks noGrp="1"/>
          </p:cNvSpPr>
          <p:nvPr>
            <p:ph type="body" idx="1"/>
          </p:nvPr>
        </p:nvSpPr>
        <p:spPr>
          <a:xfrm>
            <a:off x="838200" y="1402111"/>
            <a:ext cx="10515600" cy="4581428"/>
          </a:xfrm>
          <a:prstGeom prst="rect">
            <a:avLst/>
          </a:prstGeom>
          <a:noFill/>
          <a:ln>
            <a:noFill/>
          </a:ln>
        </p:spPr>
        <p:txBody>
          <a:bodyPr spcFirstLastPara="1" wrap="square" lIns="91425" tIns="45700" rIns="91425" bIns="45700" anchor="t" anchorCtr="0">
            <a:normAutofit lnSpcReduction="10000"/>
          </a:bodyPr>
          <a:lstStyle/>
          <a:p>
            <a:r>
              <a:rPr lang="en-US" dirty="0"/>
              <a:t>Establish formal internships site relationships</a:t>
            </a:r>
          </a:p>
          <a:p>
            <a:pPr lvl="1"/>
            <a:r>
              <a:rPr lang="en-US" dirty="0"/>
              <a:t>96 Internship sites were established (Fall &amp; Summer 2019)</a:t>
            </a:r>
          </a:p>
          <a:p>
            <a:pPr lvl="1"/>
            <a:r>
              <a:rPr lang="en-US" dirty="0"/>
              <a:t>Placements were identified by area of study and location </a:t>
            </a:r>
          </a:p>
          <a:p>
            <a:r>
              <a:rPr lang="en-US" dirty="0"/>
              <a:t>Align the program with the needs of the CA Aging Network</a:t>
            </a:r>
          </a:p>
          <a:p>
            <a:pPr lvl="1"/>
            <a:r>
              <a:rPr lang="en-US" dirty="0"/>
              <a:t>Final Report of the CA Future Health Workforce Commission, Feb 2019</a:t>
            </a:r>
          </a:p>
          <a:p>
            <a:pPr lvl="1"/>
            <a:r>
              <a:rPr lang="en-US" dirty="0"/>
              <a:t>Governor’s Master Plan For Aging, May 2020 to Present</a:t>
            </a:r>
          </a:p>
          <a:p>
            <a:pPr lvl="1"/>
            <a:r>
              <a:rPr lang="en-US" dirty="0"/>
              <a:t>Correct the SWF Data Gap</a:t>
            </a:r>
          </a:p>
          <a:p>
            <a:r>
              <a:rPr lang="en-US" dirty="0"/>
              <a:t>Complete the curriculum revisions to:</a:t>
            </a:r>
          </a:p>
          <a:p>
            <a:pPr lvl="1"/>
            <a:r>
              <a:rPr lang="en-US" dirty="0"/>
              <a:t>Better align with gerontological competencies</a:t>
            </a:r>
          </a:p>
          <a:p>
            <a:pPr lvl="1"/>
            <a:r>
              <a:rPr lang="en-US" dirty="0"/>
              <a:t>Improve the DI mastery rates and Overall Success rates</a:t>
            </a:r>
          </a:p>
          <a:p>
            <a:pPr lvl="1"/>
            <a:r>
              <a:rPr lang="en-US" dirty="0"/>
              <a:t>Provide students who transfer with an unit-efficient degree</a:t>
            </a:r>
            <a:endParaRPr i="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5"/>
          <p:cNvSpPr txBox="1">
            <a:spLocks noGrp="1"/>
          </p:cNvSpPr>
          <p:nvPr>
            <p:ph type="title"/>
          </p:nvPr>
        </p:nvSpPr>
        <p:spPr>
          <a:xfrm>
            <a:off x="873368"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Strategic Enhancement</a:t>
            </a:r>
            <a:endParaRPr/>
          </a:p>
        </p:txBody>
      </p:sp>
      <p:sp>
        <p:nvSpPr>
          <p:cNvPr id="67" name="Google Shape;67;p5"/>
          <p:cNvSpPr txBox="1">
            <a:spLocks noGrp="1"/>
          </p:cNvSpPr>
          <p:nvPr>
            <p:ph type="body" idx="1"/>
          </p:nvPr>
        </p:nvSpPr>
        <p:spPr>
          <a:xfrm>
            <a:off x="882160" y="1465141"/>
            <a:ext cx="10515600" cy="4351338"/>
          </a:xfrm>
          <a:prstGeom prst="rect">
            <a:avLst/>
          </a:prstGeom>
          <a:noFill/>
          <a:ln>
            <a:noFill/>
          </a:ln>
        </p:spPr>
        <p:txBody>
          <a:bodyPr spcFirstLastPara="1" wrap="square" lIns="91425" tIns="45700" rIns="91425" bIns="45700" anchor="t" anchorCtr="0">
            <a:normAutofit fontScale="92500" lnSpcReduction="10000"/>
          </a:bodyPr>
          <a:lstStyle/>
          <a:p>
            <a:pPr marL="0" indent="0">
              <a:buNone/>
            </a:pPr>
            <a:r>
              <a:rPr lang="en-US" dirty="0"/>
              <a:t>The CA Workforce report and the Masterplan for Aging have taken the guesswork out of the program redesign and provide a natural alignment with ARC’s social justice and equity commitments.  </a:t>
            </a:r>
          </a:p>
          <a:p>
            <a:r>
              <a:rPr lang="en-US" dirty="0"/>
              <a:t>The 2019 Workforce Report</a:t>
            </a:r>
          </a:p>
          <a:p>
            <a:pPr lvl="1"/>
            <a:r>
              <a:rPr lang="en-US" dirty="0"/>
              <a:t>Active recruitment of workers from DI populations</a:t>
            </a:r>
          </a:p>
          <a:p>
            <a:pPr lvl="2"/>
            <a:r>
              <a:rPr lang="en-US" dirty="0"/>
              <a:t>Recruitment of traditional students from DI high schools</a:t>
            </a:r>
          </a:p>
          <a:p>
            <a:pPr lvl="1"/>
            <a:r>
              <a:rPr lang="en-US" dirty="0"/>
              <a:t>Paraprofessional training for positions that scaffold toward professions</a:t>
            </a:r>
          </a:p>
          <a:p>
            <a:pPr lvl="2"/>
            <a:r>
              <a:rPr lang="en-US" dirty="0"/>
              <a:t>Program pathways  </a:t>
            </a:r>
          </a:p>
          <a:p>
            <a:r>
              <a:rPr lang="en-US" dirty="0"/>
              <a:t>Masterplan Stakeholder Report</a:t>
            </a:r>
          </a:p>
          <a:p>
            <a:pPr lvl="1"/>
            <a:r>
              <a:rPr lang="en-US" dirty="0"/>
              <a:t>Increase focus on human services CTE courses</a:t>
            </a:r>
          </a:p>
          <a:p>
            <a:pPr lvl="2"/>
            <a:r>
              <a:rPr lang="en-US" dirty="0"/>
              <a:t>Service Coordinator Training</a:t>
            </a:r>
          </a:p>
          <a:p>
            <a:pPr lvl="2"/>
            <a:r>
              <a:rPr lang="en-US" dirty="0"/>
              <a:t>Information and Referral Service Training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Planning Steps</a:t>
            </a:r>
            <a:endParaRPr/>
          </a:p>
        </p:txBody>
      </p:sp>
      <p:sp>
        <p:nvSpPr>
          <p:cNvPr id="74" name="Google Shape;74;p6"/>
          <p:cNvSpPr txBox="1">
            <a:spLocks noGrp="1"/>
          </p:cNvSpPr>
          <p:nvPr>
            <p:ph type="body" idx="1"/>
          </p:nvPr>
        </p:nvSpPr>
        <p:spPr>
          <a:xfrm>
            <a:off x="838200" y="1392483"/>
            <a:ext cx="10515600" cy="4351338"/>
          </a:xfrm>
          <a:prstGeom prst="rect">
            <a:avLst/>
          </a:prstGeom>
          <a:noFill/>
          <a:ln>
            <a:noFill/>
          </a:ln>
        </p:spPr>
        <p:txBody>
          <a:bodyPr spcFirstLastPara="1" wrap="square" lIns="91425" tIns="45700" rIns="91425" bIns="45700" anchor="t" anchorCtr="0">
            <a:normAutofit/>
          </a:bodyPr>
          <a:lstStyle/>
          <a:p>
            <a:r>
              <a:rPr lang="en-US" dirty="0"/>
              <a:t>Continue with program and course revisions per accreditation. </a:t>
            </a:r>
          </a:p>
          <a:p>
            <a:r>
              <a:rPr lang="en-US" dirty="0"/>
              <a:t>Add an AA designed for students who plan to transfer.</a:t>
            </a:r>
          </a:p>
          <a:p>
            <a:r>
              <a:rPr lang="en-US" dirty="0"/>
              <a:t>Revise GERON 490 to meet the national guidelines for Service Coordinator and Information and Referral Service Training</a:t>
            </a:r>
          </a:p>
          <a:p>
            <a:r>
              <a:rPr lang="en-US" dirty="0"/>
              <a:t>Consolidate the CTE courses GERON 310, 311, and 312 into one course and add it to the core.</a:t>
            </a:r>
          </a:p>
          <a:p>
            <a:r>
              <a:rPr lang="en-US" dirty="0"/>
              <a:t>Develop a communication and interaction strategy course designed to address the needs of older people and people with disabilities and add it to the core.</a:t>
            </a: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1588</TotalTime>
  <Words>2112</Words>
  <Application>Microsoft Office PowerPoint</Application>
  <PresentationFormat>Widescreen</PresentationFormat>
  <Paragraphs>128</Paragraphs>
  <Slides>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Gerontology</vt:lpstr>
      <vt:lpstr> Gerontology Profile </vt:lpstr>
      <vt:lpstr>Historical Analysis</vt:lpstr>
      <vt:lpstr>Objectives </vt:lpstr>
      <vt:lpstr>Strategic Enhancement</vt:lpstr>
      <vt:lpstr>Planning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Gerontology</dc:title>
  <dc:creator>CJ</dc:creator>
  <cp:lastModifiedBy>Laurinda Reynolds</cp:lastModifiedBy>
  <cp:revision>46</cp:revision>
  <dcterms:created xsi:type="dcterms:W3CDTF">2018-10-09T16:48:02Z</dcterms:created>
  <dcterms:modified xsi:type="dcterms:W3CDTF">2020-11-16T00:05:07Z</dcterms:modified>
</cp:coreProperties>
</file>