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notesMasterIdLst>
    <p:notesMasterId r:id="rId13"/>
  </p:notesMasterIdLst>
  <p:handoutMasterIdLst>
    <p:handoutMasterId r:id="rId14"/>
  </p:handoutMasterIdLst>
  <p:sldIdLst>
    <p:sldId id="275" r:id="rId2"/>
    <p:sldId id="267" r:id="rId3"/>
    <p:sldId id="279" r:id="rId4"/>
    <p:sldId id="280" r:id="rId5"/>
    <p:sldId id="283" r:id="rId6"/>
    <p:sldId id="278" r:id="rId7"/>
    <p:sldId id="282" r:id="rId8"/>
    <p:sldId id="276" r:id="rId9"/>
    <p:sldId id="265" r:id="rId10"/>
    <p:sldId id="272" r:id="rId11"/>
    <p:sldId id="277" r:id="rId1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10920"/>
    <a:srgbClr val="5A0616"/>
    <a:srgbClr val="003057"/>
    <a:srgbClr val="BA0C2F"/>
    <a:srgbClr val="93CEFF"/>
    <a:srgbClr val="6DBDFF"/>
    <a:srgbClr val="002F56"/>
    <a:srgbClr val="008B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633" autoAdjust="0"/>
  </p:normalViewPr>
  <p:slideViewPr>
    <p:cSldViewPr snapToGrid="0">
      <p:cViewPr varScale="1">
        <p:scale>
          <a:sx n="81" d="100"/>
          <a:sy n="81" d="100"/>
        </p:scale>
        <p:origin x="126" y="51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3" d="100"/>
          <a:sy n="63" d="100"/>
        </p:scale>
        <p:origin x="-3192" y="-6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C7582C1D-5D08-4702-84FF-D6E3FE445396}" type="datetimeFigureOut">
              <a:rPr lang="en-US" smtClean="0"/>
              <a:t>4/22/2019</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707F6755-CCE0-4873-A38E-89D3F37A8006}" type="slidenum">
              <a:rPr lang="en-US" smtClean="0"/>
              <a:t>‹#›</a:t>
            </a:fld>
            <a:endParaRPr lang="en-US"/>
          </a:p>
        </p:txBody>
      </p:sp>
    </p:spTree>
    <p:extLst>
      <p:ext uri="{BB962C8B-B14F-4D97-AF65-F5344CB8AC3E}">
        <p14:creationId xmlns:p14="http://schemas.microsoft.com/office/powerpoint/2010/main" val="18481997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3BDB0798-8BCF-4EBC-9109-D84DA2D3C184}" type="datetimeFigureOut">
              <a:rPr lang="en-US" smtClean="0"/>
              <a:t>4/22/2019</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7ABF1528-91F2-4E57-8CC3-616A321C5541}" type="slidenum">
              <a:rPr lang="en-US" smtClean="0"/>
              <a:t>‹#›</a:t>
            </a:fld>
            <a:endParaRPr lang="en-US"/>
          </a:p>
        </p:txBody>
      </p:sp>
    </p:spTree>
    <p:extLst>
      <p:ext uri="{BB962C8B-B14F-4D97-AF65-F5344CB8AC3E}">
        <p14:creationId xmlns:p14="http://schemas.microsoft.com/office/powerpoint/2010/main" val="2311534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b="1" dirty="0" smtClean="0"/>
              <a:t>Describe what your program does</a:t>
            </a:r>
            <a:r>
              <a:rPr lang="en-US" b="1" baseline="0" dirty="0" smtClean="0"/>
              <a:t> and how this fits with the mission of ARC</a:t>
            </a:r>
            <a:endParaRPr lang="en-US" b="1" dirty="0" smtClean="0"/>
          </a:p>
          <a:p>
            <a:r>
              <a:rPr lang="en-US" dirty="0" smtClean="0"/>
              <a:t>Interconnectivity</a:t>
            </a:r>
            <a:r>
              <a:rPr lang="en-US" baseline="0" dirty="0" smtClean="0"/>
              <a:t> in a biological world.  Also we serve as mentors to help students develop life skills. We continue to support them as they navigate their </a:t>
            </a:r>
            <a:r>
              <a:rPr lang="en-US" baseline="0" dirty="0" err="1" smtClean="0"/>
              <a:t>ed</a:t>
            </a:r>
            <a:r>
              <a:rPr lang="en-US" baseline="0" dirty="0" smtClean="0"/>
              <a:t> careers.  </a:t>
            </a:r>
            <a:endParaRPr lang="en-US" b="1" dirty="0"/>
          </a:p>
        </p:txBody>
      </p:sp>
      <p:sp>
        <p:nvSpPr>
          <p:cNvPr id="4" name="Slide Number Placeholder 3"/>
          <p:cNvSpPr>
            <a:spLocks noGrp="1"/>
          </p:cNvSpPr>
          <p:nvPr>
            <p:ph type="sldNum" sz="quarter" idx="10"/>
          </p:nvPr>
        </p:nvSpPr>
        <p:spPr/>
        <p:txBody>
          <a:bodyPr/>
          <a:lstStyle/>
          <a:p>
            <a:fld id="{7ABF1528-91F2-4E57-8CC3-616A321C5541}" type="slidenum">
              <a:rPr lang="en-US" smtClean="0"/>
              <a:t>2</a:t>
            </a:fld>
            <a:endParaRPr lang="en-US"/>
          </a:p>
        </p:txBody>
      </p:sp>
    </p:spTree>
    <p:extLst>
      <p:ext uri="{BB962C8B-B14F-4D97-AF65-F5344CB8AC3E}">
        <p14:creationId xmlns:p14="http://schemas.microsoft.com/office/powerpoint/2010/main" val="298424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Describe </a:t>
            </a:r>
            <a:r>
              <a:rPr lang="en-US" b="1" dirty="0" smtClean="0"/>
              <a:t>what your program does</a:t>
            </a:r>
            <a:r>
              <a:rPr lang="en-US" b="1" baseline="0" dirty="0" smtClean="0"/>
              <a:t> and how this fits with the mission of ARC</a:t>
            </a:r>
            <a:endParaRPr lang="en-US" b="1" dirty="0"/>
          </a:p>
        </p:txBody>
      </p:sp>
      <p:sp>
        <p:nvSpPr>
          <p:cNvPr id="4" name="Slide Number Placeholder 3"/>
          <p:cNvSpPr>
            <a:spLocks noGrp="1"/>
          </p:cNvSpPr>
          <p:nvPr>
            <p:ph type="sldNum" sz="quarter" idx="10"/>
          </p:nvPr>
        </p:nvSpPr>
        <p:spPr/>
        <p:txBody>
          <a:bodyPr/>
          <a:lstStyle/>
          <a:p>
            <a:fld id="{7ABF1528-91F2-4E57-8CC3-616A321C5541}" type="slidenum">
              <a:rPr lang="en-US" smtClean="0"/>
              <a:t>3</a:t>
            </a:fld>
            <a:endParaRPr lang="en-US"/>
          </a:p>
        </p:txBody>
      </p:sp>
    </p:spTree>
    <p:extLst>
      <p:ext uri="{BB962C8B-B14F-4D97-AF65-F5344CB8AC3E}">
        <p14:creationId xmlns:p14="http://schemas.microsoft.com/office/powerpoint/2010/main" val="3497088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Describe </a:t>
            </a:r>
            <a:r>
              <a:rPr lang="en-US" b="1" dirty="0" smtClean="0"/>
              <a:t>what your program does</a:t>
            </a:r>
            <a:r>
              <a:rPr lang="en-US" b="1" baseline="0" dirty="0" smtClean="0"/>
              <a:t> and how this fits with the mission of ARC</a:t>
            </a:r>
            <a:endParaRPr lang="en-US" b="1" dirty="0"/>
          </a:p>
        </p:txBody>
      </p:sp>
      <p:sp>
        <p:nvSpPr>
          <p:cNvPr id="4" name="Slide Number Placeholder 3"/>
          <p:cNvSpPr>
            <a:spLocks noGrp="1"/>
          </p:cNvSpPr>
          <p:nvPr>
            <p:ph type="sldNum" sz="quarter" idx="10"/>
          </p:nvPr>
        </p:nvSpPr>
        <p:spPr/>
        <p:txBody>
          <a:bodyPr/>
          <a:lstStyle/>
          <a:p>
            <a:fld id="{7ABF1528-91F2-4E57-8CC3-616A321C5541}" type="slidenum">
              <a:rPr lang="en-US" smtClean="0"/>
              <a:t>4</a:t>
            </a:fld>
            <a:endParaRPr lang="en-US"/>
          </a:p>
        </p:txBody>
      </p:sp>
    </p:spTree>
    <p:extLst>
      <p:ext uri="{BB962C8B-B14F-4D97-AF65-F5344CB8AC3E}">
        <p14:creationId xmlns:p14="http://schemas.microsoft.com/office/powerpoint/2010/main" val="263175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Describe </a:t>
            </a:r>
            <a:r>
              <a:rPr lang="en-US" b="1" dirty="0" smtClean="0"/>
              <a:t>what your program does</a:t>
            </a:r>
            <a:r>
              <a:rPr lang="en-US" b="1" baseline="0" dirty="0" smtClean="0"/>
              <a:t> and how this fits with the mission of ARC</a:t>
            </a:r>
            <a:endParaRPr lang="en-US" b="1" dirty="0"/>
          </a:p>
        </p:txBody>
      </p:sp>
      <p:sp>
        <p:nvSpPr>
          <p:cNvPr id="4" name="Slide Number Placeholder 3"/>
          <p:cNvSpPr>
            <a:spLocks noGrp="1"/>
          </p:cNvSpPr>
          <p:nvPr>
            <p:ph type="sldNum" sz="quarter" idx="10"/>
          </p:nvPr>
        </p:nvSpPr>
        <p:spPr/>
        <p:txBody>
          <a:bodyPr/>
          <a:lstStyle/>
          <a:p>
            <a:fld id="{7ABF1528-91F2-4E57-8CC3-616A321C5541}" type="slidenum">
              <a:rPr lang="en-US" smtClean="0"/>
              <a:t>5</a:t>
            </a:fld>
            <a:endParaRPr lang="en-US"/>
          </a:p>
        </p:txBody>
      </p:sp>
    </p:spTree>
    <p:extLst>
      <p:ext uri="{BB962C8B-B14F-4D97-AF65-F5344CB8AC3E}">
        <p14:creationId xmlns:p14="http://schemas.microsoft.com/office/powerpoint/2010/main" val="307019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Describe </a:t>
            </a:r>
            <a:r>
              <a:rPr lang="en-US" b="1" dirty="0" smtClean="0"/>
              <a:t>what your program does</a:t>
            </a:r>
            <a:r>
              <a:rPr lang="en-US" b="1" baseline="0" dirty="0" smtClean="0"/>
              <a:t> and how this fits with the mission of ARC</a:t>
            </a:r>
            <a:endParaRPr lang="en-US" b="1" dirty="0"/>
          </a:p>
        </p:txBody>
      </p:sp>
      <p:sp>
        <p:nvSpPr>
          <p:cNvPr id="4" name="Slide Number Placeholder 3"/>
          <p:cNvSpPr>
            <a:spLocks noGrp="1"/>
          </p:cNvSpPr>
          <p:nvPr>
            <p:ph type="sldNum" sz="quarter" idx="10"/>
          </p:nvPr>
        </p:nvSpPr>
        <p:spPr/>
        <p:txBody>
          <a:bodyPr/>
          <a:lstStyle/>
          <a:p>
            <a:fld id="{7ABF1528-91F2-4E57-8CC3-616A321C5541}" type="slidenum">
              <a:rPr lang="en-US" smtClean="0"/>
              <a:t>6</a:t>
            </a:fld>
            <a:endParaRPr lang="en-US"/>
          </a:p>
        </p:txBody>
      </p:sp>
    </p:spTree>
    <p:extLst>
      <p:ext uri="{BB962C8B-B14F-4D97-AF65-F5344CB8AC3E}">
        <p14:creationId xmlns:p14="http://schemas.microsoft.com/office/powerpoint/2010/main" val="1683155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Describe what your program does</a:t>
            </a:r>
            <a:r>
              <a:rPr lang="en-US" b="1" baseline="0" dirty="0" smtClean="0"/>
              <a:t> and how this fits with the mission of ARC   </a:t>
            </a:r>
            <a:r>
              <a:rPr lang="en-US" dirty="0" smtClean="0"/>
              <a:t>AST degree, BIO </a:t>
            </a:r>
            <a:r>
              <a:rPr lang="en-US" b="0" dirty="0" smtClean="0"/>
              <a:t>415</a:t>
            </a:r>
            <a:endParaRPr lang="en-US" b="0" dirty="0"/>
          </a:p>
        </p:txBody>
      </p:sp>
      <p:sp>
        <p:nvSpPr>
          <p:cNvPr id="4" name="Slide Number Placeholder 3"/>
          <p:cNvSpPr>
            <a:spLocks noGrp="1"/>
          </p:cNvSpPr>
          <p:nvPr>
            <p:ph type="sldNum" sz="quarter" idx="10"/>
          </p:nvPr>
        </p:nvSpPr>
        <p:spPr/>
        <p:txBody>
          <a:bodyPr/>
          <a:lstStyle/>
          <a:p>
            <a:fld id="{7ABF1528-91F2-4E57-8CC3-616A321C5541}" type="slidenum">
              <a:rPr lang="en-US" smtClean="0"/>
              <a:t>7</a:t>
            </a:fld>
            <a:endParaRPr lang="en-US"/>
          </a:p>
        </p:txBody>
      </p:sp>
    </p:spTree>
    <p:extLst>
      <p:ext uri="{BB962C8B-B14F-4D97-AF65-F5344CB8AC3E}">
        <p14:creationId xmlns:p14="http://schemas.microsoft.com/office/powerpoint/2010/main" val="3514572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b="1" dirty="0" smtClean="0"/>
              <a:t>List your program’s </a:t>
            </a:r>
            <a:r>
              <a:rPr lang="en-US" b="1" baseline="0" dirty="0" smtClean="0"/>
              <a:t>strengths and challenges based on review of your historical data or other records.</a:t>
            </a:r>
            <a:endParaRPr lang="en-US" b="1" dirty="0" smtClean="0"/>
          </a:p>
          <a:p>
            <a:r>
              <a:rPr lang="en-US" dirty="0" smtClean="0"/>
              <a:t>Strengths</a:t>
            </a:r>
            <a:r>
              <a:rPr lang="en-US" baseline="0" dirty="0" smtClean="0"/>
              <a:t> – ~12 nm courses, including one honors.  Collaborative – helped organize UCD transfer student success conference, CSU grant to build research experiences into curriculum, UCD: BIO 415, AST degree, other departments.  Accessibility: online and hybrid courses, 415 decrease time and cost to graduation, textbooks shared and online texts.  </a:t>
            </a:r>
            <a:r>
              <a:rPr lang="en-US" dirty="0" smtClean="0"/>
              <a:t>Lab facilities</a:t>
            </a:r>
            <a:r>
              <a:rPr lang="en-US" baseline="0" dirty="0" smtClean="0"/>
              <a:t> – open labs for lab classes. Don’t have the availability of lab space and staff time to be available regularly. </a:t>
            </a:r>
            <a:endParaRPr lang="en-US" b="1" dirty="0"/>
          </a:p>
        </p:txBody>
      </p:sp>
      <p:sp>
        <p:nvSpPr>
          <p:cNvPr id="4" name="Slide Number Placeholder 3"/>
          <p:cNvSpPr>
            <a:spLocks noGrp="1"/>
          </p:cNvSpPr>
          <p:nvPr>
            <p:ph type="sldNum" sz="quarter" idx="10"/>
          </p:nvPr>
        </p:nvSpPr>
        <p:spPr/>
        <p:txBody>
          <a:bodyPr/>
          <a:lstStyle/>
          <a:p>
            <a:fld id="{7ABF1528-91F2-4E57-8CC3-616A321C5541}" type="slidenum">
              <a:rPr lang="en-US" smtClean="0"/>
              <a:t>8</a:t>
            </a:fld>
            <a:endParaRPr lang="en-US"/>
          </a:p>
        </p:txBody>
      </p:sp>
    </p:spTree>
    <p:extLst>
      <p:ext uri="{BB962C8B-B14F-4D97-AF65-F5344CB8AC3E}">
        <p14:creationId xmlns:p14="http://schemas.microsoft.com/office/powerpoint/2010/main" val="690868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List</a:t>
            </a:r>
            <a:r>
              <a:rPr lang="en-US" b="1" baseline="0" dirty="0" smtClean="0"/>
              <a:t> what your program wants to accomplish. Discuss how these accomplishments will or do support the </a:t>
            </a:r>
            <a:r>
              <a:rPr lang="en-US" b="1" baseline="0" dirty="0" err="1" smtClean="0"/>
              <a:t>ARCmission</a:t>
            </a:r>
            <a:r>
              <a:rPr lang="en-US" b="1" baseline="0" dirty="0" smtClean="0"/>
              <a:t>. </a:t>
            </a:r>
            <a:r>
              <a:rPr lang="en-US" dirty="0" smtClean="0"/>
              <a:t>Also increase interest in science program, especially among disproportionately impacted groups. Analyze data by class, by modality,</a:t>
            </a:r>
            <a:r>
              <a:rPr lang="en-US" baseline="0" dirty="0" smtClean="0"/>
              <a:t> by start times. Look for what factors promote success. Then investigate why that is.</a:t>
            </a:r>
            <a:r>
              <a:rPr lang="en-US" dirty="0" smtClean="0"/>
              <a:t> </a:t>
            </a:r>
            <a:endParaRPr lang="en-US" b="1" dirty="0"/>
          </a:p>
        </p:txBody>
      </p:sp>
      <p:sp>
        <p:nvSpPr>
          <p:cNvPr id="4" name="Slide Number Placeholder 3"/>
          <p:cNvSpPr>
            <a:spLocks noGrp="1"/>
          </p:cNvSpPr>
          <p:nvPr>
            <p:ph type="sldNum" sz="quarter" idx="10"/>
          </p:nvPr>
        </p:nvSpPr>
        <p:spPr/>
        <p:txBody>
          <a:bodyPr/>
          <a:lstStyle/>
          <a:p>
            <a:fld id="{7ABF1528-91F2-4E57-8CC3-616A321C5541}" type="slidenum">
              <a:rPr lang="en-US" smtClean="0"/>
              <a:t>9</a:t>
            </a:fld>
            <a:endParaRPr lang="en-US"/>
          </a:p>
        </p:txBody>
      </p:sp>
    </p:spTree>
    <p:extLst>
      <p:ext uri="{BB962C8B-B14F-4D97-AF65-F5344CB8AC3E}">
        <p14:creationId xmlns:p14="http://schemas.microsoft.com/office/powerpoint/2010/main" val="2540714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b="1" baseline="0" dirty="0" smtClean="0"/>
              <a:t>Discuss </a:t>
            </a:r>
            <a:r>
              <a:rPr lang="en-US" b="1" baseline="0" dirty="0" smtClean="0"/>
              <a:t>how this vision supports ARC’s commitment to social justice and equity</a:t>
            </a:r>
            <a:r>
              <a:rPr lang="en-US" b="1" baseline="0" dirty="0" smtClean="0"/>
              <a:t>.</a:t>
            </a:r>
            <a:r>
              <a:rPr lang="en-US" dirty="0" smtClean="0"/>
              <a:t> </a:t>
            </a:r>
            <a:r>
              <a:rPr lang="en-US" b="1" dirty="0" smtClean="0"/>
              <a:t>Describe what</a:t>
            </a:r>
            <a:r>
              <a:rPr lang="en-US" b="1" baseline="0" dirty="0" smtClean="0"/>
              <a:t> </a:t>
            </a:r>
            <a:r>
              <a:rPr lang="en-US" b="1" dirty="0" smtClean="0"/>
              <a:t>your program’s ideal future</a:t>
            </a:r>
            <a:r>
              <a:rPr lang="en-US" b="1" baseline="0" dirty="0" smtClean="0"/>
              <a:t> looks like. </a:t>
            </a:r>
            <a:endParaRPr lang="en-US" b="1" dirty="0" smtClean="0"/>
          </a:p>
          <a:p>
            <a:r>
              <a:rPr lang="en-US" b="1" baseline="0" dirty="0" smtClean="0"/>
              <a:t> </a:t>
            </a:r>
            <a:r>
              <a:rPr lang="en-US" dirty="0" smtClean="0"/>
              <a:t>Diverse </a:t>
            </a:r>
            <a:r>
              <a:rPr lang="en-US" dirty="0" err="1" smtClean="0"/>
              <a:t>nonmajors</a:t>
            </a:r>
            <a:r>
              <a:rPr lang="en-US" dirty="0" smtClean="0"/>
              <a:t>, more honors courses, increased</a:t>
            </a:r>
            <a:r>
              <a:rPr lang="en-US" baseline="0" dirty="0" smtClean="0"/>
              <a:t> online and hybrid courses. </a:t>
            </a:r>
            <a:endParaRPr lang="en-US" b="1" dirty="0"/>
          </a:p>
        </p:txBody>
      </p:sp>
      <p:sp>
        <p:nvSpPr>
          <p:cNvPr id="4" name="Slide Number Placeholder 3"/>
          <p:cNvSpPr>
            <a:spLocks noGrp="1"/>
          </p:cNvSpPr>
          <p:nvPr>
            <p:ph type="sldNum" sz="quarter" idx="10"/>
          </p:nvPr>
        </p:nvSpPr>
        <p:spPr/>
        <p:txBody>
          <a:bodyPr/>
          <a:lstStyle/>
          <a:p>
            <a:fld id="{7ABF1528-91F2-4E57-8CC3-616A321C5541}" type="slidenum">
              <a:rPr lang="en-US" smtClean="0"/>
              <a:t>10</a:t>
            </a:fld>
            <a:endParaRPr lang="en-US"/>
          </a:p>
        </p:txBody>
      </p:sp>
    </p:spTree>
    <p:extLst>
      <p:ext uri="{BB962C8B-B14F-4D97-AF65-F5344CB8AC3E}">
        <p14:creationId xmlns:p14="http://schemas.microsoft.com/office/powerpoint/2010/main" val="312102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List </a:t>
            </a:r>
            <a:r>
              <a:rPr lang="en-US" b="1" dirty="0" smtClean="0"/>
              <a:t>planning steps your program</a:t>
            </a:r>
            <a:r>
              <a:rPr lang="en-US" b="1" baseline="0" dirty="0" smtClean="0"/>
              <a:t> is planning to take within the next year (or so). These would be found in your Annual Unit Plan</a:t>
            </a:r>
            <a:r>
              <a:rPr lang="en-US" b="1" baseline="0" dirty="0" smtClean="0"/>
              <a:t>. </a:t>
            </a:r>
            <a:r>
              <a:rPr lang="en-US" dirty="0" smtClean="0"/>
              <a:t>How do we attract and maintain a diverse faculty pool?  Workshops?  Trainings?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11</a:t>
            </a:fld>
            <a:endParaRPr lang="en-US"/>
          </a:p>
        </p:txBody>
      </p:sp>
    </p:spTree>
    <p:extLst>
      <p:ext uri="{BB962C8B-B14F-4D97-AF65-F5344CB8AC3E}">
        <p14:creationId xmlns:p14="http://schemas.microsoft.com/office/powerpoint/2010/main" val="608785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0F647-E769-422A-8455-95DEA01EBD2A}"/>
              </a:ext>
            </a:extLst>
          </p:cNvPr>
          <p:cNvSpPr>
            <a:spLocks noGrp="1"/>
          </p:cNvSpPr>
          <p:nvPr>
            <p:ph type="ctrTitle"/>
          </p:nvPr>
        </p:nvSpPr>
        <p:spPr>
          <a:xfrm>
            <a:off x="1524000" y="1122363"/>
            <a:ext cx="9144000" cy="2387600"/>
          </a:xfrm>
        </p:spPr>
        <p:txBody>
          <a:bodyPr anchor="b"/>
          <a:lstStyle>
            <a:lvl1pPr algn="ctr">
              <a:defRPr sz="6000">
                <a:solidFill>
                  <a:srgbClr val="003057"/>
                </a:solidFill>
              </a:defRPr>
            </a:lvl1pPr>
          </a:lstStyle>
          <a:p>
            <a:r>
              <a:rPr lang="en-US" dirty="0"/>
              <a:t>Click to edit Master title style</a:t>
            </a:r>
          </a:p>
        </p:txBody>
      </p:sp>
      <p:sp>
        <p:nvSpPr>
          <p:cNvPr id="3" name="Subtitle 2">
            <a:extLst>
              <a:ext uri="{FF2B5EF4-FFF2-40B4-BE49-F238E27FC236}">
                <a16:creationId xmlns:a16="http://schemas.microsoft.com/office/drawing/2014/main" id="{05C802D0-5B0F-49FF-ADAC-25C471AD2AB2}"/>
              </a:ext>
            </a:extLst>
          </p:cNvPr>
          <p:cNvSpPr>
            <a:spLocks noGrp="1"/>
          </p:cNvSpPr>
          <p:nvPr>
            <p:ph type="subTitle" idx="1"/>
          </p:nvPr>
        </p:nvSpPr>
        <p:spPr>
          <a:xfrm>
            <a:off x="1524000" y="3602038"/>
            <a:ext cx="9144000" cy="1190095"/>
          </a:xfrm>
        </p:spPr>
        <p:txBody>
          <a:bodyPr/>
          <a:lstStyle>
            <a:lvl1pPr marL="0" indent="0" algn="ctr">
              <a:buNone/>
              <a:defRPr sz="2400">
                <a:solidFill>
                  <a:srgbClr val="BA0C2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33750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968D1-4F76-413E-9FAA-D2FD8221A986}"/>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5A274B3E-3E45-4A8C-9CB1-AF4B42B81B15}"/>
              </a:ext>
            </a:extLst>
          </p:cNvPr>
          <p:cNvSpPr>
            <a:spLocks noGrp="1"/>
          </p:cNvSpPr>
          <p:nvPr>
            <p:ph idx="1"/>
          </p:nvPr>
        </p:nvSpPr>
        <p:spPr>
          <a:xfrm>
            <a:off x="838200" y="1825625"/>
            <a:ext cx="10515600" cy="4351338"/>
          </a:xfrm>
        </p:spPr>
        <p:txBody>
          <a:bodyPr/>
          <a:lstStyle>
            <a:lvl1pPr>
              <a:defRPr>
                <a:solidFill>
                  <a:srgbClr val="003057"/>
                </a:solidFill>
              </a:defRPr>
            </a:lvl1pPr>
            <a:lvl2pPr>
              <a:defRPr>
                <a:solidFill>
                  <a:srgbClr val="003057"/>
                </a:solidFill>
              </a:defRPr>
            </a:lvl2pPr>
            <a:lvl3pPr>
              <a:defRPr>
                <a:solidFill>
                  <a:srgbClr val="003057"/>
                </a:solidFill>
              </a:defRPr>
            </a:lvl3pPr>
            <a:lvl4pPr>
              <a:defRPr>
                <a:solidFill>
                  <a:srgbClr val="003057"/>
                </a:solidFill>
              </a:defRPr>
            </a:lvl4pPr>
            <a:lvl5pPr>
              <a:defRPr>
                <a:solidFill>
                  <a:srgbClr val="003057"/>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8373139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EFCFD-758C-4967-9AD6-26AF78D814F2}"/>
              </a:ext>
            </a:extLst>
          </p:cNvPr>
          <p:cNvSpPr>
            <a:spLocks noGrp="1"/>
          </p:cNvSpPr>
          <p:nvPr>
            <p:ph type="title"/>
          </p:nvPr>
        </p:nvSpPr>
        <p:spPr>
          <a:xfrm>
            <a:off x="831850" y="1709738"/>
            <a:ext cx="10515600" cy="2852737"/>
          </a:xfrm>
        </p:spPr>
        <p:txBody>
          <a:bodyPr anchor="b"/>
          <a:lstStyle>
            <a:lvl1pPr>
              <a:defRPr sz="6000">
                <a:solidFill>
                  <a:srgbClr val="003057"/>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482700E6-B63E-4CE9-A41A-C2818757F641}"/>
              </a:ext>
            </a:extLst>
          </p:cNvPr>
          <p:cNvSpPr>
            <a:spLocks noGrp="1"/>
          </p:cNvSpPr>
          <p:nvPr>
            <p:ph type="body" idx="1"/>
          </p:nvPr>
        </p:nvSpPr>
        <p:spPr>
          <a:xfrm>
            <a:off x="831850" y="4589463"/>
            <a:ext cx="10515600" cy="1500187"/>
          </a:xfrm>
        </p:spPr>
        <p:txBody>
          <a:bodyPr/>
          <a:lstStyle>
            <a:lvl1pPr marL="0" indent="0">
              <a:buNone/>
              <a:defRPr sz="2400">
                <a:solidFill>
                  <a:srgbClr val="BA0C2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904514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4230E-4A85-4416-8669-FAE95D77C37D}"/>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5BC57320-C1AD-4234-8081-7DE40B7A6D3E}"/>
              </a:ext>
            </a:extLst>
          </p:cNvPr>
          <p:cNvSpPr>
            <a:spLocks noGrp="1"/>
          </p:cNvSpPr>
          <p:nvPr>
            <p:ph sz="half" idx="1"/>
          </p:nvPr>
        </p:nvSpPr>
        <p:spPr>
          <a:xfrm>
            <a:off x="838200" y="1825625"/>
            <a:ext cx="5181600" cy="4351338"/>
          </a:xfrm>
        </p:spPr>
        <p:txBody>
          <a:bodyPr/>
          <a:lstStyle>
            <a:lvl1pPr>
              <a:defRPr>
                <a:solidFill>
                  <a:srgbClr val="BA0C2F"/>
                </a:solidFill>
              </a:defRPr>
            </a:lvl1pPr>
            <a:lvl2pPr>
              <a:defRPr>
                <a:solidFill>
                  <a:srgbClr val="BA0C2F"/>
                </a:solidFill>
              </a:defRPr>
            </a:lvl2pPr>
            <a:lvl3pPr>
              <a:defRPr>
                <a:solidFill>
                  <a:srgbClr val="BA0C2F"/>
                </a:solidFill>
              </a:defRPr>
            </a:lvl3pPr>
            <a:lvl4pPr>
              <a:defRPr>
                <a:solidFill>
                  <a:srgbClr val="BA0C2F"/>
                </a:solidFill>
              </a:defRPr>
            </a:lvl4pPr>
            <a:lvl5pPr>
              <a:defRPr>
                <a:solidFill>
                  <a:srgbClr val="BA0C2F"/>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AD4B904-FE3E-44BA-BD20-0D9F8EEC88DA}"/>
              </a:ext>
            </a:extLst>
          </p:cNvPr>
          <p:cNvSpPr>
            <a:spLocks noGrp="1"/>
          </p:cNvSpPr>
          <p:nvPr>
            <p:ph sz="half" idx="2"/>
          </p:nvPr>
        </p:nvSpPr>
        <p:spPr>
          <a:xfrm>
            <a:off x="6172200" y="1825625"/>
            <a:ext cx="5181600" cy="4351338"/>
          </a:xfrm>
        </p:spPr>
        <p:txBody>
          <a:bodyPr/>
          <a:lstStyle>
            <a:lvl1pPr>
              <a:defRPr>
                <a:solidFill>
                  <a:srgbClr val="BA0C2F"/>
                </a:solidFill>
              </a:defRPr>
            </a:lvl1pPr>
            <a:lvl2pPr>
              <a:defRPr>
                <a:solidFill>
                  <a:srgbClr val="BA0C2F"/>
                </a:solidFill>
              </a:defRPr>
            </a:lvl2pPr>
            <a:lvl3pPr>
              <a:defRPr>
                <a:solidFill>
                  <a:srgbClr val="BA0C2F"/>
                </a:solidFill>
              </a:defRPr>
            </a:lvl3pPr>
            <a:lvl4pPr>
              <a:defRPr>
                <a:solidFill>
                  <a:srgbClr val="BA0C2F"/>
                </a:solidFill>
              </a:defRPr>
            </a:lvl4pPr>
            <a:lvl5pPr>
              <a:defRPr>
                <a:solidFill>
                  <a:srgbClr val="BA0C2F"/>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956607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73AEA-B61F-4142-978E-01AD0A1C3E5A}"/>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Tree>
    <p:extLst>
      <p:ext uri="{BB962C8B-B14F-4D97-AF65-F5344CB8AC3E}">
        <p14:creationId xmlns:p14="http://schemas.microsoft.com/office/powerpoint/2010/main" val="24849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696117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03057"/>
            </a:gs>
            <a:gs pos="91000">
              <a:schemeClr val="accent1">
                <a:lumMod val="45000"/>
                <a:lumOff val="55000"/>
              </a:schemeClr>
            </a:gs>
            <a:gs pos="0">
              <a:schemeClr val="bg1"/>
            </a:gs>
          </a:gsLst>
          <a:lin ang="5400000" scaled="1"/>
          <a:tileRect/>
        </a:gradFill>
        <a:effectLst/>
      </p:bgPr>
    </p:bg>
    <p:spTree>
      <p:nvGrpSpPr>
        <p:cNvPr id="1" name=""/>
        <p:cNvGrpSpPr/>
        <p:nvPr/>
      </p:nvGrpSpPr>
      <p:grpSpPr>
        <a:xfrm>
          <a:off x="0" y="0"/>
          <a:ext cx="0" cy="0"/>
          <a:chOff x="0" y="0"/>
          <a:chExt cx="0" cy="0"/>
        </a:xfrm>
      </p:grpSpPr>
      <p:sp>
        <p:nvSpPr>
          <p:cNvPr id="21" name="Flowchart: Delay 20"/>
          <p:cNvSpPr/>
          <p:nvPr userDrawn="1"/>
        </p:nvSpPr>
        <p:spPr>
          <a:xfrm flipH="1">
            <a:off x="9964131" y="4751109"/>
            <a:ext cx="2227868" cy="2105164"/>
          </a:xfrm>
          <a:prstGeom prst="flowChartDelay">
            <a:avLst/>
          </a:prstGeom>
          <a:solidFill>
            <a:srgbClr val="00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Diagonal Corners Snipped 10">
            <a:extLst>
              <a:ext uri="{FF2B5EF4-FFF2-40B4-BE49-F238E27FC236}">
                <a16:creationId xmlns:a16="http://schemas.microsoft.com/office/drawing/2014/main" id="{19F4E9D6-F545-4838-AB86-4DB1CD430F2C}"/>
              </a:ext>
            </a:extLst>
          </p:cNvPr>
          <p:cNvSpPr/>
          <p:nvPr userDrawn="1"/>
        </p:nvSpPr>
        <p:spPr>
          <a:xfrm rot="5400000" flipV="1">
            <a:off x="9880890" y="5136010"/>
            <a:ext cx="1313312" cy="2127214"/>
          </a:xfrm>
          <a:prstGeom prst="flowChartManualInput">
            <a:avLst/>
          </a:prstGeom>
          <a:solidFill>
            <a:srgbClr val="003057"/>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 name="Title Placeholder 1">
            <a:extLst>
              <a:ext uri="{FF2B5EF4-FFF2-40B4-BE49-F238E27FC236}">
                <a16:creationId xmlns:a16="http://schemas.microsoft.com/office/drawing/2014/main" id="{D1E3E8E9-469A-4BA3-BB18-6FA750A9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E3168D6-E065-452F-9702-C3B23238DB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Diagonal Corners Snipped 8">
            <a:extLst>
              <a:ext uri="{FF2B5EF4-FFF2-40B4-BE49-F238E27FC236}">
                <a16:creationId xmlns:a16="http://schemas.microsoft.com/office/drawing/2014/main" id="{6B665A23-DBE0-4453-87F7-9165262BBF01}"/>
              </a:ext>
            </a:extLst>
          </p:cNvPr>
          <p:cNvSpPr/>
          <p:nvPr userDrawn="1"/>
        </p:nvSpPr>
        <p:spPr>
          <a:xfrm rot="16200000">
            <a:off x="10144654" y="4815686"/>
            <a:ext cx="1673257" cy="2430221"/>
          </a:xfrm>
          <a:prstGeom prst="flowChartManualInput">
            <a:avLst/>
          </a:prstGeom>
          <a:solidFill>
            <a:srgbClr val="BA0C2F"/>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pic>
        <p:nvPicPr>
          <p:cNvPr id="17" name="Picture 16"/>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0198955" y="5418484"/>
            <a:ext cx="1854681" cy="931124"/>
          </a:xfrm>
          <a:prstGeom prst="rect">
            <a:avLst/>
          </a:prstGeom>
        </p:spPr>
      </p:pic>
      <p:cxnSp>
        <p:nvCxnSpPr>
          <p:cNvPr id="16" name="Straight Connector 15"/>
          <p:cNvCxnSpPr/>
          <p:nvPr userDrawn="1"/>
        </p:nvCxnSpPr>
        <p:spPr>
          <a:xfrm flipV="1">
            <a:off x="0" y="6504578"/>
            <a:ext cx="12207240" cy="24081"/>
          </a:xfrm>
          <a:prstGeom prst="line">
            <a:avLst/>
          </a:prstGeom>
          <a:ln w="1079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488204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4" r:id="rId5"/>
    <p:sldLayoutId id="2147483675" r:id="rId6"/>
  </p:sldLayoutIdLst>
  <p:txStyles>
    <p:titleStyle>
      <a:lvl1pPr algn="l" defTabSz="914400" rtl="0" eaLnBrk="1" latinLnBrk="0" hangingPunct="1">
        <a:lnSpc>
          <a:spcPct val="90000"/>
        </a:lnSpc>
        <a:spcBef>
          <a:spcPct val="0"/>
        </a:spcBef>
        <a:buNone/>
        <a:defRPr sz="4400" b="1" kern="1200">
          <a:solidFill>
            <a:srgbClr val="00305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166328"/>
            <a:ext cx="10515600" cy="2043403"/>
          </a:xfrm>
        </p:spPr>
        <p:txBody>
          <a:bodyPr/>
          <a:lstStyle/>
          <a:p>
            <a:r>
              <a:rPr lang="en-US" dirty="0" smtClean="0"/>
              <a:t>Department of Biology</a:t>
            </a:r>
            <a:endParaRPr lang="en-US" dirty="0"/>
          </a:p>
        </p:txBody>
      </p:sp>
      <p:sp>
        <p:nvSpPr>
          <p:cNvPr id="3" name="Text Placeholder 2"/>
          <p:cNvSpPr>
            <a:spLocks noGrp="1"/>
          </p:cNvSpPr>
          <p:nvPr>
            <p:ph type="body" idx="1"/>
          </p:nvPr>
        </p:nvSpPr>
        <p:spPr>
          <a:xfrm>
            <a:off x="831850" y="3097763"/>
            <a:ext cx="10515600" cy="1922107"/>
          </a:xfrm>
        </p:spPr>
        <p:txBody>
          <a:bodyPr>
            <a:normAutofit/>
          </a:bodyPr>
          <a:lstStyle/>
          <a:p>
            <a:pPr algn="r"/>
            <a:r>
              <a:rPr lang="en-US" sz="4000" dirty="0" smtClean="0">
                <a:solidFill>
                  <a:schemeClr val="accent1"/>
                </a:solidFill>
              </a:rPr>
              <a:t>Program Review Presentation</a:t>
            </a:r>
            <a:endParaRPr lang="en-US" dirty="0" smtClean="0">
              <a:solidFill>
                <a:schemeClr val="accent1"/>
              </a:solidFill>
            </a:endParaRPr>
          </a:p>
          <a:p>
            <a:pPr algn="r"/>
            <a:r>
              <a:rPr lang="en-US" sz="4000" dirty="0" smtClean="0">
                <a:solidFill>
                  <a:schemeClr val="accent1"/>
                </a:solidFill>
              </a:rPr>
              <a:t>Cohort 1: 2018-2019</a:t>
            </a:r>
          </a:p>
          <a:p>
            <a:pPr algn="r"/>
            <a:endParaRPr lang="en-US" sz="4000" dirty="0" smtClean="0">
              <a:solidFill>
                <a:schemeClr val="accent1"/>
              </a:solidFill>
            </a:endParaRPr>
          </a:p>
        </p:txBody>
      </p:sp>
    </p:spTree>
    <p:extLst>
      <p:ext uri="{BB962C8B-B14F-4D97-AF65-F5344CB8AC3E}">
        <p14:creationId xmlns:p14="http://schemas.microsoft.com/office/powerpoint/2010/main" val="8628207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Department of Biology Profile </a:t>
            </a:r>
            <a:endParaRPr lang="en-US" dirty="0"/>
          </a:p>
        </p:txBody>
      </p:sp>
      <p:sp>
        <p:nvSpPr>
          <p:cNvPr id="3" name="Content Placeholder 2"/>
          <p:cNvSpPr>
            <a:spLocks noGrp="1"/>
          </p:cNvSpPr>
          <p:nvPr>
            <p:ph idx="1"/>
          </p:nvPr>
        </p:nvSpPr>
        <p:spPr>
          <a:xfrm>
            <a:off x="838200" y="1464906"/>
            <a:ext cx="10515600" cy="4712057"/>
          </a:xfrm>
        </p:spPr>
        <p:txBody>
          <a:bodyPr>
            <a:normAutofit/>
          </a:bodyPr>
          <a:lstStyle/>
          <a:p>
            <a:pPr marL="0" indent="0">
              <a:buNone/>
            </a:pPr>
            <a:r>
              <a:rPr lang="en-US" i="1" dirty="0" smtClean="0"/>
              <a:t>We help students </a:t>
            </a:r>
            <a:r>
              <a:rPr lang="en-US" b="1" i="1" dirty="0" smtClean="0"/>
              <a:t>develop</a:t>
            </a:r>
          </a:p>
          <a:p>
            <a:r>
              <a:rPr lang="en-US" i="1" dirty="0" smtClean="0"/>
              <a:t>	In-depth knowledge base </a:t>
            </a:r>
            <a:endParaRPr lang="en-US" i="1" dirty="0"/>
          </a:p>
          <a:p>
            <a:r>
              <a:rPr lang="en-US" i="1" dirty="0" smtClean="0"/>
              <a:t>	Critical thinking skills</a:t>
            </a:r>
          </a:p>
          <a:p>
            <a:r>
              <a:rPr lang="en-US" i="1" dirty="0"/>
              <a:t>	</a:t>
            </a:r>
            <a:r>
              <a:rPr lang="en-US" i="1" dirty="0" smtClean="0"/>
              <a:t>Experimental skills</a:t>
            </a:r>
          </a:p>
          <a:p>
            <a:r>
              <a:rPr lang="en-US" i="1" dirty="0"/>
              <a:t>	</a:t>
            </a:r>
            <a:r>
              <a:rPr lang="en-US" i="1" dirty="0" smtClean="0"/>
              <a:t>Scientific literacy</a:t>
            </a:r>
          </a:p>
          <a:p>
            <a:r>
              <a:rPr lang="en-US" i="1" dirty="0"/>
              <a:t>	</a:t>
            </a:r>
            <a:r>
              <a:rPr lang="en-US" i="1" dirty="0" smtClean="0"/>
              <a:t>Connection of science to daily decisions</a:t>
            </a:r>
          </a:p>
          <a:p>
            <a:r>
              <a:rPr lang="en-US" i="1" dirty="0"/>
              <a:t>	A</a:t>
            </a:r>
            <a:r>
              <a:rPr lang="en-US" i="1" dirty="0" smtClean="0"/>
              <a:t>ppreciation for interconnectivity</a:t>
            </a:r>
          </a:p>
          <a:p>
            <a:pPr marL="0" indent="0">
              <a:buNone/>
            </a:pPr>
            <a:r>
              <a:rPr lang="en-US" i="1" dirty="0"/>
              <a:t>	</a:t>
            </a:r>
            <a:endParaRPr lang="en-US" i="1" dirty="0" smtClean="0"/>
          </a:p>
        </p:txBody>
      </p:sp>
    </p:spTree>
    <p:extLst>
      <p:ext uri="{BB962C8B-B14F-4D97-AF65-F5344CB8AC3E}">
        <p14:creationId xmlns:p14="http://schemas.microsoft.com/office/powerpoint/2010/main" val="36953344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Department of Biology Profile </a:t>
            </a:r>
            <a:endParaRPr lang="en-US" dirty="0"/>
          </a:p>
        </p:txBody>
      </p:sp>
      <p:sp>
        <p:nvSpPr>
          <p:cNvPr id="3" name="Content Placeholder 2"/>
          <p:cNvSpPr>
            <a:spLocks noGrp="1"/>
          </p:cNvSpPr>
          <p:nvPr>
            <p:ph idx="1"/>
          </p:nvPr>
        </p:nvSpPr>
        <p:spPr>
          <a:xfrm>
            <a:off x="838200" y="1464906"/>
            <a:ext cx="10515600" cy="4712057"/>
          </a:xfrm>
        </p:spPr>
        <p:txBody>
          <a:bodyPr>
            <a:normAutofit/>
          </a:bodyPr>
          <a:lstStyle/>
          <a:p>
            <a:r>
              <a:rPr lang="en-US" b="1" i="1" dirty="0"/>
              <a:t>Our Mission</a:t>
            </a:r>
          </a:p>
          <a:p>
            <a:pPr marL="0" indent="0">
              <a:buNone/>
            </a:pPr>
            <a:r>
              <a:rPr lang="en-US" i="1" dirty="0"/>
              <a:t>American River College places students first in providing an </a:t>
            </a:r>
            <a:r>
              <a:rPr lang="en-US" b="1" i="1" dirty="0">
                <a:solidFill>
                  <a:schemeClr val="tx1"/>
                </a:solidFill>
              </a:rPr>
              <a:t>academically rich</a:t>
            </a:r>
            <a:r>
              <a:rPr lang="en-US" i="1" dirty="0"/>
              <a:t>, inclusive environment that inspires </a:t>
            </a:r>
            <a:r>
              <a:rPr lang="en-US" b="1" i="1" dirty="0">
                <a:solidFill>
                  <a:schemeClr val="tx1"/>
                </a:solidFill>
              </a:rPr>
              <a:t>critical thinking</a:t>
            </a:r>
            <a:r>
              <a:rPr lang="en-US" i="1" dirty="0"/>
              <a:t>, </a:t>
            </a:r>
            <a:r>
              <a:rPr lang="en-US" b="1" i="1" dirty="0">
                <a:solidFill>
                  <a:schemeClr val="tx1"/>
                </a:solidFill>
              </a:rPr>
              <a:t>learning</a:t>
            </a:r>
            <a:r>
              <a:rPr lang="en-US" i="1" dirty="0">
                <a:solidFill>
                  <a:schemeClr val="tx1"/>
                </a:solidFill>
              </a:rPr>
              <a:t> and </a:t>
            </a:r>
            <a:r>
              <a:rPr lang="en-US" b="1" i="1" dirty="0">
                <a:solidFill>
                  <a:schemeClr val="tx1"/>
                </a:solidFill>
              </a:rPr>
              <a:t>achievement</a:t>
            </a:r>
            <a:r>
              <a:rPr lang="en-US" i="1" dirty="0"/>
              <a:t>, and responsible participation in the community. American River College, serving the greater Sacramento region, offers education and support for students to strengthen basic skills, earn associate degrees and certificates, transfer to other colleges and universities, and achieve career as well as other academic and personal goals.</a:t>
            </a:r>
            <a:endParaRPr lang="en-US" dirty="0"/>
          </a:p>
          <a:p>
            <a:pPr marL="0" indent="0">
              <a:buNone/>
            </a:pPr>
            <a:r>
              <a:rPr lang="en-US" i="1" dirty="0" smtClean="0"/>
              <a:t>	</a:t>
            </a:r>
          </a:p>
        </p:txBody>
      </p:sp>
    </p:spTree>
    <p:extLst>
      <p:ext uri="{BB962C8B-B14F-4D97-AF65-F5344CB8AC3E}">
        <p14:creationId xmlns:p14="http://schemas.microsoft.com/office/powerpoint/2010/main" val="26985559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Department of Biology Profile </a:t>
            </a:r>
            <a:endParaRPr lang="en-US" dirty="0"/>
          </a:p>
        </p:txBody>
      </p:sp>
      <p:sp>
        <p:nvSpPr>
          <p:cNvPr id="3" name="Content Placeholder 2"/>
          <p:cNvSpPr>
            <a:spLocks noGrp="1"/>
          </p:cNvSpPr>
          <p:nvPr>
            <p:ph idx="1"/>
          </p:nvPr>
        </p:nvSpPr>
        <p:spPr>
          <a:xfrm>
            <a:off x="838200" y="1464906"/>
            <a:ext cx="10515600" cy="4712057"/>
          </a:xfrm>
        </p:spPr>
        <p:txBody>
          <a:bodyPr>
            <a:normAutofit/>
          </a:bodyPr>
          <a:lstStyle/>
          <a:p>
            <a:r>
              <a:rPr lang="en-US" b="1" i="1" dirty="0"/>
              <a:t>Our Mission</a:t>
            </a:r>
          </a:p>
          <a:p>
            <a:pPr marL="0" indent="0">
              <a:buNone/>
            </a:pPr>
            <a:r>
              <a:rPr lang="en-US" i="1" dirty="0"/>
              <a:t>American River College places students first in providing an academically rich, inclusive environment that inspires critical thinking, learning and achievement, and responsible participation in the community. American River College, serving the greater Sacramento region, offers education and </a:t>
            </a:r>
            <a:r>
              <a:rPr lang="en-US" b="1" i="1" dirty="0">
                <a:solidFill>
                  <a:schemeClr val="tx1"/>
                </a:solidFill>
              </a:rPr>
              <a:t>support for students to strengthen basic skills</a:t>
            </a:r>
            <a:r>
              <a:rPr lang="en-US" i="1" dirty="0"/>
              <a:t>, earn associate degrees and certificates, transfer to other colleges and universities, and achieve career as well as other academic and personal goals.</a:t>
            </a:r>
            <a:endParaRPr lang="en-US" dirty="0"/>
          </a:p>
          <a:p>
            <a:pPr marL="0" indent="0">
              <a:buNone/>
            </a:pPr>
            <a:r>
              <a:rPr lang="en-US" i="1" dirty="0" smtClean="0"/>
              <a:t>	</a:t>
            </a:r>
          </a:p>
        </p:txBody>
      </p:sp>
    </p:spTree>
    <p:extLst>
      <p:ext uri="{BB962C8B-B14F-4D97-AF65-F5344CB8AC3E}">
        <p14:creationId xmlns:p14="http://schemas.microsoft.com/office/powerpoint/2010/main" val="8074234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Department of Biology Profile </a:t>
            </a:r>
            <a:endParaRPr lang="en-US" dirty="0"/>
          </a:p>
        </p:txBody>
      </p:sp>
      <p:sp>
        <p:nvSpPr>
          <p:cNvPr id="3" name="Content Placeholder 2"/>
          <p:cNvSpPr>
            <a:spLocks noGrp="1"/>
          </p:cNvSpPr>
          <p:nvPr>
            <p:ph idx="1"/>
          </p:nvPr>
        </p:nvSpPr>
        <p:spPr>
          <a:xfrm>
            <a:off x="838200" y="1464906"/>
            <a:ext cx="10515600" cy="4712057"/>
          </a:xfrm>
        </p:spPr>
        <p:txBody>
          <a:bodyPr>
            <a:normAutofit/>
          </a:bodyPr>
          <a:lstStyle/>
          <a:p>
            <a:r>
              <a:rPr lang="en-US" b="1" i="1" dirty="0"/>
              <a:t>Our Mission</a:t>
            </a:r>
          </a:p>
          <a:p>
            <a:pPr marL="0" indent="0">
              <a:buNone/>
            </a:pPr>
            <a:r>
              <a:rPr lang="en-US" i="1" dirty="0"/>
              <a:t>American River College places students first in providing an academically rich, inclusive environment that inspires critical thinking, learning and achievement, and </a:t>
            </a:r>
            <a:r>
              <a:rPr lang="en-US" b="1" i="1" dirty="0">
                <a:solidFill>
                  <a:schemeClr val="tx1"/>
                </a:solidFill>
              </a:rPr>
              <a:t>responsible participation in the community</a:t>
            </a:r>
            <a:r>
              <a:rPr lang="en-US" i="1" dirty="0"/>
              <a:t>. American River College, serving the greater Sacramento region, offers education and support for students to strengthen basic skills, </a:t>
            </a:r>
            <a:r>
              <a:rPr lang="en-US" i="1" dirty="0"/>
              <a:t>earn associate degrees and certificates, transfer to other colleges and universities, and achieve career as well as other academic and personal goals</a:t>
            </a:r>
            <a:r>
              <a:rPr lang="en-US" i="1" dirty="0"/>
              <a:t>.</a:t>
            </a:r>
            <a:endParaRPr lang="en-US" dirty="0"/>
          </a:p>
          <a:p>
            <a:pPr marL="0" indent="0">
              <a:buNone/>
            </a:pPr>
            <a:r>
              <a:rPr lang="en-US" i="1" dirty="0" smtClean="0"/>
              <a:t>	</a:t>
            </a:r>
          </a:p>
        </p:txBody>
      </p:sp>
    </p:spTree>
    <p:extLst>
      <p:ext uri="{BB962C8B-B14F-4D97-AF65-F5344CB8AC3E}">
        <p14:creationId xmlns:p14="http://schemas.microsoft.com/office/powerpoint/2010/main" val="36277807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Department of Biology Profile </a:t>
            </a:r>
            <a:endParaRPr lang="en-US" dirty="0"/>
          </a:p>
        </p:txBody>
      </p:sp>
      <p:sp>
        <p:nvSpPr>
          <p:cNvPr id="3" name="Content Placeholder 2"/>
          <p:cNvSpPr>
            <a:spLocks noGrp="1"/>
          </p:cNvSpPr>
          <p:nvPr>
            <p:ph idx="1"/>
          </p:nvPr>
        </p:nvSpPr>
        <p:spPr>
          <a:xfrm>
            <a:off x="838200" y="1464906"/>
            <a:ext cx="10515600" cy="4712057"/>
          </a:xfrm>
        </p:spPr>
        <p:txBody>
          <a:bodyPr>
            <a:normAutofit/>
          </a:bodyPr>
          <a:lstStyle/>
          <a:p>
            <a:pPr marL="0" indent="0">
              <a:buNone/>
            </a:pPr>
            <a:r>
              <a:rPr lang="en-US" i="1" dirty="0" smtClean="0"/>
              <a:t>We serve </a:t>
            </a:r>
            <a:r>
              <a:rPr lang="en-US" b="1" i="1" dirty="0" smtClean="0"/>
              <a:t>students</a:t>
            </a:r>
            <a:r>
              <a:rPr lang="en-US" i="1" dirty="0" smtClean="0"/>
              <a:t> who plan to</a:t>
            </a:r>
          </a:p>
          <a:p>
            <a:r>
              <a:rPr lang="en-US" i="1" dirty="0"/>
              <a:t>	</a:t>
            </a:r>
            <a:r>
              <a:rPr lang="en-US" i="1" dirty="0" smtClean="0"/>
              <a:t>Work in allied health field</a:t>
            </a:r>
          </a:p>
          <a:p>
            <a:r>
              <a:rPr lang="en-US" i="1" dirty="0"/>
              <a:t>	</a:t>
            </a:r>
            <a:r>
              <a:rPr lang="en-US" i="1" dirty="0" smtClean="0"/>
              <a:t>Transfer to 4-year university</a:t>
            </a:r>
          </a:p>
          <a:p>
            <a:r>
              <a:rPr lang="en-US" i="1" dirty="0"/>
              <a:t>	</a:t>
            </a:r>
            <a:r>
              <a:rPr lang="en-US" i="1" dirty="0" smtClean="0"/>
              <a:t>	Major in biological sciences</a:t>
            </a:r>
          </a:p>
          <a:p>
            <a:r>
              <a:rPr lang="en-US" i="1" dirty="0"/>
              <a:t>	</a:t>
            </a:r>
            <a:r>
              <a:rPr lang="en-US" i="1" dirty="0" smtClean="0"/>
              <a:t>	Fulfill general education requirements </a:t>
            </a:r>
          </a:p>
          <a:p>
            <a:pPr marL="0" indent="0">
              <a:buNone/>
            </a:pPr>
            <a:r>
              <a:rPr lang="en-US" i="1" dirty="0" smtClean="0"/>
              <a:t>	</a:t>
            </a:r>
          </a:p>
        </p:txBody>
      </p:sp>
    </p:spTree>
    <p:extLst>
      <p:ext uri="{BB962C8B-B14F-4D97-AF65-F5344CB8AC3E}">
        <p14:creationId xmlns:p14="http://schemas.microsoft.com/office/powerpoint/2010/main" val="7467408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Department of Biology Profile </a:t>
            </a:r>
            <a:endParaRPr lang="en-US" dirty="0"/>
          </a:p>
        </p:txBody>
      </p:sp>
      <p:sp>
        <p:nvSpPr>
          <p:cNvPr id="3" name="Content Placeholder 2"/>
          <p:cNvSpPr>
            <a:spLocks noGrp="1"/>
          </p:cNvSpPr>
          <p:nvPr>
            <p:ph idx="1"/>
          </p:nvPr>
        </p:nvSpPr>
        <p:spPr>
          <a:xfrm>
            <a:off x="838200" y="1464906"/>
            <a:ext cx="10515600" cy="4712057"/>
          </a:xfrm>
        </p:spPr>
        <p:txBody>
          <a:bodyPr>
            <a:normAutofit/>
          </a:bodyPr>
          <a:lstStyle/>
          <a:p>
            <a:r>
              <a:rPr lang="en-US" b="1" i="1" dirty="0"/>
              <a:t>Our Mission</a:t>
            </a:r>
          </a:p>
          <a:p>
            <a:pPr marL="0" indent="0">
              <a:buNone/>
            </a:pPr>
            <a:r>
              <a:rPr lang="en-US" i="1" dirty="0"/>
              <a:t>American River College places students first in providing an academically rich, inclusive environment that inspires critical thinking, learning and achievement, and responsible participation in the community. American River College, serving the greater Sacramento region, offers education and support for students to strengthen basic skills, </a:t>
            </a:r>
            <a:r>
              <a:rPr lang="en-US" b="1" i="1" dirty="0">
                <a:solidFill>
                  <a:schemeClr val="tx1"/>
                </a:solidFill>
              </a:rPr>
              <a:t>earn associate degrees and certificates, transfer to other colleges and universities, and achieve career as well as other academic and personal goals</a:t>
            </a:r>
            <a:r>
              <a:rPr lang="en-US" i="1" dirty="0"/>
              <a:t>.</a:t>
            </a:r>
            <a:endParaRPr lang="en-US" dirty="0"/>
          </a:p>
          <a:p>
            <a:pPr marL="0" indent="0">
              <a:buNone/>
            </a:pPr>
            <a:r>
              <a:rPr lang="en-US" i="1" dirty="0" smtClean="0"/>
              <a:t>	</a:t>
            </a:r>
          </a:p>
        </p:txBody>
      </p:sp>
    </p:spTree>
    <p:extLst>
      <p:ext uri="{BB962C8B-B14F-4D97-AF65-F5344CB8AC3E}">
        <p14:creationId xmlns:p14="http://schemas.microsoft.com/office/powerpoint/2010/main" val="35888318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2499"/>
          </a:xfrm>
        </p:spPr>
        <p:txBody>
          <a:bodyPr/>
          <a:lstStyle/>
          <a:p>
            <a:r>
              <a:rPr lang="en-US" dirty="0" smtClean="0"/>
              <a:t>Historical Analysis</a:t>
            </a:r>
            <a:endParaRPr lang="en-US" dirty="0"/>
          </a:p>
        </p:txBody>
      </p:sp>
      <p:sp>
        <p:nvSpPr>
          <p:cNvPr id="3" name="Content Placeholder 2"/>
          <p:cNvSpPr>
            <a:spLocks noGrp="1"/>
          </p:cNvSpPr>
          <p:nvPr>
            <p:ph sz="half" idx="1"/>
          </p:nvPr>
        </p:nvSpPr>
        <p:spPr>
          <a:xfrm>
            <a:off x="838200" y="1287624"/>
            <a:ext cx="5181600" cy="4889339"/>
          </a:xfrm>
        </p:spPr>
        <p:txBody>
          <a:bodyPr>
            <a:normAutofit lnSpcReduction="10000"/>
          </a:bodyPr>
          <a:lstStyle/>
          <a:p>
            <a:pPr marL="0" indent="0">
              <a:buNone/>
            </a:pPr>
            <a:r>
              <a:rPr lang="en-US" u="sng" dirty="0" smtClean="0">
                <a:solidFill>
                  <a:schemeClr val="tx1"/>
                </a:solidFill>
              </a:rPr>
              <a:t>Program Strengths</a:t>
            </a:r>
            <a:r>
              <a:rPr lang="en-US" dirty="0" smtClean="0">
                <a:solidFill>
                  <a:schemeClr val="tx1"/>
                </a:solidFill>
              </a:rPr>
              <a:t>:</a:t>
            </a:r>
          </a:p>
          <a:p>
            <a:r>
              <a:rPr lang="en-US" dirty="0" smtClean="0">
                <a:solidFill>
                  <a:schemeClr val="tx1"/>
                </a:solidFill>
              </a:rPr>
              <a:t>Diverse course offerings for diverse student body</a:t>
            </a:r>
          </a:p>
          <a:p>
            <a:r>
              <a:rPr lang="en-US" dirty="0" smtClean="0">
                <a:solidFill>
                  <a:schemeClr val="tx1"/>
                </a:solidFill>
              </a:rPr>
              <a:t>Facilitate engagement</a:t>
            </a:r>
          </a:p>
          <a:p>
            <a:r>
              <a:rPr lang="en-US" dirty="0" smtClean="0">
                <a:solidFill>
                  <a:schemeClr val="tx1"/>
                </a:solidFill>
              </a:rPr>
              <a:t>Collaborative</a:t>
            </a:r>
          </a:p>
          <a:p>
            <a:r>
              <a:rPr lang="en-US" dirty="0" smtClean="0">
                <a:solidFill>
                  <a:schemeClr val="tx1"/>
                </a:solidFill>
              </a:rPr>
              <a:t>Support accessibility</a:t>
            </a:r>
            <a:endParaRPr lang="en-US" dirty="0" smtClean="0">
              <a:solidFill>
                <a:schemeClr val="tx1"/>
              </a:solidFill>
            </a:endParaRPr>
          </a:p>
          <a:p>
            <a:r>
              <a:rPr lang="en-US" dirty="0" smtClean="0">
                <a:solidFill>
                  <a:schemeClr val="tx1"/>
                </a:solidFill>
              </a:rPr>
              <a:t>Support innovative teaching practices</a:t>
            </a:r>
          </a:p>
          <a:p>
            <a:r>
              <a:rPr lang="en-US" dirty="0" smtClean="0">
                <a:solidFill>
                  <a:schemeClr val="tx1"/>
                </a:solidFill>
              </a:rPr>
              <a:t>Value interpersonal relationships</a:t>
            </a:r>
          </a:p>
          <a:p>
            <a:r>
              <a:rPr lang="en-US" dirty="0" smtClean="0">
                <a:solidFill>
                  <a:schemeClr val="tx1"/>
                </a:solidFill>
              </a:rPr>
              <a:t>Encourage faculty success</a:t>
            </a:r>
            <a:r>
              <a:rPr lang="en-US" dirty="0">
                <a:solidFill>
                  <a:schemeClr val="tx1"/>
                </a:solidFill>
              </a:rPr>
              <a:t> </a:t>
            </a:r>
            <a:r>
              <a:rPr lang="en-US" dirty="0" smtClean="0">
                <a:solidFill>
                  <a:schemeClr val="tx1"/>
                </a:solidFill>
              </a:rPr>
              <a:t>to benefit students</a:t>
            </a:r>
          </a:p>
        </p:txBody>
      </p:sp>
      <p:sp>
        <p:nvSpPr>
          <p:cNvPr id="4" name="Content Placeholder 3"/>
          <p:cNvSpPr>
            <a:spLocks noGrp="1"/>
          </p:cNvSpPr>
          <p:nvPr>
            <p:ph sz="half" idx="2"/>
          </p:nvPr>
        </p:nvSpPr>
        <p:spPr>
          <a:xfrm>
            <a:off x="6172200" y="1287624"/>
            <a:ext cx="5181600" cy="4889339"/>
          </a:xfrm>
        </p:spPr>
        <p:txBody>
          <a:bodyPr>
            <a:normAutofit lnSpcReduction="10000"/>
          </a:bodyPr>
          <a:lstStyle/>
          <a:p>
            <a:pPr marL="0" indent="0">
              <a:buNone/>
            </a:pPr>
            <a:r>
              <a:rPr lang="en-US" u="sng" dirty="0" smtClean="0">
                <a:solidFill>
                  <a:srgbClr val="810920"/>
                </a:solidFill>
              </a:rPr>
              <a:t>Program Challenges</a:t>
            </a:r>
            <a:r>
              <a:rPr lang="en-US" dirty="0" smtClean="0">
                <a:solidFill>
                  <a:srgbClr val="810920"/>
                </a:solidFill>
              </a:rPr>
              <a:t>:</a:t>
            </a:r>
          </a:p>
          <a:p>
            <a:r>
              <a:rPr lang="en-US" dirty="0" smtClean="0">
                <a:solidFill>
                  <a:srgbClr val="810920"/>
                </a:solidFill>
              </a:rPr>
              <a:t>Success among African-American and Hispanic/</a:t>
            </a:r>
            <a:r>
              <a:rPr lang="en-US" dirty="0" err="1" smtClean="0">
                <a:solidFill>
                  <a:srgbClr val="810920"/>
                </a:solidFill>
              </a:rPr>
              <a:t>Latinx</a:t>
            </a:r>
            <a:r>
              <a:rPr lang="en-US" dirty="0" smtClean="0">
                <a:solidFill>
                  <a:srgbClr val="810920"/>
                </a:solidFill>
              </a:rPr>
              <a:t> students</a:t>
            </a:r>
          </a:p>
          <a:p>
            <a:r>
              <a:rPr lang="en-US" dirty="0" smtClean="0">
                <a:solidFill>
                  <a:srgbClr val="810920"/>
                </a:solidFill>
              </a:rPr>
              <a:t>Faculty diversity</a:t>
            </a:r>
            <a:r>
              <a:rPr lang="en-US" dirty="0">
                <a:solidFill>
                  <a:srgbClr val="810920"/>
                </a:solidFill>
              </a:rPr>
              <a:t> </a:t>
            </a:r>
            <a:r>
              <a:rPr lang="en-US" dirty="0" smtClean="0">
                <a:solidFill>
                  <a:srgbClr val="810920"/>
                </a:solidFill>
              </a:rPr>
              <a:t>to match student diversity</a:t>
            </a:r>
          </a:p>
          <a:p>
            <a:r>
              <a:rPr lang="en-US" dirty="0" smtClean="0">
                <a:solidFill>
                  <a:srgbClr val="810920"/>
                </a:solidFill>
              </a:rPr>
              <a:t>Supporting students with access to lab facilities </a:t>
            </a:r>
          </a:p>
        </p:txBody>
      </p:sp>
    </p:spTree>
    <p:extLst>
      <p:ext uri="{BB962C8B-B14F-4D97-AF65-F5344CB8AC3E}">
        <p14:creationId xmlns:p14="http://schemas.microsoft.com/office/powerpoint/2010/main" val="42719575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 </a:t>
            </a:r>
            <a:endParaRPr lang="en-US" dirty="0"/>
          </a:p>
        </p:txBody>
      </p:sp>
      <p:sp>
        <p:nvSpPr>
          <p:cNvPr id="3" name="Content Placeholder 2"/>
          <p:cNvSpPr>
            <a:spLocks noGrp="1"/>
          </p:cNvSpPr>
          <p:nvPr>
            <p:ph idx="1"/>
          </p:nvPr>
        </p:nvSpPr>
        <p:spPr>
          <a:xfrm>
            <a:off x="838200" y="1595535"/>
            <a:ext cx="10515600" cy="4581428"/>
          </a:xfrm>
        </p:spPr>
        <p:txBody>
          <a:bodyPr>
            <a:normAutofit/>
          </a:bodyPr>
          <a:lstStyle/>
          <a:p>
            <a:r>
              <a:rPr lang="en-US" i="1" dirty="0" smtClean="0"/>
              <a:t>Decrease achievement gap in the classroom</a:t>
            </a:r>
          </a:p>
          <a:p>
            <a:r>
              <a:rPr lang="en-US" i="1" dirty="0" smtClean="0"/>
              <a:t>Engage disproportionately impacted groups</a:t>
            </a:r>
          </a:p>
          <a:p>
            <a:r>
              <a:rPr lang="en-US" i="1" dirty="0" smtClean="0"/>
              <a:t>Support programs that develop study skills</a:t>
            </a:r>
          </a:p>
          <a:p>
            <a:r>
              <a:rPr lang="en-US" i="1" dirty="0" smtClean="0"/>
              <a:t>Analyze success </a:t>
            </a:r>
            <a:r>
              <a:rPr lang="en-US" i="1" dirty="0" smtClean="0"/>
              <a:t>data</a:t>
            </a:r>
          </a:p>
          <a:p>
            <a:r>
              <a:rPr lang="en-US" i="1" dirty="0" smtClean="0"/>
              <a:t>Develop authentic research experiences for the classroom</a:t>
            </a:r>
          </a:p>
          <a:p>
            <a:r>
              <a:rPr lang="en-US" i="1" dirty="0" smtClean="0"/>
              <a:t>Integrate biotechnology</a:t>
            </a:r>
          </a:p>
          <a:p>
            <a:endParaRPr lang="en-US" i="1" dirty="0"/>
          </a:p>
        </p:txBody>
      </p:sp>
    </p:spTree>
    <p:extLst>
      <p:ext uri="{BB962C8B-B14F-4D97-AF65-F5344CB8AC3E}">
        <p14:creationId xmlns:p14="http://schemas.microsoft.com/office/powerpoint/2010/main" val="29192773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Enhancement</a:t>
            </a:r>
            <a:endParaRPr lang="en-US" dirty="0"/>
          </a:p>
        </p:txBody>
      </p:sp>
      <p:sp>
        <p:nvSpPr>
          <p:cNvPr id="3" name="Content Placeholder 2"/>
          <p:cNvSpPr>
            <a:spLocks noGrp="1"/>
          </p:cNvSpPr>
          <p:nvPr>
            <p:ph idx="1"/>
          </p:nvPr>
        </p:nvSpPr>
        <p:spPr/>
        <p:txBody>
          <a:bodyPr/>
          <a:lstStyle/>
          <a:p>
            <a:r>
              <a:rPr lang="en-US" dirty="0" smtClean="0"/>
              <a:t>Reduced differential success </a:t>
            </a:r>
            <a:r>
              <a:rPr lang="en-US" dirty="0" smtClean="0"/>
              <a:t>among student population</a:t>
            </a:r>
            <a:endParaRPr lang="en-US" dirty="0" smtClean="0"/>
          </a:p>
          <a:p>
            <a:r>
              <a:rPr lang="en-US" dirty="0" smtClean="0"/>
              <a:t>Faculty diversity matches student diversity</a:t>
            </a:r>
          </a:p>
          <a:p>
            <a:r>
              <a:rPr lang="en-US" dirty="0" smtClean="0"/>
              <a:t>Diverse course offerings</a:t>
            </a:r>
          </a:p>
          <a:p>
            <a:r>
              <a:rPr lang="en-US" dirty="0" smtClean="0"/>
              <a:t>Social justice and equity in the classroom</a:t>
            </a:r>
          </a:p>
          <a:p>
            <a:r>
              <a:rPr lang="en-US" dirty="0" smtClean="0"/>
              <a:t>Increased access to laboratory facilities for classes and study time</a:t>
            </a:r>
          </a:p>
          <a:p>
            <a:r>
              <a:rPr lang="en-US" dirty="0" smtClean="0"/>
              <a:t>Increased instructional assistant time with students</a:t>
            </a:r>
          </a:p>
          <a:p>
            <a:pPr marL="0" indent="0">
              <a:buNone/>
            </a:pPr>
            <a:endParaRPr lang="en-US" dirty="0"/>
          </a:p>
        </p:txBody>
      </p:sp>
    </p:spTree>
    <p:extLst>
      <p:ext uri="{BB962C8B-B14F-4D97-AF65-F5344CB8AC3E}">
        <p14:creationId xmlns:p14="http://schemas.microsoft.com/office/powerpoint/2010/main" val="10118457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Steps</a:t>
            </a:r>
            <a:endParaRPr lang="en-US" dirty="0"/>
          </a:p>
        </p:txBody>
      </p:sp>
      <p:sp>
        <p:nvSpPr>
          <p:cNvPr id="3" name="Content Placeholder 2"/>
          <p:cNvSpPr>
            <a:spLocks noGrp="1"/>
          </p:cNvSpPr>
          <p:nvPr>
            <p:ph idx="1"/>
          </p:nvPr>
        </p:nvSpPr>
        <p:spPr/>
        <p:txBody>
          <a:bodyPr/>
          <a:lstStyle/>
          <a:p>
            <a:r>
              <a:rPr lang="en-US" dirty="0" smtClean="0"/>
              <a:t>Seek professional development training to address diversity challenges and equity issues in biology</a:t>
            </a:r>
          </a:p>
          <a:p>
            <a:r>
              <a:rPr lang="en-US" dirty="0" smtClean="0"/>
              <a:t>Connect to students in organizational centers – TRIO, MESA, </a:t>
            </a:r>
            <a:r>
              <a:rPr lang="en-US" dirty="0" err="1" smtClean="0"/>
              <a:t>Umoja</a:t>
            </a:r>
            <a:r>
              <a:rPr lang="en-US" dirty="0" smtClean="0"/>
              <a:t> </a:t>
            </a:r>
            <a:r>
              <a:rPr lang="en-US" dirty="0" err="1" smtClean="0"/>
              <a:t>Sakhu</a:t>
            </a:r>
            <a:endParaRPr lang="en-US" dirty="0" smtClean="0"/>
          </a:p>
          <a:p>
            <a:r>
              <a:rPr lang="en-US" dirty="0" smtClean="0"/>
              <a:t>Increase culturally relevant content of courses</a:t>
            </a:r>
          </a:p>
          <a:p>
            <a:r>
              <a:rPr lang="en-US" dirty="0" smtClean="0"/>
              <a:t>Encourage participation with campus resources – Beacon, SSC, RAD</a:t>
            </a:r>
          </a:p>
          <a:p>
            <a:r>
              <a:rPr lang="en-US" dirty="0" smtClean="0"/>
              <a:t>Increase research opportunities – CSUS NSF grant</a:t>
            </a:r>
          </a:p>
          <a:p>
            <a:r>
              <a:rPr lang="en-US" dirty="0" smtClean="0"/>
              <a:t>Integrate Biotechnology</a:t>
            </a:r>
          </a:p>
          <a:p>
            <a:endParaRPr lang="en-US" dirty="0"/>
          </a:p>
        </p:txBody>
      </p:sp>
    </p:spTree>
    <p:extLst>
      <p:ext uri="{BB962C8B-B14F-4D97-AF65-F5344CB8AC3E}">
        <p14:creationId xmlns:p14="http://schemas.microsoft.com/office/powerpoint/2010/main" val="32214971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2197</TotalTime>
  <Words>903</Words>
  <Application>Microsoft Office PowerPoint</Application>
  <PresentationFormat>Widescreen</PresentationFormat>
  <Paragraphs>92</Paragraphs>
  <Slides>11</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Department of Biology</vt:lpstr>
      <vt:lpstr> Department of Biology Profile </vt:lpstr>
      <vt:lpstr> Department of Biology Profile </vt:lpstr>
      <vt:lpstr> Department of Biology Profile </vt:lpstr>
      <vt:lpstr> Department of Biology Profile </vt:lpstr>
      <vt:lpstr> Department of Biology Profile </vt:lpstr>
      <vt:lpstr> Department of Biology Profile </vt:lpstr>
      <vt:lpstr>Historical Analysis</vt:lpstr>
      <vt:lpstr>Objectives </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CJ</dc:creator>
  <cp:lastModifiedBy>Martinez, Marlene</cp:lastModifiedBy>
  <cp:revision>87</cp:revision>
  <cp:lastPrinted>2019-04-23T02:47:21Z</cp:lastPrinted>
  <dcterms:created xsi:type="dcterms:W3CDTF">2018-10-09T16:48:02Z</dcterms:created>
  <dcterms:modified xsi:type="dcterms:W3CDTF">2019-04-23T02:47:44Z</dcterms:modified>
</cp:coreProperties>
</file>