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2" roundtripDataSignature="AMtx7mhZfu3hEl0Kh+HXON7M2he0fly8x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638" autoAdjust="0"/>
  </p:normalViewPr>
  <p:slideViewPr>
    <p:cSldViewPr snapToGrid="0">
      <p:cViewPr varScale="1">
        <p:scale>
          <a:sx n="63" d="100"/>
          <a:sy n="63" d="100"/>
        </p:scale>
        <p:origin x="780" y="60"/>
      </p:cViewPr>
      <p:guideLst>
        <p:guide orient="horz" pos="2160"/>
        <p:guide pos="384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customschemas.google.com/relationships/presentationmetadata" Target="metadata"/><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5" Type="http://schemas.openxmlformats.org/officeDocument/2006/relationships/theme" Target="theme/theme1.xml"/><Relationship Id="rId4" Type="http://schemas.openxmlformats.org/officeDocument/2006/relationships/slide" Target="slides/slide3.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
        <p:cNvGrpSpPr/>
        <p:nvPr/>
      </p:nvGrpSpPr>
      <p:grpSpPr>
        <a:xfrm>
          <a:off x="0" y="0"/>
          <a:ext cx="0" cy="0"/>
          <a:chOff x="0" y="0"/>
          <a:chExt cx="0" cy="0"/>
        </a:xfrm>
      </p:grpSpPr>
      <p:sp>
        <p:nvSpPr>
          <p:cNvPr id="34" name="Google Shape;34;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 name="Google Shape;3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
        <p:cNvGrpSpPr/>
        <p:nvPr/>
      </p:nvGrpSpPr>
      <p:grpSpPr>
        <a:xfrm>
          <a:off x="0" y="0"/>
          <a:ext cx="0" cy="0"/>
          <a:chOff x="0" y="0"/>
          <a:chExt cx="0" cy="0"/>
        </a:xfrm>
      </p:grpSpPr>
      <p:sp>
        <p:nvSpPr>
          <p:cNvPr id="40" name="Google Shape;4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 name="Google Shape;41;p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Describe what your program does and how this fits with the mission of ARC</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Auto Program Places Students First educating to improve basic and technical skills</a:t>
            </a:r>
          </a:p>
          <a:p>
            <a:pPr marL="0" lvl="0" indent="0" algn="l" rtl="0">
              <a:spcBef>
                <a:spcPts val="0"/>
              </a:spcBef>
              <a:spcAft>
                <a:spcPts val="0"/>
              </a:spcAft>
              <a:buNone/>
            </a:pPr>
            <a:endParaRPr lang="en-US" dirty="0"/>
          </a:p>
          <a:p>
            <a:r>
              <a:rPr lang="en-US" sz="1200" b="0" i="0" u="none" strike="noStrike" cap="none" dirty="0">
                <a:solidFill>
                  <a:schemeClr val="dk1"/>
                </a:solidFill>
                <a:effectLst/>
                <a:latin typeface="Calibri"/>
                <a:ea typeface="Calibri"/>
                <a:cs typeface="Calibri"/>
                <a:sym typeface="Calibri"/>
              </a:rPr>
              <a:t>Mission</a:t>
            </a:r>
          </a:p>
          <a:p>
            <a:r>
              <a:rPr lang="en-US" sz="1200" b="0" i="0" u="none" strike="noStrike" cap="none" dirty="0">
                <a:solidFill>
                  <a:schemeClr val="dk1"/>
                </a:solidFill>
                <a:effectLst/>
                <a:latin typeface="Calibri"/>
                <a:ea typeface="Calibri"/>
                <a:cs typeface="Calibri"/>
                <a:sym typeface="Calibri"/>
              </a:rPr>
              <a:t>American River College places students first in providing an academically rich, inclusive environment that inspires critical thinking, learning and achievement, and responsible participation in the community.  American River College, serving the greater Sacramento region, offers education and support for students to strengthen basic skills, earn associate degrees and certificates, transfer to other colleges and universities, and achieve career as well as other academic and personal goals.</a:t>
            </a:r>
          </a:p>
          <a:p>
            <a:pPr marL="0" lvl="0" indent="0" algn="l" rtl="0">
              <a:spcBef>
                <a:spcPts val="0"/>
              </a:spcBef>
              <a:spcAft>
                <a:spcPts val="0"/>
              </a:spcAft>
              <a:buNone/>
            </a:pPr>
            <a:endParaRPr dirty="0"/>
          </a:p>
        </p:txBody>
      </p:sp>
      <p:sp>
        <p:nvSpPr>
          <p:cNvPr id="42" name="Google Shape;42;p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 name="Google Shape;48;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List your program’s strengths and challenges based on review of your historical data or other records.</a:t>
            </a:r>
            <a:endParaRPr/>
          </a:p>
        </p:txBody>
      </p:sp>
      <p:sp>
        <p:nvSpPr>
          <p:cNvPr id="49" name="Google Shape;49;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 name="Google Shape;56;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List what your program wants to accomplish. Discuss how these accomplishments will or do support the ARC mission.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Currently we are not meeting basic students needs(non operational sinks and electrical systems)  Teachers stretched too thin are not able to give the students the support they need.  This results in a program that is unable to truly put students 1</a:t>
            </a:r>
            <a:r>
              <a:rPr lang="en-US" baseline="30000" dirty="0"/>
              <a:t>st</a:t>
            </a:r>
            <a:r>
              <a:rPr lang="en-US" dirty="0"/>
              <a:t>.</a:t>
            </a:r>
          </a:p>
          <a:p>
            <a:pPr marL="0" lvl="0" indent="0" algn="l" rtl="0">
              <a:spcBef>
                <a:spcPts val="0"/>
              </a:spcBef>
              <a:spcAft>
                <a:spcPts val="0"/>
              </a:spcAft>
              <a:buNone/>
            </a:pPr>
            <a:endParaRPr lang="en-US" dirty="0"/>
          </a:p>
          <a:p>
            <a:r>
              <a:rPr lang="en-US" sz="1200" b="0" i="0" u="none" strike="noStrike" cap="none" dirty="0">
                <a:solidFill>
                  <a:schemeClr val="dk1"/>
                </a:solidFill>
                <a:effectLst/>
                <a:latin typeface="Calibri"/>
                <a:ea typeface="Calibri"/>
                <a:cs typeface="Calibri"/>
                <a:sym typeface="Calibri"/>
              </a:rPr>
              <a:t>Mission</a:t>
            </a:r>
          </a:p>
          <a:p>
            <a:r>
              <a:rPr lang="en-US" sz="1200" b="0" i="0" u="none" strike="noStrike" cap="none" dirty="0">
                <a:solidFill>
                  <a:schemeClr val="dk1"/>
                </a:solidFill>
                <a:effectLst/>
                <a:latin typeface="Calibri"/>
                <a:ea typeface="Calibri"/>
                <a:cs typeface="Calibri"/>
                <a:sym typeface="Calibri"/>
              </a:rPr>
              <a:t>American River College places students first in providing an academically rich, inclusive environment that inspires critical thinking, learning and achievement, and responsible participation in the community. American River College, serving the greater Sacramento region, offers education and support for students to strengthen basic skills, earn associate degrees and certificates, transfer to other colleges and universities, and achieve career as well as other academic and personal goals.</a:t>
            </a:r>
          </a:p>
          <a:p>
            <a:pPr marL="0" lvl="0" indent="0" algn="l" rtl="0">
              <a:spcBef>
                <a:spcPts val="0"/>
              </a:spcBef>
              <a:spcAft>
                <a:spcPts val="0"/>
              </a:spcAft>
              <a:buNone/>
            </a:pPr>
            <a:endParaRPr dirty="0"/>
          </a:p>
        </p:txBody>
      </p:sp>
      <p:sp>
        <p:nvSpPr>
          <p:cNvPr id="57" name="Google Shape;57;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 name="Google Shape;63;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Describe what your program’s ideal future looks like. Discuss how this vision supports ARC’s commitment to social justice and equity.</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With a failing facility and short staff we are not current meeting basic student needs and have fallen short on our community </a:t>
            </a:r>
            <a:r>
              <a:rPr lang="en-US" dirty="0" err="1"/>
              <a:t>engaugement</a:t>
            </a:r>
            <a:r>
              <a:rPr lang="en-US" dirty="0"/>
              <a:t>.</a:t>
            </a:r>
          </a:p>
          <a:p>
            <a:pPr marL="0" lvl="0" indent="0" algn="l" rtl="0">
              <a:spcBef>
                <a:spcPts val="0"/>
              </a:spcBef>
              <a:spcAft>
                <a:spcPts val="0"/>
              </a:spcAft>
              <a:buNone/>
            </a:pPr>
            <a:endParaRPr lang="en-US" dirty="0"/>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effectLst/>
                <a:latin typeface="Calibri"/>
                <a:ea typeface="Calibri"/>
                <a:cs typeface="Calibri"/>
                <a:sym typeface="Calibri"/>
              </a:rPr>
              <a:t>Commitment to Social Justice and Equity</a:t>
            </a:r>
          </a:p>
          <a:p>
            <a:pPr marL="0" lvl="0" indent="0" algn="l" rtl="0">
              <a:spcBef>
                <a:spcPts val="0"/>
              </a:spcBef>
              <a:spcAft>
                <a:spcPts val="0"/>
              </a:spcAft>
              <a:buNone/>
            </a:pPr>
            <a:r>
              <a:rPr lang="en-US" sz="1200" b="0" i="0" u="none" strike="noStrike" cap="none" dirty="0">
                <a:solidFill>
                  <a:schemeClr val="dk1"/>
                </a:solidFill>
                <a:effectLst/>
                <a:latin typeface="Calibri"/>
                <a:ea typeface="Calibri"/>
                <a:cs typeface="Calibri"/>
                <a:sym typeface="Calibri"/>
              </a:rPr>
              <a:t>American River College strives to uphold the dignity and humanity of every student and employee. We are committed to equity and social justice through equity-minded education, transformative leadership, and community engagement. We believe this commitment is essential to achieving our mission and enhancing our community.</a:t>
            </a:r>
            <a:endParaRPr dirty="0"/>
          </a:p>
        </p:txBody>
      </p:sp>
      <p:sp>
        <p:nvSpPr>
          <p:cNvPr id="64" name="Google Shape;64;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 name="Google Shape;70;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List planning steps your program is planning to take within the next year (or so). These would be found in your Annual Unit Plan.</a:t>
            </a:r>
            <a:endParaRPr/>
          </a:p>
        </p:txBody>
      </p:sp>
      <p:sp>
        <p:nvSpPr>
          <p:cNvPr id="71" name="Google Shape;71;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sp>
        <p:nvSpPr>
          <p:cNvPr id="18" name="Google Shape;18;p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003057"/>
              </a:buClr>
              <a:buSzPts val="6000"/>
              <a:buFont typeface="Calibri"/>
              <a:buNone/>
              <a:defRPr sz="6000">
                <a:solidFill>
                  <a:srgbClr val="003057"/>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BA0C2F"/>
              </a:buClr>
              <a:buSzPts val="2400"/>
              <a:buNone/>
              <a:defRPr sz="2400">
                <a:solidFill>
                  <a:srgbClr val="BA0C2F"/>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0"/>
        <p:cNvGrpSpPr/>
        <p:nvPr/>
      </p:nvGrpSpPr>
      <p:grpSpPr>
        <a:xfrm>
          <a:off x="0" y="0"/>
          <a:ext cx="0" cy="0"/>
          <a:chOff x="0" y="0"/>
          <a:chExt cx="0" cy="0"/>
        </a:xfrm>
      </p:grpSpPr>
      <p:sp>
        <p:nvSpPr>
          <p:cNvPr id="21" name="Google Shape;21;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3057"/>
              </a:buClr>
              <a:buSzPts val="4400"/>
              <a:buFont typeface="Calibri"/>
              <a:buNone/>
              <a:defRPr>
                <a:solidFill>
                  <a:srgbClr val="003057"/>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 name="Google Shape;22;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003057"/>
              </a:buClr>
              <a:buSzPts val="2800"/>
              <a:buChar char="•"/>
              <a:defRPr>
                <a:solidFill>
                  <a:srgbClr val="003057"/>
                </a:solidFill>
              </a:defRPr>
            </a:lvl1pPr>
            <a:lvl2pPr marL="914400" lvl="1" indent="-381000" algn="l">
              <a:lnSpc>
                <a:spcPct val="90000"/>
              </a:lnSpc>
              <a:spcBef>
                <a:spcPts val="500"/>
              </a:spcBef>
              <a:spcAft>
                <a:spcPts val="0"/>
              </a:spcAft>
              <a:buClr>
                <a:srgbClr val="003057"/>
              </a:buClr>
              <a:buSzPts val="2400"/>
              <a:buChar char="•"/>
              <a:defRPr>
                <a:solidFill>
                  <a:srgbClr val="003057"/>
                </a:solidFill>
              </a:defRPr>
            </a:lvl2pPr>
            <a:lvl3pPr marL="1371600" lvl="2" indent="-355600" algn="l">
              <a:lnSpc>
                <a:spcPct val="90000"/>
              </a:lnSpc>
              <a:spcBef>
                <a:spcPts val="500"/>
              </a:spcBef>
              <a:spcAft>
                <a:spcPts val="0"/>
              </a:spcAft>
              <a:buClr>
                <a:srgbClr val="003057"/>
              </a:buClr>
              <a:buSzPts val="2000"/>
              <a:buChar char="•"/>
              <a:defRPr>
                <a:solidFill>
                  <a:srgbClr val="003057"/>
                </a:solidFill>
              </a:defRPr>
            </a:lvl3pPr>
            <a:lvl4pPr marL="1828800" lvl="3" indent="-342900" algn="l">
              <a:lnSpc>
                <a:spcPct val="90000"/>
              </a:lnSpc>
              <a:spcBef>
                <a:spcPts val="500"/>
              </a:spcBef>
              <a:spcAft>
                <a:spcPts val="0"/>
              </a:spcAft>
              <a:buClr>
                <a:srgbClr val="003057"/>
              </a:buClr>
              <a:buSzPts val="1800"/>
              <a:buChar char="•"/>
              <a:defRPr>
                <a:solidFill>
                  <a:srgbClr val="003057"/>
                </a:solidFill>
              </a:defRPr>
            </a:lvl4pPr>
            <a:lvl5pPr marL="2286000" lvl="4" indent="-342900" algn="l">
              <a:lnSpc>
                <a:spcPct val="90000"/>
              </a:lnSpc>
              <a:spcBef>
                <a:spcPts val="500"/>
              </a:spcBef>
              <a:spcAft>
                <a:spcPts val="0"/>
              </a:spcAft>
              <a:buClr>
                <a:srgbClr val="003057"/>
              </a:buClr>
              <a:buSzPts val="1800"/>
              <a:buChar char="•"/>
              <a:defRPr>
                <a:solidFill>
                  <a:srgbClr val="003057"/>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
        <p:cNvGrpSpPr/>
        <p:nvPr/>
      </p:nvGrpSpPr>
      <p:grpSpPr>
        <a:xfrm>
          <a:off x="0" y="0"/>
          <a:ext cx="0" cy="0"/>
          <a:chOff x="0" y="0"/>
          <a:chExt cx="0" cy="0"/>
        </a:xfrm>
      </p:grpSpPr>
      <p:sp>
        <p:nvSpPr>
          <p:cNvPr id="24" name="Google Shape;24;p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3057"/>
              </a:buClr>
              <a:buSzPts val="4400"/>
              <a:buFont typeface="Calibri"/>
              <a:buNone/>
              <a:defRPr>
                <a:solidFill>
                  <a:srgbClr val="003057"/>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10"/>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BA0C2F"/>
              </a:buClr>
              <a:buSzPts val="2800"/>
              <a:buChar char="•"/>
              <a:defRPr>
                <a:solidFill>
                  <a:srgbClr val="BA0C2F"/>
                </a:solidFill>
              </a:defRPr>
            </a:lvl1pPr>
            <a:lvl2pPr marL="914400" lvl="1" indent="-381000" algn="l">
              <a:lnSpc>
                <a:spcPct val="90000"/>
              </a:lnSpc>
              <a:spcBef>
                <a:spcPts val="500"/>
              </a:spcBef>
              <a:spcAft>
                <a:spcPts val="0"/>
              </a:spcAft>
              <a:buClr>
                <a:srgbClr val="BA0C2F"/>
              </a:buClr>
              <a:buSzPts val="2400"/>
              <a:buChar char="•"/>
              <a:defRPr>
                <a:solidFill>
                  <a:srgbClr val="BA0C2F"/>
                </a:solidFill>
              </a:defRPr>
            </a:lvl2pPr>
            <a:lvl3pPr marL="1371600" lvl="2" indent="-355600" algn="l">
              <a:lnSpc>
                <a:spcPct val="90000"/>
              </a:lnSpc>
              <a:spcBef>
                <a:spcPts val="500"/>
              </a:spcBef>
              <a:spcAft>
                <a:spcPts val="0"/>
              </a:spcAft>
              <a:buClr>
                <a:srgbClr val="BA0C2F"/>
              </a:buClr>
              <a:buSzPts val="2000"/>
              <a:buChar char="•"/>
              <a:defRPr>
                <a:solidFill>
                  <a:srgbClr val="BA0C2F"/>
                </a:solidFill>
              </a:defRPr>
            </a:lvl3pPr>
            <a:lvl4pPr marL="1828800" lvl="3" indent="-342900" algn="l">
              <a:lnSpc>
                <a:spcPct val="90000"/>
              </a:lnSpc>
              <a:spcBef>
                <a:spcPts val="500"/>
              </a:spcBef>
              <a:spcAft>
                <a:spcPts val="0"/>
              </a:spcAft>
              <a:buClr>
                <a:srgbClr val="BA0C2F"/>
              </a:buClr>
              <a:buSzPts val="1800"/>
              <a:buChar char="•"/>
              <a:defRPr>
                <a:solidFill>
                  <a:srgbClr val="BA0C2F"/>
                </a:solidFill>
              </a:defRPr>
            </a:lvl4pPr>
            <a:lvl5pPr marL="2286000" lvl="4" indent="-342900" algn="l">
              <a:lnSpc>
                <a:spcPct val="90000"/>
              </a:lnSpc>
              <a:spcBef>
                <a:spcPts val="500"/>
              </a:spcBef>
              <a:spcAft>
                <a:spcPts val="0"/>
              </a:spcAft>
              <a:buClr>
                <a:srgbClr val="BA0C2F"/>
              </a:buClr>
              <a:buSzPts val="1800"/>
              <a:buChar char="•"/>
              <a:defRPr>
                <a:solidFill>
                  <a:srgbClr val="BA0C2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 name="Google Shape;26;p10"/>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BA0C2F"/>
              </a:buClr>
              <a:buSzPts val="2800"/>
              <a:buChar char="•"/>
              <a:defRPr>
                <a:solidFill>
                  <a:srgbClr val="BA0C2F"/>
                </a:solidFill>
              </a:defRPr>
            </a:lvl1pPr>
            <a:lvl2pPr marL="914400" lvl="1" indent="-381000" algn="l">
              <a:lnSpc>
                <a:spcPct val="90000"/>
              </a:lnSpc>
              <a:spcBef>
                <a:spcPts val="500"/>
              </a:spcBef>
              <a:spcAft>
                <a:spcPts val="0"/>
              </a:spcAft>
              <a:buClr>
                <a:srgbClr val="BA0C2F"/>
              </a:buClr>
              <a:buSzPts val="2400"/>
              <a:buChar char="•"/>
              <a:defRPr>
                <a:solidFill>
                  <a:srgbClr val="BA0C2F"/>
                </a:solidFill>
              </a:defRPr>
            </a:lvl2pPr>
            <a:lvl3pPr marL="1371600" lvl="2" indent="-355600" algn="l">
              <a:lnSpc>
                <a:spcPct val="90000"/>
              </a:lnSpc>
              <a:spcBef>
                <a:spcPts val="500"/>
              </a:spcBef>
              <a:spcAft>
                <a:spcPts val="0"/>
              </a:spcAft>
              <a:buClr>
                <a:srgbClr val="BA0C2F"/>
              </a:buClr>
              <a:buSzPts val="2000"/>
              <a:buChar char="•"/>
              <a:defRPr>
                <a:solidFill>
                  <a:srgbClr val="BA0C2F"/>
                </a:solidFill>
              </a:defRPr>
            </a:lvl3pPr>
            <a:lvl4pPr marL="1828800" lvl="3" indent="-342900" algn="l">
              <a:lnSpc>
                <a:spcPct val="90000"/>
              </a:lnSpc>
              <a:spcBef>
                <a:spcPts val="500"/>
              </a:spcBef>
              <a:spcAft>
                <a:spcPts val="0"/>
              </a:spcAft>
              <a:buClr>
                <a:srgbClr val="BA0C2F"/>
              </a:buClr>
              <a:buSzPts val="1800"/>
              <a:buChar char="•"/>
              <a:defRPr>
                <a:solidFill>
                  <a:srgbClr val="BA0C2F"/>
                </a:solidFill>
              </a:defRPr>
            </a:lvl4pPr>
            <a:lvl5pPr marL="2286000" lvl="4" indent="-342900" algn="l">
              <a:lnSpc>
                <a:spcPct val="90000"/>
              </a:lnSpc>
              <a:spcBef>
                <a:spcPts val="500"/>
              </a:spcBef>
              <a:spcAft>
                <a:spcPts val="0"/>
              </a:spcAft>
              <a:buClr>
                <a:srgbClr val="BA0C2F"/>
              </a:buClr>
              <a:buSzPts val="1800"/>
              <a:buChar char="•"/>
              <a:defRPr>
                <a:solidFill>
                  <a:srgbClr val="BA0C2F"/>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7"/>
        <p:cNvGrpSpPr/>
        <p:nvPr/>
      </p:nvGrpSpPr>
      <p:grpSpPr>
        <a:xfrm>
          <a:off x="0" y="0"/>
          <a:ext cx="0" cy="0"/>
          <a:chOff x="0" y="0"/>
          <a:chExt cx="0" cy="0"/>
        </a:xfrm>
      </p:grpSpPr>
      <p:sp>
        <p:nvSpPr>
          <p:cNvPr id="28" name="Google Shape;28;p1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003057"/>
              </a:buClr>
              <a:buSzPts val="6000"/>
              <a:buFont typeface="Calibri"/>
              <a:buNone/>
              <a:defRPr sz="6000">
                <a:solidFill>
                  <a:srgbClr val="003057"/>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1"/>
          <p:cNvSpPr txBox="1">
            <a:spLocks noGrp="1"/>
          </p:cNvSpPr>
          <p:nvPr>
            <p:ph type="subTitle" idx="1"/>
          </p:nvPr>
        </p:nvSpPr>
        <p:spPr>
          <a:xfrm>
            <a:off x="1524000" y="3602038"/>
            <a:ext cx="9144000" cy="1190095"/>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BA0C2F"/>
              </a:buClr>
              <a:buSzPts val="2400"/>
              <a:buNone/>
              <a:defRPr sz="2400">
                <a:solidFill>
                  <a:srgbClr val="BA0C2F"/>
                </a:solidFill>
              </a:defRPr>
            </a:lvl1pPr>
            <a:lvl2pPr lvl="1" algn="ctr">
              <a:lnSpc>
                <a:spcPct val="90000"/>
              </a:lnSpc>
              <a:spcBef>
                <a:spcPts val="500"/>
              </a:spcBef>
              <a:spcAft>
                <a:spcPts val="0"/>
              </a:spcAft>
              <a:buClr>
                <a:schemeClr val="lt1"/>
              </a:buClr>
              <a:buSzPts val="2000"/>
              <a:buNone/>
              <a:defRPr sz="2000"/>
            </a:lvl2pPr>
            <a:lvl3pPr lvl="2" algn="ctr">
              <a:lnSpc>
                <a:spcPct val="90000"/>
              </a:lnSpc>
              <a:spcBef>
                <a:spcPts val="500"/>
              </a:spcBef>
              <a:spcAft>
                <a:spcPts val="0"/>
              </a:spcAft>
              <a:buClr>
                <a:schemeClr val="lt1"/>
              </a:buClr>
              <a:buSzPts val="1800"/>
              <a:buNone/>
              <a:defRPr sz="1800"/>
            </a:lvl3pPr>
            <a:lvl4pPr lvl="3" algn="ctr">
              <a:lnSpc>
                <a:spcPct val="90000"/>
              </a:lnSpc>
              <a:spcBef>
                <a:spcPts val="500"/>
              </a:spcBef>
              <a:spcAft>
                <a:spcPts val="0"/>
              </a:spcAft>
              <a:buClr>
                <a:schemeClr val="lt1"/>
              </a:buClr>
              <a:buSzPts val="1600"/>
              <a:buNone/>
              <a:defRPr sz="1600"/>
            </a:lvl4pPr>
            <a:lvl5pPr lvl="4" algn="ctr">
              <a:lnSpc>
                <a:spcPct val="90000"/>
              </a:lnSpc>
              <a:spcBef>
                <a:spcPts val="500"/>
              </a:spcBef>
              <a:spcAft>
                <a:spcPts val="0"/>
              </a:spcAft>
              <a:buClr>
                <a:schemeClr val="lt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0"/>
        <p:cNvGrpSpPr/>
        <p:nvPr/>
      </p:nvGrpSpPr>
      <p:grpSpPr>
        <a:xfrm>
          <a:off x="0" y="0"/>
          <a:ext cx="0" cy="0"/>
          <a:chOff x="0" y="0"/>
          <a:chExt cx="0" cy="0"/>
        </a:xfrm>
      </p:grpSpPr>
      <p:sp>
        <p:nvSpPr>
          <p:cNvPr id="31" name="Google Shape;31;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3057"/>
              </a:buClr>
              <a:buSzPts val="4400"/>
              <a:buFont typeface="Calibri"/>
              <a:buNone/>
              <a:defRPr>
                <a:solidFill>
                  <a:srgbClr val="003057"/>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lt1"/>
            </a:gs>
            <a:gs pos="91000">
              <a:srgbClr val="A9BEE4"/>
            </a:gs>
            <a:gs pos="100000">
              <a:srgbClr val="003057"/>
            </a:gs>
          </a:gsLst>
          <a:lin ang="5400000" scaled="0"/>
        </a:gradFill>
        <a:effectLst/>
      </p:bgPr>
    </p:bg>
    <p:spTree>
      <p:nvGrpSpPr>
        <p:cNvPr id="1" name="Shape 9"/>
        <p:cNvGrpSpPr/>
        <p:nvPr/>
      </p:nvGrpSpPr>
      <p:grpSpPr>
        <a:xfrm>
          <a:off x="0" y="0"/>
          <a:ext cx="0" cy="0"/>
          <a:chOff x="0" y="0"/>
          <a:chExt cx="0" cy="0"/>
        </a:xfrm>
      </p:grpSpPr>
      <p:sp>
        <p:nvSpPr>
          <p:cNvPr id="10" name="Google Shape;10;p7"/>
          <p:cNvSpPr/>
          <p:nvPr/>
        </p:nvSpPr>
        <p:spPr>
          <a:xfrm flipH="1">
            <a:off x="9964131" y="4751109"/>
            <a:ext cx="2227868" cy="2105164"/>
          </a:xfrm>
          <a:prstGeom prst="flowChartDelay">
            <a:avLst/>
          </a:prstGeom>
          <a:solidFill>
            <a:srgbClr val="00305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1" name="Google Shape;11;p7"/>
          <p:cNvSpPr/>
          <p:nvPr/>
        </p:nvSpPr>
        <p:spPr>
          <a:xfrm rot="-5400000" flipH="1">
            <a:off x="9880890" y="5136010"/>
            <a:ext cx="1313312" cy="2127214"/>
          </a:xfrm>
          <a:prstGeom prst="flowChartManualInput">
            <a:avLst/>
          </a:prstGeom>
          <a:solidFill>
            <a:srgbClr val="003057"/>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sp>
        <p:nvSpPr>
          <p:cNvPr id="12" name="Google Shape;12;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3057"/>
              </a:buClr>
              <a:buSzPts val="4400"/>
              <a:buFont typeface="Calibri"/>
              <a:buNone/>
              <a:defRPr sz="4400" b="1" i="0" u="none" strike="noStrike" cap="none">
                <a:solidFill>
                  <a:srgbClr val="003057"/>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3" name="Google Shape;13;p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lt1"/>
              </a:buClr>
              <a:buSzPts val="2800"/>
              <a:buFont typeface="Arial"/>
              <a:buChar char="•"/>
              <a:defRPr sz="28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 name="Google Shape;14;p7"/>
          <p:cNvSpPr/>
          <p:nvPr/>
        </p:nvSpPr>
        <p:spPr>
          <a:xfrm rot="-5400000">
            <a:off x="10144654" y="4815686"/>
            <a:ext cx="1673257" cy="2430221"/>
          </a:xfrm>
          <a:prstGeom prst="flowChartManualInput">
            <a:avLst/>
          </a:prstGeom>
          <a:solidFill>
            <a:srgbClr val="BA0C2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dk1"/>
              </a:solidFill>
              <a:latin typeface="Calibri"/>
              <a:ea typeface="Calibri"/>
              <a:cs typeface="Calibri"/>
              <a:sym typeface="Calibri"/>
            </a:endParaRPr>
          </a:p>
        </p:txBody>
      </p:sp>
      <p:pic>
        <p:nvPicPr>
          <p:cNvPr id="15" name="Google Shape;15;p7"/>
          <p:cNvPicPr preferRelativeResize="0"/>
          <p:nvPr/>
        </p:nvPicPr>
        <p:blipFill rotWithShape="1">
          <a:blip r:embed="rId8">
            <a:alphaModFix/>
          </a:blip>
          <a:srcRect/>
          <a:stretch/>
        </p:blipFill>
        <p:spPr>
          <a:xfrm>
            <a:off x="10198955" y="5418484"/>
            <a:ext cx="1854681" cy="931124"/>
          </a:xfrm>
          <a:prstGeom prst="rect">
            <a:avLst/>
          </a:prstGeom>
          <a:noFill/>
          <a:ln>
            <a:noFill/>
          </a:ln>
        </p:spPr>
      </p:pic>
      <p:cxnSp>
        <p:nvCxnSpPr>
          <p:cNvPr id="16" name="Google Shape;16;p7"/>
          <p:cNvCxnSpPr/>
          <p:nvPr/>
        </p:nvCxnSpPr>
        <p:spPr>
          <a:xfrm rot="10800000" flipH="1">
            <a:off x="0" y="6504578"/>
            <a:ext cx="12207240" cy="24081"/>
          </a:xfrm>
          <a:prstGeom prst="straightConnector1">
            <a:avLst/>
          </a:prstGeom>
          <a:noFill/>
          <a:ln w="107950" cap="flat" cmpd="sng">
            <a:solidFill>
              <a:schemeClr val="lt1"/>
            </a:solidFill>
            <a:prstDash val="solid"/>
            <a:miter lim="800000"/>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6"/>
        <p:cNvGrpSpPr/>
        <p:nvPr/>
      </p:nvGrpSpPr>
      <p:grpSpPr>
        <a:xfrm>
          <a:off x="0" y="0"/>
          <a:ext cx="0" cy="0"/>
          <a:chOff x="0" y="0"/>
          <a:chExt cx="0" cy="0"/>
        </a:xfrm>
      </p:grpSpPr>
      <p:sp>
        <p:nvSpPr>
          <p:cNvPr id="37" name="Google Shape;37;p1"/>
          <p:cNvSpPr txBox="1">
            <a:spLocks noGrp="1"/>
          </p:cNvSpPr>
          <p:nvPr>
            <p:ph type="title"/>
          </p:nvPr>
        </p:nvSpPr>
        <p:spPr>
          <a:xfrm>
            <a:off x="831850" y="1166329"/>
            <a:ext cx="10515600" cy="1068872"/>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003057"/>
              </a:buClr>
              <a:buSzPts val="6000"/>
              <a:buFont typeface="Calibri"/>
              <a:buNone/>
            </a:pPr>
            <a:r>
              <a:rPr lang="en-US" dirty="0"/>
              <a:t>Automotive Technology</a:t>
            </a:r>
            <a:endParaRPr dirty="0"/>
          </a:p>
        </p:txBody>
      </p:sp>
      <p:sp>
        <p:nvSpPr>
          <p:cNvPr id="38" name="Google Shape;38;p1"/>
          <p:cNvSpPr txBox="1">
            <a:spLocks noGrp="1"/>
          </p:cNvSpPr>
          <p:nvPr>
            <p:ph type="body" idx="1"/>
          </p:nvPr>
        </p:nvSpPr>
        <p:spPr>
          <a:xfrm>
            <a:off x="831850" y="3097763"/>
            <a:ext cx="10515600" cy="1922107"/>
          </a:xfrm>
          <a:prstGeom prst="rect">
            <a:avLst/>
          </a:prstGeom>
          <a:noFill/>
          <a:ln>
            <a:noFill/>
          </a:ln>
        </p:spPr>
        <p:txBody>
          <a:bodyPr spcFirstLastPara="1" wrap="square" lIns="91425" tIns="45700" rIns="91425" bIns="45700" anchor="t" anchorCtr="0">
            <a:normAutofit/>
          </a:bodyPr>
          <a:lstStyle/>
          <a:p>
            <a:pPr marL="0" lvl="0" indent="0" algn="r" rtl="0">
              <a:lnSpc>
                <a:spcPct val="90000"/>
              </a:lnSpc>
              <a:spcBef>
                <a:spcPts val="0"/>
              </a:spcBef>
              <a:spcAft>
                <a:spcPts val="0"/>
              </a:spcAft>
              <a:buClr>
                <a:schemeClr val="accent1"/>
              </a:buClr>
              <a:buSzPts val="4000"/>
              <a:buNone/>
            </a:pPr>
            <a:r>
              <a:rPr lang="en-US" sz="4000" dirty="0">
                <a:solidFill>
                  <a:schemeClr val="accent1"/>
                </a:solidFill>
              </a:rPr>
              <a:t>Program Review Presentation</a:t>
            </a:r>
            <a:endParaRPr dirty="0">
              <a:solidFill>
                <a:schemeClr val="accent1"/>
              </a:solidFill>
            </a:endParaRPr>
          </a:p>
          <a:p>
            <a:pPr marL="0" lvl="0" indent="0" algn="r" rtl="0">
              <a:lnSpc>
                <a:spcPct val="90000"/>
              </a:lnSpc>
              <a:spcBef>
                <a:spcPts val="1000"/>
              </a:spcBef>
              <a:spcAft>
                <a:spcPts val="0"/>
              </a:spcAft>
              <a:buClr>
                <a:schemeClr val="accent1"/>
              </a:buClr>
              <a:buSzPts val="4000"/>
              <a:buNone/>
            </a:pPr>
            <a:r>
              <a:rPr lang="en-US" sz="4000" dirty="0">
                <a:solidFill>
                  <a:schemeClr val="accent1"/>
                </a:solidFill>
              </a:rPr>
              <a:t>Cohort 3: 2021-2022</a:t>
            </a:r>
            <a:endParaRPr dirty="0"/>
          </a:p>
          <a:p>
            <a:pPr marL="0" lvl="0" indent="0" algn="r" rtl="0">
              <a:lnSpc>
                <a:spcPct val="90000"/>
              </a:lnSpc>
              <a:spcBef>
                <a:spcPts val="1000"/>
              </a:spcBef>
              <a:spcAft>
                <a:spcPts val="0"/>
              </a:spcAft>
              <a:buClr>
                <a:srgbClr val="BA0C2F"/>
              </a:buClr>
              <a:buSzPts val="4000"/>
              <a:buNone/>
            </a:pPr>
            <a:endParaRPr sz="4000" dirty="0">
              <a:solidFill>
                <a:schemeClr val="accent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Google Shape;44;p2"/>
          <p:cNvSpPr txBox="1">
            <a:spLocks noGrp="1"/>
          </p:cNvSpPr>
          <p:nvPr>
            <p:ph type="title"/>
          </p:nvPr>
        </p:nvSpPr>
        <p:spPr>
          <a:xfrm>
            <a:off x="906992" y="1136022"/>
            <a:ext cx="4707467" cy="1023408"/>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003057"/>
              </a:buClr>
              <a:buSzPts val="4400"/>
              <a:buFont typeface="Calibri"/>
              <a:buNone/>
            </a:pPr>
            <a:r>
              <a:rPr lang="en-US" dirty="0"/>
              <a:t>Automotive Technology</a:t>
            </a:r>
            <a:endParaRPr dirty="0"/>
          </a:p>
        </p:txBody>
      </p:sp>
      <p:sp>
        <p:nvSpPr>
          <p:cNvPr id="45" name="Google Shape;45;p2"/>
          <p:cNvSpPr txBox="1">
            <a:spLocks noGrp="1"/>
          </p:cNvSpPr>
          <p:nvPr>
            <p:ph type="body" idx="1"/>
          </p:nvPr>
        </p:nvSpPr>
        <p:spPr>
          <a:xfrm>
            <a:off x="499534" y="3166534"/>
            <a:ext cx="10092266" cy="2827867"/>
          </a:xfrm>
          <a:prstGeom prst="rect">
            <a:avLst/>
          </a:prstGeom>
          <a:noFill/>
          <a:ln>
            <a:noFill/>
          </a:ln>
        </p:spPr>
        <p:txBody>
          <a:bodyPr spcFirstLastPara="1" wrap="square" lIns="91425" tIns="45700" rIns="91425" bIns="45700" anchor="t" anchorCtr="0">
            <a:normAutofit/>
          </a:bodyPr>
          <a:lstStyle/>
          <a:p>
            <a:pPr marL="0" lvl="0" indent="0">
              <a:spcBef>
                <a:spcPts val="0"/>
              </a:spcBef>
              <a:buNone/>
            </a:pPr>
            <a:r>
              <a:rPr lang="en-US" dirty="0"/>
              <a:t>The automotive technology program is a combination of classroom and hands-on shop experiences that prepare students for careers in all phases of automotive service and repair.  Students are trained on all aspects of automotive technology including hybrid and alternative fuel vehicles.  Though the program students use the latest equipment, meters, scanners, and specialized tools in preparation for rewarding careers.</a:t>
            </a:r>
            <a:endParaRPr i="1" dirty="0"/>
          </a:p>
        </p:txBody>
      </p:sp>
      <p:pic>
        <p:nvPicPr>
          <p:cNvPr id="3" name="Picture 2">
            <a:extLst>
              <a:ext uri="{FF2B5EF4-FFF2-40B4-BE49-F238E27FC236}">
                <a16:creationId xmlns:a16="http://schemas.microsoft.com/office/drawing/2014/main" id="{F5DBD69F-D4A1-4261-855D-4C4B1E405E82}"/>
              </a:ext>
            </a:extLst>
          </p:cNvPr>
          <p:cNvPicPr>
            <a:picLocks noChangeAspect="1"/>
          </p:cNvPicPr>
          <p:nvPr/>
        </p:nvPicPr>
        <p:blipFill>
          <a:blip r:embed="rId3"/>
          <a:stretch>
            <a:fillRect/>
          </a:stretch>
        </p:blipFill>
        <p:spPr>
          <a:xfrm>
            <a:off x="6021917" y="247484"/>
            <a:ext cx="4976283" cy="280048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0"/>
        <p:cNvGrpSpPr/>
        <p:nvPr/>
      </p:nvGrpSpPr>
      <p:grpSpPr>
        <a:xfrm>
          <a:off x="0" y="0"/>
          <a:ext cx="0" cy="0"/>
          <a:chOff x="0" y="0"/>
          <a:chExt cx="0" cy="0"/>
        </a:xfrm>
      </p:grpSpPr>
      <p:sp>
        <p:nvSpPr>
          <p:cNvPr id="51" name="Google Shape;51;p3"/>
          <p:cNvSpPr txBox="1">
            <a:spLocks noGrp="1"/>
          </p:cNvSpPr>
          <p:nvPr>
            <p:ph type="title"/>
          </p:nvPr>
        </p:nvSpPr>
        <p:spPr>
          <a:xfrm>
            <a:off x="838200" y="365126"/>
            <a:ext cx="10515600" cy="591608"/>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003057"/>
              </a:buClr>
              <a:buSzPts val="4400"/>
              <a:buFont typeface="Calibri"/>
              <a:buNone/>
            </a:pPr>
            <a:r>
              <a:rPr lang="en-US" dirty="0"/>
              <a:t>Historical Analysis</a:t>
            </a:r>
            <a:endParaRPr dirty="0"/>
          </a:p>
        </p:txBody>
      </p:sp>
      <p:sp>
        <p:nvSpPr>
          <p:cNvPr id="52" name="Google Shape;52;p3"/>
          <p:cNvSpPr txBox="1">
            <a:spLocks noGrp="1"/>
          </p:cNvSpPr>
          <p:nvPr>
            <p:ph type="body" idx="1"/>
          </p:nvPr>
        </p:nvSpPr>
        <p:spPr>
          <a:xfrm>
            <a:off x="838200" y="1041400"/>
            <a:ext cx="5181600" cy="5249333"/>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Clr>
                <a:srgbClr val="BA0C2F"/>
              </a:buClr>
              <a:buSzPts val="2800"/>
              <a:buNone/>
            </a:pPr>
            <a:r>
              <a:rPr lang="en-US" dirty="0"/>
              <a:t>Program Strengths:</a:t>
            </a:r>
            <a:endParaRPr dirty="0"/>
          </a:p>
          <a:p>
            <a:pPr marL="228600" lvl="0" indent="-50800" algn="l" rtl="0">
              <a:lnSpc>
                <a:spcPct val="90000"/>
              </a:lnSpc>
              <a:spcBef>
                <a:spcPts val="1000"/>
              </a:spcBef>
              <a:spcAft>
                <a:spcPts val="0"/>
              </a:spcAft>
              <a:buClr>
                <a:srgbClr val="BA0C2F"/>
              </a:buClr>
              <a:buSzPts val="2800"/>
              <a:buNone/>
            </a:pPr>
            <a:r>
              <a:rPr lang="en-US" dirty="0"/>
              <a:t>Multidiscipline program training on many areas within the automotive umbrella</a:t>
            </a:r>
          </a:p>
          <a:p>
            <a:pPr marL="228600" lvl="0" indent="-50800" algn="l" rtl="0">
              <a:lnSpc>
                <a:spcPct val="90000"/>
              </a:lnSpc>
              <a:spcBef>
                <a:spcPts val="1000"/>
              </a:spcBef>
              <a:spcAft>
                <a:spcPts val="0"/>
              </a:spcAft>
              <a:buClr>
                <a:srgbClr val="BA0C2F"/>
              </a:buClr>
              <a:buSzPts val="2800"/>
              <a:buNone/>
            </a:pPr>
            <a:r>
              <a:rPr lang="en-US" dirty="0"/>
              <a:t>High percentage of hands-on skill training in program curriculum</a:t>
            </a:r>
          </a:p>
          <a:p>
            <a:pPr marL="228600" lvl="0" indent="-50800" algn="l" rtl="0">
              <a:lnSpc>
                <a:spcPct val="90000"/>
              </a:lnSpc>
              <a:spcBef>
                <a:spcPts val="1000"/>
              </a:spcBef>
              <a:spcAft>
                <a:spcPts val="0"/>
              </a:spcAft>
              <a:buClr>
                <a:srgbClr val="BA0C2F"/>
              </a:buClr>
              <a:buSzPts val="2800"/>
              <a:buNone/>
            </a:pPr>
            <a:r>
              <a:rPr lang="en-US" dirty="0"/>
              <a:t>Large divers group of faculty skilled in all aspects of automotive technology</a:t>
            </a:r>
          </a:p>
          <a:p>
            <a:pPr marL="228600" lvl="0" indent="-50800" algn="l" rtl="0">
              <a:lnSpc>
                <a:spcPct val="90000"/>
              </a:lnSpc>
              <a:spcBef>
                <a:spcPts val="1000"/>
              </a:spcBef>
              <a:spcAft>
                <a:spcPts val="0"/>
              </a:spcAft>
              <a:buClr>
                <a:srgbClr val="BA0C2F"/>
              </a:buClr>
              <a:buSzPts val="2800"/>
              <a:buNone/>
            </a:pPr>
            <a:r>
              <a:rPr lang="en-US" dirty="0"/>
              <a:t>Strategic partnerships with automotive manufacturers and key industry partners</a:t>
            </a:r>
          </a:p>
          <a:p>
            <a:pPr marL="228600" lvl="0" indent="-50800" algn="l" rtl="0">
              <a:lnSpc>
                <a:spcPct val="90000"/>
              </a:lnSpc>
              <a:spcBef>
                <a:spcPts val="1000"/>
              </a:spcBef>
              <a:spcAft>
                <a:spcPts val="0"/>
              </a:spcAft>
              <a:buClr>
                <a:srgbClr val="BA0C2F"/>
              </a:buClr>
              <a:buSzPts val="2800"/>
              <a:buNone/>
            </a:pPr>
            <a:r>
              <a:rPr lang="en-US" dirty="0"/>
              <a:t>Successful job placement program with GSNCDA </a:t>
            </a:r>
            <a:endParaRPr dirty="0"/>
          </a:p>
        </p:txBody>
      </p:sp>
      <p:sp>
        <p:nvSpPr>
          <p:cNvPr id="53" name="Google Shape;53;p3"/>
          <p:cNvSpPr txBox="1">
            <a:spLocks noGrp="1"/>
          </p:cNvSpPr>
          <p:nvPr>
            <p:ph type="body" idx="2"/>
          </p:nvPr>
        </p:nvSpPr>
        <p:spPr>
          <a:xfrm>
            <a:off x="6172200" y="271624"/>
            <a:ext cx="5181600" cy="531637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BA0C2F"/>
              </a:buClr>
              <a:buSzPts val="2800"/>
              <a:buNone/>
            </a:pPr>
            <a:r>
              <a:rPr lang="en-US" dirty="0"/>
              <a:t>Program Challenges:</a:t>
            </a:r>
            <a:endParaRPr dirty="0"/>
          </a:p>
          <a:p>
            <a:pPr marL="228600" lvl="0" indent="-50800" algn="l" rtl="0">
              <a:lnSpc>
                <a:spcPct val="90000"/>
              </a:lnSpc>
              <a:spcBef>
                <a:spcPts val="1000"/>
              </a:spcBef>
              <a:spcAft>
                <a:spcPts val="0"/>
              </a:spcAft>
              <a:buClr>
                <a:srgbClr val="BA0C2F"/>
              </a:buClr>
              <a:buSzPts val="2800"/>
              <a:buNone/>
            </a:pPr>
            <a:r>
              <a:rPr lang="en-US" dirty="0"/>
              <a:t>Aging facility with non operational utilities, disconnected equipment and poor security </a:t>
            </a:r>
          </a:p>
          <a:p>
            <a:pPr marL="228600" lvl="0" indent="-50800" algn="l" rtl="0">
              <a:lnSpc>
                <a:spcPct val="90000"/>
              </a:lnSpc>
              <a:spcBef>
                <a:spcPts val="1000"/>
              </a:spcBef>
              <a:spcAft>
                <a:spcPts val="0"/>
              </a:spcAft>
              <a:buClr>
                <a:srgbClr val="BA0C2F"/>
              </a:buClr>
              <a:buSzPts val="2800"/>
              <a:buNone/>
            </a:pPr>
            <a:r>
              <a:rPr lang="en-US" dirty="0"/>
              <a:t>A teacher to student ratio that compromises one-on-one instruction that hurts SLO competencies</a:t>
            </a:r>
          </a:p>
          <a:p>
            <a:pPr marL="228600" lvl="0" indent="-50800" algn="l" rtl="0">
              <a:lnSpc>
                <a:spcPct val="90000"/>
              </a:lnSpc>
              <a:spcBef>
                <a:spcPts val="1000"/>
              </a:spcBef>
              <a:spcAft>
                <a:spcPts val="0"/>
              </a:spcAft>
              <a:buClr>
                <a:srgbClr val="BA0C2F"/>
              </a:buClr>
              <a:buSzPts val="2800"/>
              <a:buNone/>
            </a:pPr>
            <a:r>
              <a:rPr lang="en-US" dirty="0"/>
              <a:t>Low faculty numbers making it difficult to staff classes and keep partnerships.</a:t>
            </a:r>
          </a:p>
          <a:p>
            <a:pPr marL="228600" lvl="0" indent="-50800" algn="l" rtl="0">
              <a:lnSpc>
                <a:spcPct val="90000"/>
              </a:lnSpc>
              <a:spcBef>
                <a:spcPts val="1000"/>
              </a:spcBef>
              <a:spcAft>
                <a:spcPts val="0"/>
              </a:spcAft>
              <a:buClr>
                <a:srgbClr val="BA0C2F"/>
              </a:buClr>
              <a:buSzPts val="2800"/>
              <a:buNone/>
            </a:pP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Google Shape;59;p4"/>
          <p:cNvSpPr txBox="1">
            <a:spLocks noGrp="1"/>
          </p:cNvSpPr>
          <p:nvPr>
            <p:ph type="title"/>
          </p:nvPr>
        </p:nvSpPr>
        <p:spPr>
          <a:xfrm>
            <a:off x="838200" y="365125"/>
            <a:ext cx="10515600" cy="57467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rgbClr val="003057"/>
              </a:buClr>
              <a:buSzPts val="4400"/>
              <a:buFont typeface="Calibri"/>
              <a:buNone/>
            </a:pPr>
            <a:r>
              <a:rPr lang="en-US" dirty="0"/>
              <a:t>Objectives </a:t>
            </a:r>
            <a:endParaRPr dirty="0"/>
          </a:p>
        </p:txBody>
      </p:sp>
      <p:sp>
        <p:nvSpPr>
          <p:cNvPr id="60" name="Google Shape;60;p4"/>
          <p:cNvSpPr txBox="1">
            <a:spLocks noGrp="1"/>
          </p:cNvSpPr>
          <p:nvPr>
            <p:ph type="body" idx="1"/>
          </p:nvPr>
        </p:nvSpPr>
        <p:spPr>
          <a:xfrm>
            <a:off x="838200" y="1083733"/>
            <a:ext cx="10337800" cy="4639734"/>
          </a:xfrm>
          <a:prstGeom prst="rect">
            <a:avLst/>
          </a:prstGeom>
          <a:noFill/>
          <a:ln>
            <a:noFill/>
          </a:ln>
        </p:spPr>
        <p:txBody>
          <a:bodyPr spcFirstLastPara="1" wrap="square" lIns="91425" tIns="45700" rIns="91425" bIns="45700" anchor="t" anchorCtr="0">
            <a:normAutofit fontScale="92500" lnSpcReduction="10000"/>
          </a:bodyPr>
          <a:lstStyle/>
          <a:p>
            <a:pPr marL="228600" lvl="0" indent="-139700" algn="l" rtl="0">
              <a:lnSpc>
                <a:spcPct val="90000"/>
              </a:lnSpc>
              <a:spcBef>
                <a:spcPts val="0"/>
              </a:spcBef>
              <a:spcAft>
                <a:spcPts val="0"/>
              </a:spcAft>
              <a:buClr>
                <a:srgbClr val="003057"/>
              </a:buClr>
              <a:buSzPts val="1400"/>
              <a:buNone/>
            </a:pPr>
            <a:r>
              <a:rPr lang="en-US" i="1" dirty="0"/>
              <a:t>First the automotive program would like to improve the student to teacher ratio bringing it back down to a 20:1 ratio where it was up until the mid 2000s.  This ratio will help students better meet objectives and achieve a higher level of automotive skill competency.</a:t>
            </a:r>
          </a:p>
          <a:p>
            <a:pPr marL="228600" lvl="0" indent="-139700" algn="l" rtl="0">
              <a:lnSpc>
                <a:spcPct val="90000"/>
              </a:lnSpc>
              <a:spcBef>
                <a:spcPts val="0"/>
              </a:spcBef>
              <a:spcAft>
                <a:spcPts val="0"/>
              </a:spcAft>
              <a:buClr>
                <a:srgbClr val="003057"/>
              </a:buClr>
              <a:buSzPts val="1400"/>
              <a:buNone/>
            </a:pPr>
            <a:endParaRPr lang="en-US" i="1" dirty="0"/>
          </a:p>
          <a:p>
            <a:pPr marL="228600" lvl="0" indent="-139700" algn="l" rtl="0">
              <a:lnSpc>
                <a:spcPct val="90000"/>
              </a:lnSpc>
              <a:spcBef>
                <a:spcPts val="0"/>
              </a:spcBef>
              <a:spcAft>
                <a:spcPts val="0"/>
              </a:spcAft>
              <a:buClr>
                <a:srgbClr val="003057"/>
              </a:buClr>
              <a:buSzPts val="1400"/>
              <a:buNone/>
            </a:pPr>
            <a:r>
              <a:rPr lang="en-US" i="1" dirty="0"/>
              <a:t>Second the program would like to address the existing automotive facilities. We are currently in a shop that has broken sinks, disconnected equipment  and security issues that are not meeting basic student needs.</a:t>
            </a:r>
          </a:p>
          <a:p>
            <a:pPr marL="228600" lvl="0" indent="-139700" algn="l" rtl="0">
              <a:lnSpc>
                <a:spcPct val="90000"/>
              </a:lnSpc>
              <a:spcBef>
                <a:spcPts val="0"/>
              </a:spcBef>
              <a:spcAft>
                <a:spcPts val="0"/>
              </a:spcAft>
              <a:buClr>
                <a:srgbClr val="003057"/>
              </a:buClr>
              <a:buSzPts val="1400"/>
              <a:buNone/>
            </a:pPr>
            <a:endParaRPr lang="en-US" i="1" dirty="0"/>
          </a:p>
          <a:p>
            <a:pPr marL="228600" lvl="0" indent="-139700" algn="l" rtl="0">
              <a:lnSpc>
                <a:spcPct val="90000"/>
              </a:lnSpc>
              <a:spcBef>
                <a:spcPts val="0"/>
              </a:spcBef>
              <a:spcAft>
                <a:spcPts val="0"/>
              </a:spcAft>
              <a:buClr>
                <a:srgbClr val="003057"/>
              </a:buClr>
              <a:buSzPts val="1400"/>
              <a:buNone/>
            </a:pPr>
            <a:r>
              <a:rPr lang="en-US" i="1" dirty="0"/>
              <a:t>Finally the program would like to address its staffing shortage.  Both automotive, collision and diesel have lost full time faculty shortly before the pandemic with each needing a full time faculty member added to each discipline.</a:t>
            </a:r>
          </a:p>
          <a:p>
            <a:pPr marL="228600" lvl="0" indent="-139700" algn="l" rtl="0">
              <a:lnSpc>
                <a:spcPct val="90000"/>
              </a:lnSpc>
              <a:spcBef>
                <a:spcPts val="0"/>
              </a:spcBef>
              <a:spcAft>
                <a:spcPts val="0"/>
              </a:spcAft>
              <a:buClr>
                <a:srgbClr val="003057"/>
              </a:buClr>
              <a:buSzPts val="1400"/>
              <a:buNone/>
            </a:pPr>
            <a:endParaRPr lang="en-US" sz="1400" i="1" dirty="0"/>
          </a:p>
          <a:p>
            <a:pPr marL="228600" lvl="0" indent="-139700" algn="l" rtl="0">
              <a:lnSpc>
                <a:spcPct val="90000"/>
              </a:lnSpc>
              <a:spcBef>
                <a:spcPts val="0"/>
              </a:spcBef>
              <a:spcAft>
                <a:spcPts val="0"/>
              </a:spcAft>
              <a:buClr>
                <a:srgbClr val="003057"/>
              </a:buClr>
              <a:buSzPts val="1400"/>
              <a:buNone/>
            </a:pPr>
            <a:endParaRPr lang="en-US" sz="1400" i="1" dirty="0"/>
          </a:p>
          <a:p>
            <a:pPr marL="228600" lvl="0" indent="-139700" algn="l" rtl="0">
              <a:lnSpc>
                <a:spcPct val="90000"/>
              </a:lnSpc>
              <a:spcBef>
                <a:spcPts val="0"/>
              </a:spcBef>
              <a:spcAft>
                <a:spcPts val="0"/>
              </a:spcAft>
              <a:buClr>
                <a:srgbClr val="003057"/>
              </a:buClr>
              <a:buSzPts val="1400"/>
              <a:buNone/>
            </a:pPr>
            <a:endParaRPr sz="1400" i="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Google Shape;66;p5"/>
          <p:cNvSpPr txBox="1">
            <a:spLocks noGrp="1"/>
          </p:cNvSpPr>
          <p:nvPr>
            <p:ph type="title"/>
          </p:nvPr>
        </p:nvSpPr>
        <p:spPr>
          <a:xfrm>
            <a:off x="838200" y="365126"/>
            <a:ext cx="10515600" cy="9218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057"/>
              </a:buClr>
              <a:buSzPts val="4400"/>
              <a:buFont typeface="Calibri"/>
              <a:buNone/>
            </a:pPr>
            <a:r>
              <a:rPr lang="en-US" dirty="0"/>
              <a:t>Strategic Enhancement</a:t>
            </a:r>
            <a:endParaRPr dirty="0"/>
          </a:p>
        </p:txBody>
      </p:sp>
      <p:sp>
        <p:nvSpPr>
          <p:cNvPr id="67" name="Google Shape;67;p5"/>
          <p:cNvSpPr txBox="1">
            <a:spLocks noGrp="1"/>
          </p:cNvSpPr>
          <p:nvPr>
            <p:ph type="body" idx="1"/>
          </p:nvPr>
        </p:nvSpPr>
        <p:spPr>
          <a:xfrm>
            <a:off x="838200" y="1388533"/>
            <a:ext cx="9719733" cy="4563534"/>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003057"/>
              </a:buClr>
              <a:buSzPts val="2800"/>
              <a:buNone/>
            </a:pPr>
            <a:r>
              <a:rPr lang="en-US" dirty="0"/>
              <a:t>The ideal future of the automotive program would include a teacher to student ratio that allowed strong instruction and personal connections to be made.  Students who have received the support to meet their learning objectives and have achieved competency in a variety of automotive tasks.</a:t>
            </a:r>
          </a:p>
          <a:p>
            <a:pPr marL="0" lvl="0" indent="0" algn="l" rtl="0">
              <a:lnSpc>
                <a:spcPct val="90000"/>
              </a:lnSpc>
              <a:spcBef>
                <a:spcPts val="0"/>
              </a:spcBef>
              <a:spcAft>
                <a:spcPts val="0"/>
              </a:spcAft>
              <a:buClr>
                <a:srgbClr val="003057"/>
              </a:buClr>
              <a:buSzPts val="2800"/>
              <a:buNone/>
            </a:pPr>
            <a:endParaRPr lang="en-US" dirty="0"/>
          </a:p>
          <a:p>
            <a:pPr marL="0" lvl="0" indent="0" algn="l" rtl="0">
              <a:lnSpc>
                <a:spcPct val="90000"/>
              </a:lnSpc>
              <a:spcBef>
                <a:spcPts val="0"/>
              </a:spcBef>
              <a:spcAft>
                <a:spcPts val="0"/>
              </a:spcAft>
              <a:buClr>
                <a:srgbClr val="003057"/>
              </a:buClr>
              <a:buSzPts val="2800"/>
              <a:buNone/>
            </a:pPr>
            <a:r>
              <a:rPr lang="en-US" dirty="0"/>
              <a:t>A future where all automotive shop equipment and support faculties operate as intended supporting student basic needs and automotive skills.</a:t>
            </a:r>
          </a:p>
          <a:p>
            <a:pPr marL="0" lvl="0" indent="0" algn="l" rtl="0">
              <a:lnSpc>
                <a:spcPct val="90000"/>
              </a:lnSpc>
              <a:spcBef>
                <a:spcPts val="0"/>
              </a:spcBef>
              <a:spcAft>
                <a:spcPts val="0"/>
              </a:spcAft>
              <a:buClr>
                <a:srgbClr val="003057"/>
              </a:buClr>
              <a:buSzPts val="2800"/>
              <a:buNone/>
            </a:pPr>
            <a:endParaRPr lang="en-US" dirty="0"/>
          </a:p>
          <a:p>
            <a:pPr marL="0" lvl="0" indent="0" algn="l" rtl="0">
              <a:lnSpc>
                <a:spcPct val="90000"/>
              </a:lnSpc>
              <a:spcBef>
                <a:spcPts val="0"/>
              </a:spcBef>
              <a:spcAft>
                <a:spcPts val="0"/>
              </a:spcAft>
              <a:buClr>
                <a:srgbClr val="003057"/>
              </a:buClr>
              <a:buSzPts val="2800"/>
              <a:buNone/>
            </a:pPr>
            <a:r>
              <a:rPr lang="en-US" dirty="0"/>
              <a:t>A future where both the automotive, collision and diesel programs are properly staffed to run effectively.</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3057"/>
              </a:buClr>
              <a:buSzPts val="4400"/>
              <a:buFont typeface="Calibri"/>
              <a:buNone/>
            </a:pPr>
            <a:r>
              <a:rPr lang="en-US"/>
              <a:t>Planning Steps</a:t>
            </a:r>
            <a:endParaRPr/>
          </a:p>
        </p:txBody>
      </p:sp>
      <p:sp>
        <p:nvSpPr>
          <p:cNvPr id="74" name="Google Shape;74;p6"/>
          <p:cNvSpPr txBox="1">
            <a:spLocks noGrp="1"/>
          </p:cNvSpPr>
          <p:nvPr>
            <p:ph type="body" idx="1"/>
          </p:nvPr>
        </p:nvSpPr>
        <p:spPr>
          <a:xfrm>
            <a:off x="838200" y="1690688"/>
            <a:ext cx="10515600" cy="4351338"/>
          </a:xfrm>
          <a:prstGeom prst="rect">
            <a:avLst/>
          </a:prstGeom>
          <a:noFill/>
          <a:ln>
            <a:noFill/>
          </a:ln>
        </p:spPr>
        <p:txBody>
          <a:bodyPr spcFirstLastPara="1" wrap="square" lIns="91425" tIns="45700" rIns="91425" bIns="45700" anchor="t" anchorCtr="0">
            <a:normAutofit/>
          </a:bodyPr>
          <a:lstStyle/>
          <a:p>
            <a:pPr marL="228600" lvl="0" indent="-50800" algn="l" rtl="0">
              <a:lnSpc>
                <a:spcPct val="90000"/>
              </a:lnSpc>
              <a:spcBef>
                <a:spcPts val="0"/>
              </a:spcBef>
              <a:spcAft>
                <a:spcPts val="0"/>
              </a:spcAft>
              <a:buClr>
                <a:srgbClr val="003057"/>
              </a:buClr>
              <a:buSzPts val="2800"/>
              <a:buNone/>
            </a:pPr>
            <a:r>
              <a:rPr lang="en-US" dirty="0"/>
              <a:t>The program will continue to pursue hiring additional full time faculty though the petition process.</a:t>
            </a:r>
          </a:p>
          <a:p>
            <a:pPr marL="228600" lvl="0" indent="-50800" algn="l" rtl="0">
              <a:lnSpc>
                <a:spcPct val="90000"/>
              </a:lnSpc>
              <a:spcBef>
                <a:spcPts val="0"/>
              </a:spcBef>
              <a:spcAft>
                <a:spcPts val="0"/>
              </a:spcAft>
              <a:buClr>
                <a:srgbClr val="003057"/>
              </a:buClr>
              <a:buSzPts val="2800"/>
              <a:buNone/>
            </a:pPr>
            <a:endParaRPr lang="en-US" dirty="0"/>
          </a:p>
          <a:p>
            <a:pPr marL="228600" lvl="0" indent="-50800" algn="l" rtl="0">
              <a:lnSpc>
                <a:spcPct val="90000"/>
              </a:lnSpc>
              <a:spcBef>
                <a:spcPts val="0"/>
              </a:spcBef>
              <a:spcAft>
                <a:spcPts val="0"/>
              </a:spcAft>
              <a:buClr>
                <a:srgbClr val="003057"/>
              </a:buClr>
              <a:buSzPts val="2800"/>
              <a:buNone/>
            </a:pPr>
            <a:r>
              <a:rPr lang="en-US" dirty="0"/>
              <a:t>The program will continue to work with administration and facilities management to get the needed repairs performed on the existing automotive facilities.</a:t>
            </a:r>
          </a:p>
          <a:p>
            <a:pPr marL="228600" lvl="0" indent="-50800" algn="l" rtl="0">
              <a:lnSpc>
                <a:spcPct val="90000"/>
              </a:lnSpc>
              <a:spcBef>
                <a:spcPts val="0"/>
              </a:spcBef>
              <a:spcAft>
                <a:spcPts val="0"/>
              </a:spcAft>
              <a:buClr>
                <a:srgbClr val="003057"/>
              </a:buClr>
              <a:buSzPts val="2800"/>
              <a:buNone/>
            </a:pPr>
            <a:endParaRPr lang="en-US" dirty="0"/>
          </a:p>
          <a:p>
            <a:pPr marL="228600" lvl="0" indent="-50800" algn="l" rtl="0">
              <a:lnSpc>
                <a:spcPct val="90000"/>
              </a:lnSpc>
              <a:spcBef>
                <a:spcPts val="0"/>
              </a:spcBef>
              <a:spcAft>
                <a:spcPts val="0"/>
              </a:spcAft>
              <a:buClr>
                <a:srgbClr val="003057"/>
              </a:buClr>
              <a:buSzPts val="2800"/>
              <a:buNone/>
            </a:pPr>
            <a:r>
              <a:rPr lang="en-US" dirty="0"/>
              <a:t>The program will work by any means necessary to lower the student to teacher to student ratio to a more manageable level.</a:t>
            </a:r>
          </a:p>
          <a:p>
            <a:pPr marL="228600" lvl="0" indent="-50800" algn="l" rtl="0">
              <a:lnSpc>
                <a:spcPct val="90000"/>
              </a:lnSpc>
              <a:spcBef>
                <a:spcPts val="0"/>
              </a:spcBef>
              <a:spcAft>
                <a:spcPts val="0"/>
              </a:spcAft>
              <a:buClr>
                <a:srgbClr val="003057"/>
              </a:buClr>
              <a:buSzPts val="2800"/>
              <a:buNone/>
            </a:pPr>
            <a:endParaRPr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261</TotalTime>
  <Words>841</Words>
  <Application>Microsoft Office PowerPoint</Application>
  <PresentationFormat>Widescreen</PresentationFormat>
  <Paragraphs>60</Paragraphs>
  <Slides>6</Slides>
  <Notes>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6</vt:i4>
      </vt:variant>
    </vt:vector>
  </HeadingPairs>
  <TitlesOfParts>
    <vt:vector size="9" baseType="lpstr">
      <vt:lpstr>Arial</vt:lpstr>
      <vt:lpstr>Calibri</vt:lpstr>
      <vt:lpstr>Office Theme</vt:lpstr>
      <vt:lpstr>Automotive Technology</vt:lpstr>
      <vt:lpstr>Automotive Technology</vt:lpstr>
      <vt:lpstr>Historical Analysis</vt:lpstr>
      <vt:lpstr>Objectives </vt:lpstr>
      <vt:lpstr>Strategic Enhancement</vt:lpstr>
      <vt:lpstr>Planning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Title</dc:title>
  <dc:creator>CJ</dc:creator>
  <cp:lastModifiedBy>French, Benjamin</cp:lastModifiedBy>
  <cp:revision>20</cp:revision>
  <dcterms:created xsi:type="dcterms:W3CDTF">2018-10-09T16:48:02Z</dcterms:created>
  <dcterms:modified xsi:type="dcterms:W3CDTF">2022-05-04T13:58:12Z</dcterms:modified>
</cp:coreProperties>
</file>