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8" r:id="rId1"/>
  </p:sldMasterIdLst>
  <p:notesMasterIdLst>
    <p:notesMasterId r:id="rId18"/>
  </p:notesMasterIdLst>
  <p:sldIdLst>
    <p:sldId id="275" r:id="rId2"/>
    <p:sldId id="267" r:id="rId3"/>
    <p:sldId id="279" r:id="rId4"/>
    <p:sldId id="280" r:id="rId5"/>
    <p:sldId id="281" r:id="rId6"/>
    <p:sldId id="283" r:id="rId7"/>
    <p:sldId id="284" r:id="rId8"/>
    <p:sldId id="276" r:id="rId9"/>
    <p:sldId id="282" r:id="rId10"/>
    <p:sldId id="265" r:id="rId11"/>
    <p:sldId id="289" r:id="rId12"/>
    <p:sldId id="285" r:id="rId13"/>
    <p:sldId id="287" r:id="rId14"/>
    <p:sldId id="286" r:id="rId15"/>
    <p:sldId id="277" r:id="rId16"/>
    <p:sldId id="28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057"/>
    <a:srgbClr val="BA0C2F"/>
    <a:srgbClr val="93CEFF"/>
    <a:srgbClr val="6DBDFF"/>
    <a:srgbClr val="002F56"/>
    <a:srgbClr val="008BF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9AA609-6ED4-4A0D-BA72-ABA1998474DB}" v="1233" dt="2019-04-23T02:49:59.0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autoAdjust="0"/>
  </p:normalViewPr>
  <p:slideViewPr>
    <p:cSldViewPr snapToGrid="0">
      <p:cViewPr varScale="1">
        <p:scale>
          <a:sx n="108" d="100"/>
          <a:sy n="108" d="100"/>
        </p:scale>
        <p:origin x="714" y="10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63" d="100"/>
          <a:sy n="63" d="100"/>
        </p:scale>
        <p:origin x="-3192" y="-6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uart Loucks" userId="8d82dbc582c08373" providerId="LiveId" clId="{AA9AA609-6ED4-4A0D-BA72-ABA1998474DB}"/>
    <pc:docChg chg="custSel addSld modSld">
      <pc:chgData name="Stuart Loucks" userId="8d82dbc582c08373" providerId="LiveId" clId="{AA9AA609-6ED4-4A0D-BA72-ABA1998474DB}" dt="2019-04-23T02:49:59.060" v="1290" actId="15"/>
      <pc:docMkLst>
        <pc:docMk/>
      </pc:docMkLst>
      <pc:sldChg chg="modSp modAnim">
        <pc:chgData name="Stuart Loucks" userId="8d82dbc582c08373" providerId="LiveId" clId="{AA9AA609-6ED4-4A0D-BA72-ABA1998474DB}" dt="2019-04-23T02:16:55.837" v="707" actId="20577"/>
        <pc:sldMkLst>
          <pc:docMk/>
          <pc:sldMk cId="2919277300" sldId="265"/>
        </pc:sldMkLst>
        <pc:spChg chg="mod">
          <ac:chgData name="Stuart Loucks" userId="8d82dbc582c08373" providerId="LiveId" clId="{AA9AA609-6ED4-4A0D-BA72-ABA1998474DB}" dt="2019-04-23T02:16:55.837" v="707" actId="20577"/>
          <ac:spMkLst>
            <pc:docMk/>
            <pc:sldMk cId="2919277300" sldId="265"/>
            <ac:spMk id="3" creationId="{00000000-0000-0000-0000-000000000000}"/>
          </ac:spMkLst>
        </pc:spChg>
      </pc:sldChg>
      <pc:sldChg chg="modAnim">
        <pc:chgData name="Stuart Loucks" userId="8d82dbc582c08373" providerId="LiveId" clId="{AA9AA609-6ED4-4A0D-BA72-ABA1998474DB}" dt="2019-04-23T01:30:16.472" v="374"/>
        <pc:sldMkLst>
          <pc:docMk/>
          <pc:sldMk cId="3695334416" sldId="267"/>
        </pc:sldMkLst>
      </pc:sldChg>
      <pc:sldChg chg="modSp">
        <pc:chgData name="Stuart Loucks" userId="8d82dbc582c08373" providerId="LiveId" clId="{AA9AA609-6ED4-4A0D-BA72-ABA1998474DB}" dt="2019-04-23T02:43:54.247" v="1240" actId="20577"/>
        <pc:sldMkLst>
          <pc:docMk/>
          <pc:sldMk cId="3221497180" sldId="277"/>
        </pc:sldMkLst>
        <pc:spChg chg="mod">
          <ac:chgData name="Stuart Loucks" userId="8d82dbc582c08373" providerId="LiveId" clId="{AA9AA609-6ED4-4A0D-BA72-ABA1998474DB}" dt="2019-04-23T02:43:54.247" v="1240" actId="20577"/>
          <ac:spMkLst>
            <pc:docMk/>
            <pc:sldMk cId="3221497180" sldId="277"/>
            <ac:spMk id="3" creationId="{00000000-0000-0000-0000-000000000000}"/>
          </ac:spMkLst>
        </pc:spChg>
      </pc:sldChg>
      <pc:sldChg chg="modSp modAnim">
        <pc:chgData name="Stuart Loucks" userId="8d82dbc582c08373" providerId="LiveId" clId="{AA9AA609-6ED4-4A0D-BA72-ABA1998474DB}" dt="2019-04-23T02:06:36.596" v="463"/>
        <pc:sldMkLst>
          <pc:docMk/>
          <pc:sldMk cId="2299573334" sldId="279"/>
        </pc:sldMkLst>
        <pc:spChg chg="mod">
          <ac:chgData name="Stuart Loucks" userId="8d82dbc582c08373" providerId="LiveId" clId="{AA9AA609-6ED4-4A0D-BA72-ABA1998474DB}" dt="2019-04-23T02:04:37.634" v="447" actId="14100"/>
          <ac:spMkLst>
            <pc:docMk/>
            <pc:sldMk cId="2299573334" sldId="279"/>
            <ac:spMk id="3" creationId="{00000000-0000-0000-0000-000000000000}"/>
          </ac:spMkLst>
        </pc:spChg>
      </pc:sldChg>
      <pc:sldChg chg="modSp modAnim">
        <pc:chgData name="Stuart Loucks" userId="8d82dbc582c08373" providerId="LiveId" clId="{AA9AA609-6ED4-4A0D-BA72-ABA1998474DB}" dt="2019-04-23T02:08:32.931" v="476" actId="14100"/>
        <pc:sldMkLst>
          <pc:docMk/>
          <pc:sldMk cId="2754338781" sldId="280"/>
        </pc:sldMkLst>
        <pc:spChg chg="mod">
          <ac:chgData name="Stuart Loucks" userId="8d82dbc582c08373" providerId="LiveId" clId="{AA9AA609-6ED4-4A0D-BA72-ABA1998474DB}" dt="2019-04-23T02:08:32.931" v="476" actId="14100"/>
          <ac:spMkLst>
            <pc:docMk/>
            <pc:sldMk cId="2754338781" sldId="280"/>
            <ac:spMk id="3" creationId="{00000000-0000-0000-0000-000000000000}"/>
          </ac:spMkLst>
        </pc:spChg>
      </pc:sldChg>
      <pc:sldChg chg="modSp">
        <pc:chgData name="Stuart Loucks" userId="8d82dbc582c08373" providerId="LiveId" clId="{AA9AA609-6ED4-4A0D-BA72-ABA1998474DB}" dt="2019-04-23T02:09:24.959" v="509" actId="113"/>
        <pc:sldMkLst>
          <pc:docMk/>
          <pc:sldMk cId="3505971049" sldId="281"/>
        </pc:sldMkLst>
        <pc:spChg chg="mod">
          <ac:chgData name="Stuart Loucks" userId="8d82dbc582c08373" providerId="LiveId" clId="{AA9AA609-6ED4-4A0D-BA72-ABA1998474DB}" dt="2019-04-23T02:09:24.959" v="509" actId="113"/>
          <ac:spMkLst>
            <pc:docMk/>
            <pc:sldMk cId="3505971049" sldId="281"/>
            <ac:spMk id="3" creationId="{00000000-0000-0000-0000-000000000000}"/>
          </ac:spMkLst>
        </pc:spChg>
      </pc:sldChg>
      <pc:sldChg chg="modSp">
        <pc:chgData name="Stuart Loucks" userId="8d82dbc582c08373" providerId="LiveId" clId="{AA9AA609-6ED4-4A0D-BA72-ABA1998474DB}" dt="2019-04-23T02:10:42.013" v="517" actId="113"/>
        <pc:sldMkLst>
          <pc:docMk/>
          <pc:sldMk cId="535216122" sldId="282"/>
        </pc:sldMkLst>
        <pc:spChg chg="mod">
          <ac:chgData name="Stuart Loucks" userId="8d82dbc582c08373" providerId="LiveId" clId="{AA9AA609-6ED4-4A0D-BA72-ABA1998474DB}" dt="2019-04-23T02:10:34.851" v="515" actId="113"/>
          <ac:spMkLst>
            <pc:docMk/>
            <pc:sldMk cId="535216122" sldId="282"/>
            <ac:spMk id="3" creationId="{00000000-0000-0000-0000-000000000000}"/>
          </ac:spMkLst>
        </pc:spChg>
        <pc:spChg chg="mod">
          <ac:chgData name="Stuart Loucks" userId="8d82dbc582c08373" providerId="LiveId" clId="{AA9AA609-6ED4-4A0D-BA72-ABA1998474DB}" dt="2019-04-23T02:10:42.013" v="517" actId="113"/>
          <ac:spMkLst>
            <pc:docMk/>
            <pc:sldMk cId="535216122" sldId="282"/>
            <ac:spMk id="4" creationId="{00000000-0000-0000-0000-000000000000}"/>
          </ac:spMkLst>
        </pc:spChg>
      </pc:sldChg>
      <pc:sldChg chg="modSp">
        <pc:chgData name="Stuart Loucks" userId="8d82dbc582c08373" providerId="LiveId" clId="{AA9AA609-6ED4-4A0D-BA72-ABA1998474DB}" dt="2019-04-22T23:51:46.552" v="96" actId="20577"/>
        <pc:sldMkLst>
          <pc:docMk/>
          <pc:sldMk cId="1819031421" sldId="283"/>
        </pc:sldMkLst>
        <pc:spChg chg="mod">
          <ac:chgData name="Stuart Loucks" userId="8d82dbc582c08373" providerId="LiveId" clId="{AA9AA609-6ED4-4A0D-BA72-ABA1998474DB}" dt="2019-04-22T23:51:46.552" v="96" actId="20577"/>
          <ac:spMkLst>
            <pc:docMk/>
            <pc:sldMk cId="1819031421" sldId="283"/>
            <ac:spMk id="4" creationId="{00000000-0000-0000-0000-000000000000}"/>
          </ac:spMkLst>
        </pc:spChg>
      </pc:sldChg>
      <pc:sldChg chg="addSp delSp modSp delAnim modAnim">
        <pc:chgData name="Stuart Loucks" userId="8d82dbc582c08373" providerId="LiveId" clId="{AA9AA609-6ED4-4A0D-BA72-ABA1998474DB}" dt="2019-04-23T02:32:19.268" v="988" actId="20577"/>
        <pc:sldMkLst>
          <pc:docMk/>
          <pc:sldMk cId="2089106225" sldId="284"/>
        </pc:sldMkLst>
        <pc:spChg chg="mod">
          <ac:chgData name="Stuart Loucks" userId="8d82dbc582c08373" providerId="LiveId" clId="{AA9AA609-6ED4-4A0D-BA72-ABA1998474DB}" dt="2019-04-23T02:32:19.268" v="988" actId="20577"/>
          <ac:spMkLst>
            <pc:docMk/>
            <pc:sldMk cId="2089106225" sldId="284"/>
            <ac:spMk id="4" creationId="{00000000-0000-0000-0000-000000000000}"/>
          </ac:spMkLst>
        </pc:spChg>
        <pc:picChg chg="add mod">
          <ac:chgData name="Stuart Loucks" userId="8d82dbc582c08373" providerId="LiveId" clId="{AA9AA609-6ED4-4A0D-BA72-ABA1998474DB}" dt="2019-04-23T00:26:15.106" v="102" actId="1076"/>
          <ac:picMkLst>
            <pc:docMk/>
            <pc:sldMk cId="2089106225" sldId="284"/>
            <ac:picMk id="3" creationId="{A0AEB903-9D32-4949-B074-AB7BFE392DF3}"/>
          </ac:picMkLst>
        </pc:picChg>
        <pc:picChg chg="del">
          <ac:chgData name="Stuart Loucks" userId="8d82dbc582c08373" providerId="LiveId" clId="{AA9AA609-6ED4-4A0D-BA72-ABA1998474DB}" dt="2019-04-23T00:25:59.803" v="97" actId="478"/>
          <ac:picMkLst>
            <pc:docMk/>
            <pc:sldMk cId="2089106225" sldId="284"/>
            <ac:picMk id="7" creationId="{00000000-0000-0000-0000-000000000000}"/>
          </ac:picMkLst>
        </pc:picChg>
      </pc:sldChg>
      <pc:sldChg chg="modSp modAnim">
        <pc:chgData name="Stuart Loucks" userId="8d82dbc582c08373" providerId="LiveId" clId="{AA9AA609-6ED4-4A0D-BA72-ABA1998474DB}" dt="2019-04-23T02:19:36.710" v="756" actId="113"/>
        <pc:sldMkLst>
          <pc:docMk/>
          <pc:sldMk cId="3011713730" sldId="285"/>
        </pc:sldMkLst>
        <pc:spChg chg="mod">
          <ac:chgData name="Stuart Loucks" userId="8d82dbc582c08373" providerId="LiveId" clId="{AA9AA609-6ED4-4A0D-BA72-ABA1998474DB}" dt="2019-04-23T02:19:36.710" v="756" actId="113"/>
          <ac:spMkLst>
            <pc:docMk/>
            <pc:sldMk cId="3011713730" sldId="285"/>
            <ac:spMk id="3" creationId="{00000000-0000-0000-0000-000000000000}"/>
          </ac:spMkLst>
        </pc:spChg>
      </pc:sldChg>
      <pc:sldChg chg="modSp modAnim">
        <pc:chgData name="Stuart Loucks" userId="8d82dbc582c08373" providerId="LiveId" clId="{AA9AA609-6ED4-4A0D-BA72-ABA1998474DB}" dt="2019-04-23T02:42:02.081" v="1197" actId="27636"/>
        <pc:sldMkLst>
          <pc:docMk/>
          <pc:sldMk cId="229172174" sldId="286"/>
        </pc:sldMkLst>
        <pc:spChg chg="mod">
          <ac:chgData name="Stuart Loucks" userId="8d82dbc582c08373" providerId="LiveId" clId="{AA9AA609-6ED4-4A0D-BA72-ABA1998474DB}" dt="2019-04-23T02:42:02.081" v="1197" actId="27636"/>
          <ac:spMkLst>
            <pc:docMk/>
            <pc:sldMk cId="229172174" sldId="286"/>
            <ac:spMk id="3" creationId="{00000000-0000-0000-0000-000000000000}"/>
          </ac:spMkLst>
        </pc:spChg>
      </pc:sldChg>
      <pc:sldChg chg="modSp modAnim">
        <pc:chgData name="Stuart Loucks" userId="8d82dbc582c08373" providerId="LiveId" clId="{AA9AA609-6ED4-4A0D-BA72-ABA1998474DB}" dt="2019-04-23T02:48:37.973" v="1288" actId="20577"/>
        <pc:sldMkLst>
          <pc:docMk/>
          <pc:sldMk cId="34581302" sldId="287"/>
        </pc:sldMkLst>
        <pc:spChg chg="mod">
          <ac:chgData name="Stuart Loucks" userId="8d82dbc582c08373" providerId="LiveId" clId="{AA9AA609-6ED4-4A0D-BA72-ABA1998474DB}" dt="2019-04-23T02:48:37.973" v="1288" actId="20577"/>
          <ac:spMkLst>
            <pc:docMk/>
            <pc:sldMk cId="34581302" sldId="287"/>
            <ac:spMk id="3" creationId="{00000000-0000-0000-0000-000000000000}"/>
          </ac:spMkLst>
        </pc:spChg>
      </pc:sldChg>
      <pc:sldChg chg="modSp modAnim">
        <pc:chgData name="Stuart Loucks" userId="8d82dbc582c08373" providerId="LiveId" clId="{AA9AA609-6ED4-4A0D-BA72-ABA1998474DB}" dt="2019-04-23T02:49:59.060" v="1290" actId="15"/>
        <pc:sldMkLst>
          <pc:docMk/>
          <pc:sldMk cId="4211483008" sldId="288"/>
        </pc:sldMkLst>
        <pc:spChg chg="mod">
          <ac:chgData name="Stuart Loucks" userId="8d82dbc582c08373" providerId="LiveId" clId="{AA9AA609-6ED4-4A0D-BA72-ABA1998474DB}" dt="2019-04-23T02:49:59.060" v="1290" actId="15"/>
          <ac:spMkLst>
            <pc:docMk/>
            <pc:sldMk cId="4211483008" sldId="288"/>
            <ac:spMk id="3" creationId="{00000000-0000-0000-0000-000000000000}"/>
          </ac:spMkLst>
        </pc:spChg>
      </pc:sldChg>
      <pc:sldChg chg="modSp add modAnim">
        <pc:chgData name="Stuart Loucks" userId="8d82dbc582c08373" providerId="LiveId" clId="{AA9AA609-6ED4-4A0D-BA72-ABA1998474DB}" dt="2019-04-23T02:47:21.049" v="1257"/>
        <pc:sldMkLst>
          <pc:docMk/>
          <pc:sldMk cId="4079930922" sldId="289"/>
        </pc:sldMkLst>
        <pc:spChg chg="mod">
          <ac:chgData name="Stuart Loucks" userId="8d82dbc582c08373" providerId="LiveId" clId="{AA9AA609-6ED4-4A0D-BA72-ABA1998474DB}" dt="2019-04-23T02:46:09.222" v="1245" actId="113"/>
          <ac:spMkLst>
            <pc:docMk/>
            <pc:sldMk cId="4079930922" sldId="289"/>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BDB0798-8BCF-4EBC-9109-D84DA2D3C184}" type="datetimeFigureOut">
              <a:rPr lang="en-US" smtClean="0"/>
              <a:t>4/22/2019</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BF1528-91F2-4E57-8CC3-616A321C5541}" type="slidenum">
              <a:rPr lang="en-US" smtClean="0"/>
              <a:t>‹#›</a:t>
            </a:fld>
            <a:endParaRPr lang="en-US"/>
          </a:p>
        </p:txBody>
      </p:sp>
    </p:spTree>
    <p:extLst>
      <p:ext uri="{BB962C8B-B14F-4D97-AF65-F5344CB8AC3E}">
        <p14:creationId xmlns:p14="http://schemas.microsoft.com/office/powerpoint/2010/main" val="23115344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Describe what your program does</a:t>
            </a:r>
            <a:r>
              <a:rPr lang="en-US" baseline="0" dirty="0"/>
              <a:t> and how this fits with the mission of ARC</a:t>
            </a:r>
            <a:endParaRPr lang="en-US" dirty="0"/>
          </a:p>
        </p:txBody>
      </p:sp>
      <p:sp>
        <p:nvSpPr>
          <p:cNvPr id="4" name="Slide Number Placeholder 3"/>
          <p:cNvSpPr>
            <a:spLocks noGrp="1"/>
          </p:cNvSpPr>
          <p:nvPr>
            <p:ph type="sldNum" sz="quarter" idx="10"/>
          </p:nvPr>
        </p:nvSpPr>
        <p:spPr/>
        <p:txBody>
          <a:bodyPr/>
          <a:lstStyle/>
          <a:p>
            <a:fld id="{7ABF1528-91F2-4E57-8CC3-616A321C5541}" type="slidenum">
              <a:rPr lang="en-US" smtClean="0"/>
              <a:t>2</a:t>
            </a:fld>
            <a:endParaRPr lang="en-US"/>
          </a:p>
        </p:txBody>
      </p:sp>
    </p:spTree>
    <p:extLst>
      <p:ext uri="{BB962C8B-B14F-4D97-AF65-F5344CB8AC3E}">
        <p14:creationId xmlns:p14="http://schemas.microsoft.com/office/powerpoint/2010/main" val="29842458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Describe what your program does</a:t>
            </a:r>
            <a:r>
              <a:rPr lang="en-US" baseline="0" dirty="0"/>
              <a:t> and how this fits with the mission of ARC</a:t>
            </a:r>
            <a:endParaRPr lang="en-US" dirty="0"/>
          </a:p>
        </p:txBody>
      </p:sp>
      <p:sp>
        <p:nvSpPr>
          <p:cNvPr id="4" name="Slide Number Placeholder 3"/>
          <p:cNvSpPr>
            <a:spLocks noGrp="1"/>
          </p:cNvSpPr>
          <p:nvPr>
            <p:ph type="sldNum" sz="quarter" idx="10"/>
          </p:nvPr>
        </p:nvSpPr>
        <p:spPr/>
        <p:txBody>
          <a:bodyPr/>
          <a:lstStyle/>
          <a:p>
            <a:fld id="{7ABF1528-91F2-4E57-8CC3-616A321C5541}" type="slidenum">
              <a:rPr lang="en-US" smtClean="0"/>
              <a:t>3</a:t>
            </a:fld>
            <a:endParaRPr lang="en-US"/>
          </a:p>
        </p:txBody>
      </p:sp>
    </p:spTree>
    <p:extLst>
      <p:ext uri="{BB962C8B-B14F-4D97-AF65-F5344CB8AC3E}">
        <p14:creationId xmlns:p14="http://schemas.microsoft.com/office/powerpoint/2010/main" val="32622919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Describe what your program does</a:t>
            </a:r>
            <a:r>
              <a:rPr lang="en-US" baseline="0" dirty="0"/>
              <a:t> and how this fits with the mission of ARC</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F1528-91F2-4E57-8CC3-616A321C5541}"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220066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Describe what your program does</a:t>
            </a:r>
            <a:r>
              <a:rPr lang="en-US" baseline="0" dirty="0"/>
              <a:t> and how this fits with the mission of ARC</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F1528-91F2-4E57-8CC3-616A321C5541}"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452282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List your program’s </a:t>
            </a:r>
            <a:r>
              <a:rPr lang="en-US" baseline="0" dirty="0"/>
              <a:t>strengths and challenges based on review of your historical data or other records.</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F1528-91F2-4E57-8CC3-616A321C5541}"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667718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List your program’s </a:t>
            </a:r>
            <a:r>
              <a:rPr lang="en-US" baseline="0" dirty="0"/>
              <a:t>strengths and challenges based on review of your historical data or other records.</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F1528-91F2-4E57-8CC3-616A321C5541}"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812139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List your program’s </a:t>
            </a:r>
            <a:r>
              <a:rPr lang="en-US" baseline="0" dirty="0"/>
              <a:t>strengths and challenges based on review of your historical data or other records.</a:t>
            </a:r>
            <a:endParaRPr lang="en-US" dirty="0"/>
          </a:p>
        </p:txBody>
      </p:sp>
      <p:sp>
        <p:nvSpPr>
          <p:cNvPr id="4" name="Slide Number Placeholder 3"/>
          <p:cNvSpPr>
            <a:spLocks noGrp="1"/>
          </p:cNvSpPr>
          <p:nvPr>
            <p:ph type="sldNum" sz="quarter" idx="10"/>
          </p:nvPr>
        </p:nvSpPr>
        <p:spPr/>
        <p:txBody>
          <a:bodyPr/>
          <a:lstStyle/>
          <a:p>
            <a:fld id="{7ABF1528-91F2-4E57-8CC3-616A321C5541}" type="slidenum">
              <a:rPr lang="en-US" smtClean="0"/>
              <a:t>8</a:t>
            </a:fld>
            <a:endParaRPr lang="en-US"/>
          </a:p>
        </p:txBody>
      </p:sp>
    </p:spTree>
    <p:extLst>
      <p:ext uri="{BB962C8B-B14F-4D97-AF65-F5344CB8AC3E}">
        <p14:creationId xmlns:p14="http://schemas.microsoft.com/office/powerpoint/2010/main" val="6908680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List your program’s </a:t>
            </a:r>
            <a:r>
              <a:rPr lang="en-US" baseline="0" dirty="0"/>
              <a:t>strengths and challenges based on review of your historical data or other records.</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F1528-91F2-4E57-8CC3-616A321C5541}"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180647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List</a:t>
            </a:r>
            <a:r>
              <a:rPr lang="en-US" baseline="0" dirty="0"/>
              <a:t> what your program wants to accomplish. Discuss how these accomplishments will or do support the </a:t>
            </a:r>
            <a:r>
              <a:rPr lang="en-US" baseline="0" dirty="0" err="1"/>
              <a:t>ARCmission</a:t>
            </a:r>
            <a:r>
              <a:rPr lang="en-US" baseline="0" dirty="0"/>
              <a:t>.</a:t>
            </a:r>
            <a:endParaRPr lang="en-US" dirty="0"/>
          </a:p>
        </p:txBody>
      </p:sp>
      <p:sp>
        <p:nvSpPr>
          <p:cNvPr id="4" name="Slide Number Placeholder 3"/>
          <p:cNvSpPr>
            <a:spLocks noGrp="1"/>
          </p:cNvSpPr>
          <p:nvPr>
            <p:ph type="sldNum" sz="quarter" idx="10"/>
          </p:nvPr>
        </p:nvSpPr>
        <p:spPr/>
        <p:txBody>
          <a:bodyPr/>
          <a:lstStyle/>
          <a:p>
            <a:fld id="{7ABF1528-91F2-4E57-8CC3-616A321C5541}" type="slidenum">
              <a:rPr lang="en-US" smtClean="0"/>
              <a:t>10</a:t>
            </a:fld>
            <a:endParaRPr lang="en-US"/>
          </a:p>
        </p:txBody>
      </p:sp>
    </p:spTree>
    <p:extLst>
      <p:ext uri="{BB962C8B-B14F-4D97-AF65-F5344CB8AC3E}">
        <p14:creationId xmlns:p14="http://schemas.microsoft.com/office/powerpoint/2010/main" val="25407140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List</a:t>
            </a:r>
            <a:r>
              <a:rPr lang="en-US" baseline="0" dirty="0"/>
              <a:t> what your program wants to accomplish. Discuss how these accomplishments will or do support the </a:t>
            </a:r>
            <a:r>
              <a:rPr lang="en-US" baseline="0" dirty="0" err="1"/>
              <a:t>ARCmission</a:t>
            </a:r>
            <a:r>
              <a:rPr lang="en-US" baseline="0" dirty="0"/>
              <a:t>.</a:t>
            </a:r>
            <a:endParaRPr lang="en-US" dirty="0"/>
          </a:p>
        </p:txBody>
      </p:sp>
      <p:sp>
        <p:nvSpPr>
          <p:cNvPr id="4" name="Slide Number Placeholder 3"/>
          <p:cNvSpPr>
            <a:spLocks noGrp="1"/>
          </p:cNvSpPr>
          <p:nvPr>
            <p:ph type="sldNum" sz="quarter" idx="10"/>
          </p:nvPr>
        </p:nvSpPr>
        <p:spPr/>
        <p:txBody>
          <a:bodyPr/>
          <a:lstStyle/>
          <a:p>
            <a:fld id="{7ABF1528-91F2-4E57-8CC3-616A321C5541}" type="slidenum">
              <a:rPr lang="en-US" smtClean="0"/>
              <a:t>11</a:t>
            </a:fld>
            <a:endParaRPr lang="en-US"/>
          </a:p>
        </p:txBody>
      </p:sp>
    </p:spTree>
    <p:extLst>
      <p:ext uri="{BB962C8B-B14F-4D97-AF65-F5344CB8AC3E}">
        <p14:creationId xmlns:p14="http://schemas.microsoft.com/office/powerpoint/2010/main" val="40894353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Describe what</a:t>
            </a:r>
            <a:r>
              <a:rPr lang="en-US" baseline="0" dirty="0"/>
              <a:t> </a:t>
            </a:r>
            <a:r>
              <a:rPr lang="en-US" dirty="0"/>
              <a:t>your program’s ideal future</a:t>
            </a:r>
            <a:r>
              <a:rPr lang="en-US" baseline="0" dirty="0"/>
              <a:t> looks like. Discuss how this vision supports ARC’s commitment to social justice and equity.</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F1528-91F2-4E57-8CC3-616A321C5541}"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893382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Describe what</a:t>
            </a:r>
            <a:r>
              <a:rPr lang="en-US" baseline="0" dirty="0"/>
              <a:t> </a:t>
            </a:r>
            <a:r>
              <a:rPr lang="en-US" dirty="0"/>
              <a:t>your program’s ideal future</a:t>
            </a:r>
            <a:r>
              <a:rPr lang="en-US" baseline="0" dirty="0"/>
              <a:t> looks like. Discuss how this vision supports ARC’s commitment to social justice and equity.</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F1528-91F2-4E57-8CC3-616A321C5541}"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667471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Describe what</a:t>
            </a:r>
            <a:r>
              <a:rPr lang="en-US" baseline="0" dirty="0"/>
              <a:t> </a:t>
            </a:r>
            <a:r>
              <a:rPr lang="en-US" dirty="0"/>
              <a:t>your program’s ideal future</a:t>
            </a:r>
            <a:r>
              <a:rPr lang="en-US" baseline="0" dirty="0"/>
              <a:t> looks like. Discuss how this vision supports ARC’s commitment to social justice and equity.</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F1528-91F2-4E57-8CC3-616A321C5541}"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639211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List planning steps your program</a:t>
            </a:r>
            <a:r>
              <a:rPr lang="en-US" baseline="0" dirty="0"/>
              <a:t> is planning to take within the next year (or so). These would be found in your Annual Unit Plan.</a:t>
            </a:r>
            <a:endParaRPr lang="en-US" dirty="0"/>
          </a:p>
        </p:txBody>
      </p:sp>
      <p:sp>
        <p:nvSpPr>
          <p:cNvPr id="4" name="Slide Number Placeholder 3"/>
          <p:cNvSpPr>
            <a:spLocks noGrp="1"/>
          </p:cNvSpPr>
          <p:nvPr>
            <p:ph type="sldNum" sz="quarter" idx="10"/>
          </p:nvPr>
        </p:nvSpPr>
        <p:spPr/>
        <p:txBody>
          <a:bodyPr/>
          <a:lstStyle/>
          <a:p>
            <a:fld id="{7ABF1528-91F2-4E57-8CC3-616A321C5541}" type="slidenum">
              <a:rPr lang="en-US" smtClean="0"/>
              <a:t>15</a:t>
            </a:fld>
            <a:endParaRPr lang="en-US"/>
          </a:p>
        </p:txBody>
      </p:sp>
    </p:spTree>
    <p:extLst>
      <p:ext uri="{BB962C8B-B14F-4D97-AF65-F5344CB8AC3E}">
        <p14:creationId xmlns:p14="http://schemas.microsoft.com/office/powerpoint/2010/main" val="6087850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List planning steps your program</a:t>
            </a:r>
            <a:r>
              <a:rPr lang="en-US" baseline="0" dirty="0"/>
              <a:t> is planning to take within the next year (or so). These would be found in your Annual Unit Plan.</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F1528-91F2-4E57-8CC3-616A321C5541}"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702491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E0F647-E769-422A-8455-95DEA01EBD2A}"/>
              </a:ext>
            </a:extLst>
          </p:cNvPr>
          <p:cNvSpPr>
            <a:spLocks noGrp="1"/>
          </p:cNvSpPr>
          <p:nvPr>
            <p:ph type="ctrTitle"/>
          </p:nvPr>
        </p:nvSpPr>
        <p:spPr>
          <a:xfrm>
            <a:off x="1524000" y="1122363"/>
            <a:ext cx="9144000" cy="2387600"/>
          </a:xfrm>
        </p:spPr>
        <p:txBody>
          <a:bodyPr anchor="b"/>
          <a:lstStyle>
            <a:lvl1pPr algn="ctr">
              <a:defRPr sz="6000">
                <a:solidFill>
                  <a:srgbClr val="003057"/>
                </a:solidFill>
              </a:defRPr>
            </a:lvl1pPr>
          </a:lstStyle>
          <a:p>
            <a:r>
              <a:rPr lang="en-US" dirty="0"/>
              <a:t>Click to edit Master title style</a:t>
            </a:r>
          </a:p>
        </p:txBody>
      </p:sp>
      <p:sp>
        <p:nvSpPr>
          <p:cNvPr id="3" name="Subtitle 2">
            <a:extLst>
              <a:ext uri="{FF2B5EF4-FFF2-40B4-BE49-F238E27FC236}">
                <a16:creationId xmlns:a16="http://schemas.microsoft.com/office/drawing/2014/main" id="{05C802D0-5B0F-49FF-ADAC-25C471AD2AB2}"/>
              </a:ext>
            </a:extLst>
          </p:cNvPr>
          <p:cNvSpPr>
            <a:spLocks noGrp="1"/>
          </p:cNvSpPr>
          <p:nvPr>
            <p:ph type="subTitle" idx="1"/>
          </p:nvPr>
        </p:nvSpPr>
        <p:spPr>
          <a:xfrm>
            <a:off x="1524000" y="3602038"/>
            <a:ext cx="9144000" cy="1190095"/>
          </a:xfrm>
        </p:spPr>
        <p:txBody>
          <a:bodyPr/>
          <a:lstStyle>
            <a:lvl1pPr marL="0" indent="0" algn="ctr">
              <a:buNone/>
              <a:defRPr sz="2400">
                <a:solidFill>
                  <a:srgbClr val="BA0C2F"/>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0337500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968D1-4F76-413E-9FAA-D2FD8221A986}"/>
              </a:ext>
            </a:extLst>
          </p:cNvPr>
          <p:cNvSpPr>
            <a:spLocks noGrp="1"/>
          </p:cNvSpPr>
          <p:nvPr>
            <p:ph type="title"/>
          </p:nvPr>
        </p:nvSpPr>
        <p:spPr/>
        <p:txBody>
          <a:bodyPr/>
          <a:lstStyle>
            <a:lvl1pPr>
              <a:defRPr>
                <a:solidFill>
                  <a:srgbClr val="003057"/>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5A274B3E-3E45-4A8C-9CB1-AF4B42B81B15}"/>
              </a:ext>
            </a:extLst>
          </p:cNvPr>
          <p:cNvSpPr>
            <a:spLocks noGrp="1"/>
          </p:cNvSpPr>
          <p:nvPr>
            <p:ph idx="1"/>
          </p:nvPr>
        </p:nvSpPr>
        <p:spPr>
          <a:xfrm>
            <a:off x="838200" y="1825625"/>
            <a:ext cx="10515600" cy="4351338"/>
          </a:xfrm>
        </p:spPr>
        <p:txBody>
          <a:bodyPr/>
          <a:lstStyle>
            <a:lvl1pPr>
              <a:defRPr>
                <a:solidFill>
                  <a:srgbClr val="003057"/>
                </a:solidFill>
              </a:defRPr>
            </a:lvl1pPr>
            <a:lvl2pPr>
              <a:defRPr>
                <a:solidFill>
                  <a:srgbClr val="003057"/>
                </a:solidFill>
              </a:defRPr>
            </a:lvl2pPr>
            <a:lvl3pPr>
              <a:defRPr>
                <a:solidFill>
                  <a:srgbClr val="003057"/>
                </a:solidFill>
              </a:defRPr>
            </a:lvl3pPr>
            <a:lvl4pPr>
              <a:defRPr>
                <a:solidFill>
                  <a:srgbClr val="003057"/>
                </a:solidFill>
              </a:defRPr>
            </a:lvl4pPr>
            <a:lvl5pPr>
              <a:defRPr>
                <a:solidFill>
                  <a:srgbClr val="003057"/>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8837313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EFCFD-758C-4967-9AD6-26AF78D814F2}"/>
              </a:ext>
            </a:extLst>
          </p:cNvPr>
          <p:cNvSpPr>
            <a:spLocks noGrp="1"/>
          </p:cNvSpPr>
          <p:nvPr>
            <p:ph type="title"/>
          </p:nvPr>
        </p:nvSpPr>
        <p:spPr>
          <a:xfrm>
            <a:off x="831850" y="1709738"/>
            <a:ext cx="10515600" cy="2852737"/>
          </a:xfrm>
        </p:spPr>
        <p:txBody>
          <a:bodyPr anchor="b"/>
          <a:lstStyle>
            <a:lvl1pPr>
              <a:defRPr sz="6000">
                <a:solidFill>
                  <a:srgbClr val="003057"/>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482700E6-B63E-4CE9-A41A-C2818757F641}"/>
              </a:ext>
            </a:extLst>
          </p:cNvPr>
          <p:cNvSpPr>
            <a:spLocks noGrp="1"/>
          </p:cNvSpPr>
          <p:nvPr>
            <p:ph type="body" idx="1"/>
          </p:nvPr>
        </p:nvSpPr>
        <p:spPr>
          <a:xfrm>
            <a:off x="831850" y="4589463"/>
            <a:ext cx="10515600" cy="1500187"/>
          </a:xfrm>
        </p:spPr>
        <p:txBody>
          <a:bodyPr/>
          <a:lstStyle>
            <a:lvl1pPr marL="0" indent="0">
              <a:buNone/>
              <a:defRPr sz="2400">
                <a:solidFill>
                  <a:srgbClr val="BA0C2F"/>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Tree>
    <p:extLst>
      <p:ext uri="{BB962C8B-B14F-4D97-AF65-F5344CB8AC3E}">
        <p14:creationId xmlns:p14="http://schemas.microsoft.com/office/powerpoint/2010/main" val="904514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4230E-4A85-4416-8669-FAE95D77C37D}"/>
              </a:ext>
            </a:extLst>
          </p:cNvPr>
          <p:cNvSpPr>
            <a:spLocks noGrp="1"/>
          </p:cNvSpPr>
          <p:nvPr>
            <p:ph type="title"/>
          </p:nvPr>
        </p:nvSpPr>
        <p:spPr/>
        <p:txBody>
          <a:bodyPr/>
          <a:lstStyle>
            <a:lvl1pPr>
              <a:defRPr>
                <a:solidFill>
                  <a:srgbClr val="003057"/>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5BC57320-C1AD-4234-8081-7DE40B7A6D3E}"/>
              </a:ext>
            </a:extLst>
          </p:cNvPr>
          <p:cNvSpPr>
            <a:spLocks noGrp="1"/>
          </p:cNvSpPr>
          <p:nvPr>
            <p:ph sz="half" idx="1"/>
          </p:nvPr>
        </p:nvSpPr>
        <p:spPr>
          <a:xfrm>
            <a:off x="838200" y="1825625"/>
            <a:ext cx="5181600" cy="4351338"/>
          </a:xfrm>
        </p:spPr>
        <p:txBody>
          <a:bodyPr/>
          <a:lstStyle>
            <a:lvl1pPr>
              <a:defRPr>
                <a:solidFill>
                  <a:srgbClr val="BA0C2F"/>
                </a:solidFill>
              </a:defRPr>
            </a:lvl1pPr>
            <a:lvl2pPr>
              <a:defRPr>
                <a:solidFill>
                  <a:srgbClr val="BA0C2F"/>
                </a:solidFill>
              </a:defRPr>
            </a:lvl2pPr>
            <a:lvl3pPr>
              <a:defRPr>
                <a:solidFill>
                  <a:srgbClr val="BA0C2F"/>
                </a:solidFill>
              </a:defRPr>
            </a:lvl3pPr>
            <a:lvl4pPr>
              <a:defRPr>
                <a:solidFill>
                  <a:srgbClr val="BA0C2F"/>
                </a:solidFill>
              </a:defRPr>
            </a:lvl4pPr>
            <a:lvl5pPr>
              <a:defRPr>
                <a:solidFill>
                  <a:srgbClr val="BA0C2F"/>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AAD4B904-FE3E-44BA-BD20-0D9F8EEC88DA}"/>
              </a:ext>
            </a:extLst>
          </p:cNvPr>
          <p:cNvSpPr>
            <a:spLocks noGrp="1"/>
          </p:cNvSpPr>
          <p:nvPr>
            <p:ph sz="half" idx="2"/>
          </p:nvPr>
        </p:nvSpPr>
        <p:spPr>
          <a:xfrm>
            <a:off x="6172200" y="1825625"/>
            <a:ext cx="5181600" cy="4351338"/>
          </a:xfrm>
        </p:spPr>
        <p:txBody>
          <a:bodyPr/>
          <a:lstStyle>
            <a:lvl1pPr>
              <a:defRPr>
                <a:solidFill>
                  <a:srgbClr val="BA0C2F"/>
                </a:solidFill>
              </a:defRPr>
            </a:lvl1pPr>
            <a:lvl2pPr>
              <a:defRPr>
                <a:solidFill>
                  <a:srgbClr val="BA0C2F"/>
                </a:solidFill>
              </a:defRPr>
            </a:lvl2pPr>
            <a:lvl3pPr>
              <a:defRPr>
                <a:solidFill>
                  <a:srgbClr val="BA0C2F"/>
                </a:solidFill>
              </a:defRPr>
            </a:lvl3pPr>
            <a:lvl4pPr>
              <a:defRPr>
                <a:solidFill>
                  <a:srgbClr val="BA0C2F"/>
                </a:solidFill>
              </a:defRPr>
            </a:lvl4pPr>
            <a:lvl5pPr>
              <a:defRPr>
                <a:solidFill>
                  <a:srgbClr val="BA0C2F"/>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8956607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73AEA-B61F-4142-978E-01AD0A1C3E5A}"/>
              </a:ext>
            </a:extLst>
          </p:cNvPr>
          <p:cNvSpPr>
            <a:spLocks noGrp="1"/>
          </p:cNvSpPr>
          <p:nvPr>
            <p:ph type="title"/>
          </p:nvPr>
        </p:nvSpPr>
        <p:spPr/>
        <p:txBody>
          <a:bodyPr/>
          <a:lstStyle>
            <a:lvl1pPr>
              <a:defRPr>
                <a:solidFill>
                  <a:srgbClr val="003057"/>
                </a:solidFill>
              </a:defRPr>
            </a:lvl1pPr>
          </a:lstStyle>
          <a:p>
            <a:r>
              <a:rPr lang="en-US" dirty="0"/>
              <a:t>Click to edit Master title style</a:t>
            </a:r>
          </a:p>
        </p:txBody>
      </p:sp>
    </p:spTree>
    <p:extLst>
      <p:ext uri="{BB962C8B-B14F-4D97-AF65-F5344CB8AC3E}">
        <p14:creationId xmlns:p14="http://schemas.microsoft.com/office/powerpoint/2010/main" val="24849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406961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003057"/>
            </a:gs>
            <a:gs pos="91000">
              <a:schemeClr val="accent1">
                <a:lumMod val="45000"/>
                <a:lumOff val="55000"/>
              </a:schemeClr>
            </a:gs>
            <a:gs pos="0">
              <a:schemeClr val="bg1"/>
            </a:gs>
          </a:gsLst>
          <a:lin ang="5400000" scaled="1"/>
          <a:tileRect/>
        </a:gradFill>
        <a:effectLst/>
      </p:bgPr>
    </p:bg>
    <p:spTree>
      <p:nvGrpSpPr>
        <p:cNvPr id="1" name=""/>
        <p:cNvGrpSpPr/>
        <p:nvPr/>
      </p:nvGrpSpPr>
      <p:grpSpPr>
        <a:xfrm>
          <a:off x="0" y="0"/>
          <a:ext cx="0" cy="0"/>
          <a:chOff x="0" y="0"/>
          <a:chExt cx="0" cy="0"/>
        </a:xfrm>
      </p:grpSpPr>
      <p:sp>
        <p:nvSpPr>
          <p:cNvPr id="21" name="Flowchart: Delay 20"/>
          <p:cNvSpPr/>
          <p:nvPr userDrawn="1"/>
        </p:nvSpPr>
        <p:spPr>
          <a:xfrm flipH="1">
            <a:off x="9964131" y="4751109"/>
            <a:ext cx="2227868" cy="2105164"/>
          </a:xfrm>
          <a:prstGeom prst="flowChartDelay">
            <a:avLst/>
          </a:prstGeom>
          <a:solidFill>
            <a:srgbClr val="0030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Diagonal Corners Snipped 10">
            <a:extLst>
              <a:ext uri="{FF2B5EF4-FFF2-40B4-BE49-F238E27FC236}">
                <a16:creationId xmlns:a16="http://schemas.microsoft.com/office/drawing/2014/main" id="{19F4E9D6-F545-4838-AB86-4DB1CD430F2C}"/>
              </a:ext>
            </a:extLst>
          </p:cNvPr>
          <p:cNvSpPr/>
          <p:nvPr userDrawn="1"/>
        </p:nvSpPr>
        <p:spPr>
          <a:xfrm rot="5400000" flipV="1">
            <a:off x="9880890" y="5136010"/>
            <a:ext cx="1313312" cy="2127214"/>
          </a:xfrm>
          <a:prstGeom prst="flowChartManualInput">
            <a:avLst/>
          </a:prstGeom>
          <a:solidFill>
            <a:srgbClr val="003057"/>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2" name="Title Placeholder 1">
            <a:extLst>
              <a:ext uri="{FF2B5EF4-FFF2-40B4-BE49-F238E27FC236}">
                <a16:creationId xmlns:a16="http://schemas.microsoft.com/office/drawing/2014/main" id="{D1E3E8E9-469A-4BA3-BB18-6FA750A912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4E3168D6-E065-452F-9702-C3B23238DB4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Rectangle: Diagonal Corners Snipped 8">
            <a:extLst>
              <a:ext uri="{FF2B5EF4-FFF2-40B4-BE49-F238E27FC236}">
                <a16:creationId xmlns:a16="http://schemas.microsoft.com/office/drawing/2014/main" id="{6B665A23-DBE0-4453-87F7-9165262BBF01}"/>
              </a:ext>
            </a:extLst>
          </p:cNvPr>
          <p:cNvSpPr/>
          <p:nvPr userDrawn="1"/>
        </p:nvSpPr>
        <p:spPr>
          <a:xfrm rot="16200000">
            <a:off x="10144654" y="4815686"/>
            <a:ext cx="1673257" cy="2430221"/>
          </a:xfrm>
          <a:prstGeom prst="flowChartManualInput">
            <a:avLst/>
          </a:prstGeom>
          <a:solidFill>
            <a:srgbClr val="BA0C2F"/>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pic>
        <p:nvPicPr>
          <p:cNvPr id="17" name="Picture 16"/>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10198955" y="5418484"/>
            <a:ext cx="1854681" cy="931124"/>
          </a:xfrm>
          <a:prstGeom prst="rect">
            <a:avLst/>
          </a:prstGeom>
        </p:spPr>
      </p:pic>
      <p:cxnSp>
        <p:nvCxnSpPr>
          <p:cNvPr id="16" name="Straight Connector 15"/>
          <p:cNvCxnSpPr/>
          <p:nvPr userDrawn="1"/>
        </p:nvCxnSpPr>
        <p:spPr>
          <a:xfrm flipV="1">
            <a:off x="0" y="6504578"/>
            <a:ext cx="12207240" cy="24081"/>
          </a:xfrm>
          <a:prstGeom prst="line">
            <a:avLst/>
          </a:prstGeom>
          <a:ln w="1079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04882049"/>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4" r:id="rId5"/>
    <p:sldLayoutId id="2147483675" r:id="rId6"/>
  </p:sldLayoutIdLst>
  <p:txStyles>
    <p:titleStyle>
      <a:lvl1pPr algn="l" defTabSz="914400" rtl="0" eaLnBrk="1" latinLnBrk="0" hangingPunct="1">
        <a:lnSpc>
          <a:spcPct val="90000"/>
        </a:lnSpc>
        <a:spcBef>
          <a:spcPct val="0"/>
        </a:spcBef>
        <a:buNone/>
        <a:defRPr sz="4400" b="1" kern="1200">
          <a:solidFill>
            <a:srgbClr val="003057"/>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744" y="1166328"/>
            <a:ext cx="11109706" cy="2043403"/>
          </a:xfrm>
        </p:spPr>
        <p:txBody>
          <a:bodyPr/>
          <a:lstStyle/>
          <a:p>
            <a:r>
              <a:rPr lang="en-US" dirty="0"/>
              <a:t>Astronomy, Physics, Physical Science</a:t>
            </a:r>
          </a:p>
        </p:txBody>
      </p:sp>
      <p:sp>
        <p:nvSpPr>
          <p:cNvPr id="3" name="Text Placeholder 2"/>
          <p:cNvSpPr>
            <a:spLocks noGrp="1"/>
          </p:cNvSpPr>
          <p:nvPr>
            <p:ph type="body" idx="1"/>
          </p:nvPr>
        </p:nvSpPr>
        <p:spPr>
          <a:xfrm>
            <a:off x="831850" y="3097763"/>
            <a:ext cx="10515600" cy="1922107"/>
          </a:xfrm>
        </p:spPr>
        <p:txBody>
          <a:bodyPr>
            <a:normAutofit/>
          </a:bodyPr>
          <a:lstStyle/>
          <a:p>
            <a:pPr algn="r"/>
            <a:r>
              <a:rPr lang="en-US" sz="4000" dirty="0">
                <a:solidFill>
                  <a:schemeClr val="accent1"/>
                </a:solidFill>
              </a:rPr>
              <a:t>Program Review Presentation</a:t>
            </a:r>
            <a:endParaRPr lang="en-US" dirty="0">
              <a:solidFill>
                <a:schemeClr val="accent1"/>
              </a:solidFill>
            </a:endParaRPr>
          </a:p>
          <a:p>
            <a:pPr algn="r"/>
            <a:r>
              <a:rPr lang="en-US" sz="4000" dirty="0">
                <a:solidFill>
                  <a:schemeClr val="accent1"/>
                </a:solidFill>
              </a:rPr>
              <a:t>Cohort 1: 2018-2019</a:t>
            </a:r>
          </a:p>
          <a:p>
            <a:pPr algn="r"/>
            <a:endParaRPr lang="en-US" sz="4000" dirty="0">
              <a:solidFill>
                <a:schemeClr val="accent1"/>
              </a:solidFill>
            </a:endParaRPr>
          </a:p>
        </p:txBody>
      </p:sp>
    </p:spTree>
    <p:extLst>
      <p:ext uri="{BB962C8B-B14F-4D97-AF65-F5344CB8AC3E}">
        <p14:creationId xmlns:p14="http://schemas.microsoft.com/office/powerpoint/2010/main" val="8628207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Astronomy, Physics, Physical Science Profile </a:t>
            </a:r>
          </a:p>
        </p:txBody>
      </p:sp>
      <p:sp>
        <p:nvSpPr>
          <p:cNvPr id="3" name="Content Placeholder 2"/>
          <p:cNvSpPr>
            <a:spLocks noGrp="1"/>
          </p:cNvSpPr>
          <p:nvPr>
            <p:ph idx="1"/>
          </p:nvPr>
        </p:nvSpPr>
        <p:spPr>
          <a:xfrm>
            <a:off x="838200" y="1464907"/>
            <a:ext cx="10515600" cy="4892350"/>
          </a:xfrm>
        </p:spPr>
        <p:txBody>
          <a:bodyPr>
            <a:normAutofit/>
          </a:bodyPr>
          <a:lstStyle/>
          <a:p>
            <a:pPr marL="0" indent="0">
              <a:buNone/>
            </a:pPr>
            <a:r>
              <a:rPr lang="en-US" b="1" i="1" dirty="0"/>
              <a:t>GE Courses</a:t>
            </a:r>
          </a:p>
          <a:p>
            <a:r>
              <a:rPr lang="en-US" b="1" i="1" dirty="0"/>
              <a:t>ASTR: </a:t>
            </a:r>
            <a:r>
              <a:rPr lang="en-US" i="1" dirty="0"/>
              <a:t>300 (Intro to Astronomy), 310 (The Solar System), 320 (Stars, Galaxies, and Cosmology), 330 (Introduction to Astrobiology), 400 (Astronomy Laboratory), 481 (Honors Astronomy: Stars, Galaxies, and Cosmology lecture/lab)</a:t>
            </a:r>
          </a:p>
          <a:p>
            <a:r>
              <a:rPr lang="en-US" b="1" i="1" dirty="0"/>
              <a:t>PHYS: </a:t>
            </a:r>
            <a:r>
              <a:rPr lang="en-US" i="1" dirty="0"/>
              <a:t>310 (Conceptual Physics), 311 (Basic Physics), 312 (Conceptual Physics Laboratory), 350 (General Physics lecture/lab), 360 (General Physics lecture/lab), 410 (Mechanics of Solids and Fluids)</a:t>
            </a:r>
          </a:p>
          <a:p>
            <a:r>
              <a:rPr lang="en-US" b="1" i="1" dirty="0"/>
              <a:t>PS (being deleted): </a:t>
            </a:r>
            <a:r>
              <a:rPr lang="en-US" i="1" dirty="0"/>
              <a:t>300 (Introduction to Physical Science), 301 (Physical Science Laboratory) </a:t>
            </a:r>
          </a:p>
        </p:txBody>
      </p:sp>
    </p:spTree>
    <p:extLst>
      <p:ext uri="{BB962C8B-B14F-4D97-AF65-F5344CB8AC3E}">
        <p14:creationId xmlns:p14="http://schemas.microsoft.com/office/powerpoint/2010/main" val="3695334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Astronomy, Physics, Physical Science Profile </a:t>
            </a:r>
          </a:p>
        </p:txBody>
      </p:sp>
      <p:sp>
        <p:nvSpPr>
          <p:cNvPr id="3" name="Content Placeholder 2"/>
          <p:cNvSpPr>
            <a:spLocks noGrp="1"/>
          </p:cNvSpPr>
          <p:nvPr>
            <p:ph idx="1"/>
          </p:nvPr>
        </p:nvSpPr>
        <p:spPr>
          <a:xfrm>
            <a:off x="532660" y="1464907"/>
            <a:ext cx="11097088" cy="4892350"/>
          </a:xfrm>
        </p:spPr>
        <p:txBody>
          <a:bodyPr>
            <a:normAutofit/>
          </a:bodyPr>
          <a:lstStyle/>
          <a:p>
            <a:pPr marL="0" indent="0">
              <a:buNone/>
            </a:pPr>
            <a:r>
              <a:rPr lang="en-US" b="1" i="1" dirty="0"/>
              <a:t>Sequences</a:t>
            </a:r>
          </a:p>
          <a:p>
            <a:r>
              <a:rPr lang="en-US" b="1" i="1" dirty="0"/>
              <a:t>Algebra/Trigonometry-Based Physics (PHYS 350, 360) </a:t>
            </a:r>
          </a:p>
          <a:p>
            <a:pPr lvl="1"/>
            <a:r>
              <a:rPr lang="en-US" i="1" dirty="0"/>
              <a:t>For majors in life science, including most pre-health fields</a:t>
            </a:r>
          </a:p>
          <a:p>
            <a:r>
              <a:rPr lang="en-US" b="1" i="1" dirty="0"/>
              <a:t>Calculus-Based Physics for Scientists &amp; Engineers (PHYS 410, 421, 431) </a:t>
            </a:r>
          </a:p>
          <a:p>
            <a:pPr lvl="1"/>
            <a:r>
              <a:rPr lang="en-US" i="1" dirty="0"/>
              <a:t>For majors in computer science, engineering, math, or one of the physical sciences</a:t>
            </a:r>
          </a:p>
          <a:p>
            <a:pPr marL="0" indent="0">
              <a:buNone/>
            </a:pPr>
            <a:r>
              <a:rPr lang="en-US" b="1" i="1" dirty="0"/>
              <a:t>Degrees </a:t>
            </a:r>
          </a:p>
          <a:p>
            <a:r>
              <a:rPr lang="en-US" b="1" i="1" dirty="0"/>
              <a:t>A.S. in Physics for Transfer (AS-T) </a:t>
            </a:r>
            <a:r>
              <a:rPr lang="en-US" i="1" dirty="0"/>
              <a:t>degree</a:t>
            </a:r>
          </a:p>
          <a:p>
            <a:r>
              <a:rPr lang="en-US" i="1" dirty="0"/>
              <a:t>Part of </a:t>
            </a:r>
            <a:r>
              <a:rPr lang="en-US" b="1" i="1" dirty="0"/>
              <a:t>Physical Science/Mathematics A.S. </a:t>
            </a:r>
            <a:r>
              <a:rPr lang="en-US" i="1" dirty="0"/>
              <a:t>degree</a:t>
            </a:r>
          </a:p>
          <a:p>
            <a:r>
              <a:rPr lang="en-US" i="1" dirty="0"/>
              <a:t>Part of </a:t>
            </a:r>
            <a:r>
              <a:rPr lang="en-US" b="1" i="1" dirty="0"/>
              <a:t>General Science A.S. </a:t>
            </a:r>
            <a:r>
              <a:rPr lang="en-US" i="1" dirty="0"/>
              <a:t>degree</a:t>
            </a:r>
          </a:p>
          <a:p>
            <a:endParaRPr lang="en-US" i="1" dirty="0"/>
          </a:p>
        </p:txBody>
      </p:sp>
    </p:spTree>
    <p:extLst>
      <p:ext uri="{BB962C8B-B14F-4D97-AF65-F5344CB8AC3E}">
        <p14:creationId xmlns:p14="http://schemas.microsoft.com/office/powerpoint/2010/main" val="2299573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6" end="6"/>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Astronomy, Physics, Physical Science Profile </a:t>
            </a:r>
          </a:p>
        </p:txBody>
      </p:sp>
      <p:sp>
        <p:nvSpPr>
          <p:cNvPr id="3" name="Content Placeholder 2"/>
          <p:cNvSpPr>
            <a:spLocks noGrp="1"/>
          </p:cNvSpPr>
          <p:nvPr>
            <p:ph idx="1"/>
          </p:nvPr>
        </p:nvSpPr>
        <p:spPr>
          <a:xfrm>
            <a:off x="850778" y="1500417"/>
            <a:ext cx="9118846" cy="4892350"/>
          </a:xfrm>
        </p:spPr>
        <p:txBody>
          <a:bodyPr>
            <a:normAutofit fontScale="92500" lnSpcReduction="10000"/>
          </a:bodyPr>
          <a:lstStyle/>
          <a:p>
            <a:pPr marL="0" indent="0">
              <a:buNone/>
            </a:pPr>
            <a:r>
              <a:rPr lang="en-US" b="1" i="1" dirty="0"/>
              <a:t>Contributions to ARC mission - </a:t>
            </a:r>
            <a:r>
              <a:rPr lang="en-US" i="1" dirty="0"/>
              <a:t>To place students first in providing an academically rich, inclusive environment:</a:t>
            </a:r>
          </a:p>
          <a:p>
            <a:r>
              <a:rPr lang="en-US" b="1" i="1" dirty="0"/>
              <a:t>Many course options </a:t>
            </a:r>
            <a:r>
              <a:rPr lang="en-US" i="1" dirty="0"/>
              <a:t>for courses students of nearly any major to take to meet </a:t>
            </a:r>
            <a:r>
              <a:rPr lang="en-US" b="1" i="1" dirty="0"/>
              <a:t>ARC</a:t>
            </a:r>
            <a:r>
              <a:rPr lang="en-US" i="1" dirty="0"/>
              <a:t> </a:t>
            </a:r>
            <a:r>
              <a:rPr lang="en-US" b="1" i="1" dirty="0"/>
              <a:t>GE</a:t>
            </a:r>
            <a:r>
              <a:rPr lang="en-US" i="1" dirty="0"/>
              <a:t> requirements, and/or </a:t>
            </a:r>
            <a:r>
              <a:rPr lang="en-US" b="1" i="1" dirty="0"/>
              <a:t>CSU</a:t>
            </a:r>
            <a:r>
              <a:rPr lang="en-US" i="1" dirty="0"/>
              <a:t> and </a:t>
            </a:r>
            <a:r>
              <a:rPr lang="en-US" b="1" i="1" dirty="0"/>
              <a:t>IGETC</a:t>
            </a:r>
            <a:r>
              <a:rPr lang="en-US" i="1" dirty="0"/>
              <a:t> </a:t>
            </a:r>
            <a:r>
              <a:rPr lang="en-US" b="1" i="1" dirty="0"/>
              <a:t>transfer</a:t>
            </a:r>
            <a:r>
              <a:rPr lang="en-US" i="1" dirty="0"/>
              <a:t> requirements</a:t>
            </a:r>
          </a:p>
          <a:p>
            <a:r>
              <a:rPr lang="en-US" b="1" i="1" dirty="0"/>
              <a:t>Increased students’ scheduling options</a:t>
            </a:r>
            <a:r>
              <a:rPr lang="en-US" i="1" dirty="0"/>
              <a:t> by offering:</a:t>
            </a:r>
          </a:p>
          <a:p>
            <a:pPr lvl="1"/>
            <a:r>
              <a:rPr lang="en-US" b="1" i="1" dirty="0"/>
              <a:t>Online: </a:t>
            </a:r>
            <a:r>
              <a:rPr lang="en-US" i="1" dirty="0"/>
              <a:t>ASTR 300 and PHYS 310 online</a:t>
            </a:r>
          </a:p>
          <a:p>
            <a:pPr lvl="1"/>
            <a:r>
              <a:rPr lang="en-US" b="1" i="1" dirty="0"/>
              <a:t>Hybrid online/in-person: </a:t>
            </a:r>
            <a:r>
              <a:rPr lang="en-US" i="1" dirty="0"/>
              <a:t>PHYS 350 (others coming soon!)</a:t>
            </a:r>
          </a:p>
          <a:p>
            <a:r>
              <a:rPr lang="en-US" b="1" i="1" dirty="0"/>
              <a:t>Foundational STEM courses</a:t>
            </a:r>
            <a:r>
              <a:rPr lang="en-US" i="1" dirty="0"/>
              <a:t> for many majors</a:t>
            </a:r>
          </a:p>
          <a:p>
            <a:r>
              <a:rPr lang="en-US" b="1" i="1" dirty="0"/>
              <a:t>Critical thinking and learning </a:t>
            </a:r>
            <a:r>
              <a:rPr lang="en-US" i="1" dirty="0"/>
              <a:t>as integral processes in each course</a:t>
            </a:r>
          </a:p>
          <a:p>
            <a:r>
              <a:rPr lang="en-US" i="1" dirty="0"/>
              <a:t>Responsible participation in the community increased through </a:t>
            </a:r>
            <a:r>
              <a:rPr lang="en-US" b="1" i="1" dirty="0"/>
              <a:t>scientific literacy </a:t>
            </a:r>
            <a:endParaRPr lang="en-US" i="1" dirty="0"/>
          </a:p>
          <a:p>
            <a:endParaRPr lang="en-US" i="1" dirty="0"/>
          </a:p>
        </p:txBody>
      </p:sp>
    </p:spTree>
    <p:extLst>
      <p:ext uri="{BB962C8B-B14F-4D97-AF65-F5344CB8AC3E}">
        <p14:creationId xmlns:p14="http://schemas.microsoft.com/office/powerpoint/2010/main" val="2754338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Astronomy, Physics, Physical Science Profile </a:t>
            </a:r>
          </a:p>
        </p:txBody>
      </p:sp>
      <p:sp>
        <p:nvSpPr>
          <p:cNvPr id="3" name="Content Placeholder 2"/>
          <p:cNvSpPr>
            <a:spLocks noGrp="1"/>
          </p:cNvSpPr>
          <p:nvPr>
            <p:ph idx="1"/>
          </p:nvPr>
        </p:nvSpPr>
        <p:spPr>
          <a:xfrm>
            <a:off x="838200" y="1464907"/>
            <a:ext cx="8785194" cy="4892350"/>
          </a:xfrm>
        </p:spPr>
        <p:txBody>
          <a:bodyPr>
            <a:normAutofit/>
          </a:bodyPr>
          <a:lstStyle/>
          <a:p>
            <a:pPr marL="0" indent="0">
              <a:buNone/>
            </a:pPr>
            <a:r>
              <a:rPr lang="en-US" b="1" i="1" dirty="0"/>
              <a:t>Contributions to ARC mission - </a:t>
            </a:r>
            <a:r>
              <a:rPr lang="en-US" i="1" dirty="0"/>
              <a:t>To help serve the greater Sacramento region: </a:t>
            </a:r>
          </a:p>
          <a:p>
            <a:r>
              <a:rPr lang="en-US" b="1" i="1" dirty="0"/>
              <a:t>Clear pathway to CSU physics degree </a:t>
            </a:r>
            <a:r>
              <a:rPr lang="en-US" i="1" dirty="0"/>
              <a:t>for students who earn Physics AS-T degree</a:t>
            </a:r>
          </a:p>
          <a:p>
            <a:r>
              <a:rPr lang="en-US" b="1" i="1" dirty="0"/>
              <a:t>Strong foundation for transfer for students </a:t>
            </a:r>
            <a:r>
              <a:rPr lang="en-US" i="1" dirty="0"/>
              <a:t>who earn one of our shared degrees (Physical Science/Mathematics A.S. degree, or General Science A.S. degree)</a:t>
            </a:r>
          </a:p>
          <a:p>
            <a:r>
              <a:rPr lang="en-US" b="1" i="1" dirty="0"/>
              <a:t>Advancement of academic, career, and personal goals for students </a:t>
            </a:r>
            <a:r>
              <a:rPr lang="en-US" i="1" dirty="0"/>
              <a:t>who take our courses and/or earn our degrees</a:t>
            </a:r>
          </a:p>
          <a:p>
            <a:endParaRPr lang="en-US" i="1" dirty="0"/>
          </a:p>
          <a:p>
            <a:endParaRPr lang="en-US" i="1" dirty="0"/>
          </a:p>
        </p:txBody>
      </p:sp>
    </p:spTree>
    <p:extLst>
      <p:ext uri="{BB962C8B-B14F-4D97-AF65-F5344CB8AC3E}">
        <p14:creationId xmlns:p14="http://schemas.microsoft.com/office/powerpoint/2010/main" val="3505971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22499"/>
          </a:xfrm>
        </p:spPr>
        <p:txBody>
          <a:bodyPr/>
          <a:lstStyle/>
          <a:p>
            <a:r>
              <a:rPr lang="en-US" dirty="0"/>
              <a:t>Historical Analysis - Data</a:t>
            </a:r>
          </a:p>
        </p:txBody>
      </p:sp>
      <p:sp>
        <p:nvSpPr>
          <p:cNvPr id="4" name="Content Placeholder 3"/>
          <p:cNvSpPr>
            <a:spLocks noGrp="1"/>
          </p:cNvSpPr>
          <p:nvPr>
            <p:ph sz="half" idx="2"/>
          </p:nvPr>
        </p:nvSpPr>
        <p:spPr>
          <a:xfrm>
            <a:off x="838199" y="1290978"/>
            <a:ext cx="8509987" cy="4889339"/>
          </a:xfrm>
        </p:spPr>
        <p:txBody>
          <a:bodyPr>
            <a:normAutofit fontScale="92500"/>
          </a:bodyPr>
          <a:lstStyle/>
          <a:p>
            <a:pPr marL="0" indent="0">
              <a:buNone/>
            </a:pPr>
            <a:r>
              <a:rPr lang="en-US" dirty="0"/>
              <a:t>Program Challenges:</a:t>
            </a:r>
          </a:p>
          <a:p>
            <a:r>
              <a:rPr lang="en-US" b="1" dirty="0"/>
              <a:t>Enrollment: </a:t>
            </a:r>
            <a:r>
              <a:rPr lang="en-US" dirty="0"/>
              <a:t>We are not as effective as desired in attracting: </a:t>
            </a:r>
          </a:p>
          <a:p>
            <a:pPr lvl="1"/>
            <a:r>
              <a:rPr lang="en-US" dirty="0"/>
              <a:t>Hispanic/Latino or African American students</a:t>
            </a:r>
          </a:p>
          <a:p>
            <a:pPr lvl="2"/>
            <a:r>
              <a:rPr lang="en-US" dirty="0"/>
              <a:t>Particularly to our physics courses</a:t>
            </a:r>
          </a:p>
          <a:p>
            <a:pPr lvl="2"/>
            <a:r>
              <a:rPr lang="en-US" dirty="0"/>
              <a:t>Somewhat to our astronomy courses </a:t>
            </a:r>
          </a:p>
          <a:p>
            <a:pPr lvl="1"/>
            <a:r>
              <a:rPr lang="en-US" dirty="0"/>
              <a:t>Asian students to our astronomy courses</a:t>
            </a:r>
          </a:p>
          <a:p>
            <a:pPr lvl="1"/>
            <a:r>
              <a:rPr lang="en-US" dirty="0"/>
              <a:t>Female students to our calculus-based physics series</a:t>
            </a:r>
          </a:p>
          <a:p>
            <a:pPr lvl="0"/>
            <a:r>
              <a:rPr lang="en-US" b="1" dirty="0"/>
              <a:t>Disproportionate Impact: </a:t>
            </a:r>
            <a:r>
              <a:rPr lang="en-US" dirty="0"/>
              <a:t>We are not as effective as desired in helping African-American and Hispanic/Latino students succeed in our physics courses.</a:t>
            </a:r>
          </a:p>
          <a:p>
            <a:pPr lvl="2">
              <a:lnSpc>
                <a:spcPct val="100000"/>
              </a:lnSpc>
            </a:pPr>
            <a:r>
              <a:rPr lang="en-US" dirty="0"/>
              <a:t>Particularly in PHYS 410, a “gatekeeper” course that keeps these students from being able to pursue physics, chemistry, engineering, or computer science degrees</a:t>
            </a:r>
          </a:p>
        </p:txBody>
      </p:sp>
    </p:spTree>
    <p:extLst>
      <p:ext uri="{BB962C8B-B14F-4D97-AF65-F5344CB8AC3E}">
        <p14:creationId xmlns:p14="http://schemas.microsoft.com/office/powerpoint/2010/main" val="1819031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22499"/>
          </a:xfrm>
        </p:spPr>
        <p:txBody>
          <a:bodyPr/>
          <a:lstStyle/>
          <a:p>
            <a:r>
              <a:rPr lang="en-US" dirty="0"/>
              <a:t>Historical Analysis - Data</a:t>
            </a:r>
          </a:p>
        </p:txBody>
      </p:sp>
      <p:sp>
        <p:nvSpPr>
          <p:cNvPr id="4" name="Content Placeholder 3"/>
          <p:cNvSpPr>
            <a:spLocks noGrp="1"/>
          </p:cNvSpPr>
          <p:nvPr>
            <p:ph sz="half" idx="2"/>
          </p:nvPr>
        </p:nvSpPr>
        <p:spPr>
          <a:xfrm>
            <a:off x="7099443" y="1208785"/>
            <a:ext cx="4591692" cy="4889339"/>
          </a:xfrm>
        </p:spPr>
        <p:txBody>
          <a:bodyPr>
            <a:normAutofit/>
          </a:bodyPr>
          <a:lstStyle/>
          <a:p>
            <a:pPr marL="0" indent="0">
              <a:buNone/>
            </a:pPr>
            <a:r>
              <a:rPr lang="en-US" dirty="0"/>
              <a:t>Program Challenges:</a:t>
            </a:r>
          </a:p>
          <a:p>
            <a:r>
              <a:rPr lang="en-US" b="1" dirty="0"/>
              <a:t>Grading Variability in PHYS 310, 350, and 410: </a:t>
            </a:r>
          </a:p>
          <a:p>
            <a:pPr lvl="1"/>
            <a:r>
              <a:rPr lang="en-US" dirty="0"/>
              <a:t>Large differences in how instructors assign final grades in PHYS 310, 350, and 410</a:t>
            </a:r>
          </a:p>
        </p:txBody>
      </p:sp>
      <p:pic>
        <p:nvPicPr>
          <p:cNvPr id="3" name="Picture 2">
            <a:extLst>
              <a:ext uri="{FF2B5EF4-FFF2-40B4-BE49-F238E27FC236}">
                <a16:creationId xmlns:a16="http://schemas.microsoft.com/office/drawing/2014/main" id="{A0AEB903-9D32-4949-B074-AB7BFE392DF3}"/>
              </a:ext>
            </a:extLst>
          </p:cNvPr>
          <p:cNvPicPr>
            <a:picLocks noChangeAspect="1"/>
          </p:cNvPicPr>
          <p:nvPr/>
        </p:nvPicPr>
        <p:blipFill>
          <a:blip r:embed="rId3"/>
          <a:stretch>
            <a:fillRect/>
          </a:stretch>
        </p:blipFill>
        <p:spPr>
          <a:xfrm>
            <a:off x="621039" y="1045772"/>
            <a:ext cx="5881361" cy="5372773"/>
          </a:xfrm>
          <a:prstGeom prst="rect">
            <a:avLst/>
          </a:prstGeom>
        </p:spPr>
      </p:pic>
    </p:spTree>
    <p:extLst>
      <p:ext uri="{BB962C8B-B14F-4D97-AF65-F5344CB8AC3E}">
        <p14:creationId xmlns:p14="http://schemas.microsoft.com/office/powerpoint/2010/main" val="2089106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22499"/>
          </a:xfrm>
        </p:spPr>
        <p:txBody>
          <a:bodyPr/>
          <a:lstStyle/>
          <a:p>
            <a:r>
              <a:rPr lang="en-US" dirty="0"/>
              <a:t>Historical Analysis - Data</a:t>
            </a:r>
          </a:p>
        </p:txBody>
      </p:sp>
      <p:sp>
        <p:nvSpPr>
          <p:cNvPr id="3" name="Content Placeholder 2"/>
          <p:cNvSpPr>
            <a:spLocks noGrp="1"/>
          </p:cNvSpPr>
          <p:nvPr>
            <p:ph sz="half" idx="1"/>
          </p:nvPr>
        </p:nvSpPr>
        <p:spPr>
          <a:xfrm>
            <a:off x="838199" y="1287624"/>
            <a:ext cx="5850277" cy="4889339"/>
          </a:xfrm>
        </p:spPr>
        <p:txBody>
          <a:bodyPr>
            <a:normAutofit/>
          </a:bodyPr>
          <a:lstStyle/>
          <a:p>
            <a:pPr marL="0" indent="0">
              <a:buNone/>
            </a:pPr>
            <a:r>
              <a:rPr lang="en-US" dirty="0"/>
              <a:t>Program Strengths:</a:t>
            </a:r>
          </a:p>
          <a:p>
            <a:r>
              <a:rPr lang="en-US" b="1" dirty="0"/>
              <a:t>Productivity</a:t>
            </a:r>
            <a:endParaRPr lang="en-US" dirty="0"/>
          </a:p>
          <a:p>
            <a:pPr lvl="1"/>
            <a:r>
              <a:rPr lang="en-US" dirty="0"/>
              <a:t>Stable in physics</a:t>
            </a:r>
          </a:p>
          <a:p>
            <a:pPr lvl="1"/>
            <a:r>
              <a:rPr lang="en-US" dirty="0"/>
              <a:t>Slight drop in astronomy</a:t>
            </a:r>
          </a:p>
          <a:p>
            <a:pPr lvl="2"/>
            <a:r>
              <a:rPr lang="en-US" dirty="0"/>
              <a:t>Attributable to program changes which have contributed to better student success</a:t>
            </a:r>
          </a:p>
          <a:p>
            <a:pPr lvl="2"/>
            <a:r>
              <a:rPr lang="en-US" dirty="0"/>
              <a:t>Therefore no cause for concern</a:t>
            </a:r>
          </a:p>
          <a:p>
            <a:endParaRPr lang="en-US" dirty="0"/>
          </a:p>
          <a:p>
            <a:r>
              <a:rPr lang="en-US" b="1" dirty="0"/>
              <a:t>Department Set Standards</a:t>
            </a:r>
          </a:p>
          <a:p>
            <a:pPr lvl="1"/>
            <a:r>
              <a:rPr lang="en-US" dirty="0"/>
              <a:t>Meeting or exceeding department set standards in all courses</a:t>
            </a:r>
          </a:p>
          <a:p>
            <a:endParaRPr lang="en-US" dirty="0"/>
          </a:p>
        </p:txBody>
      </p:sp>
    </p:spTree>
    <p:extLst>
      <p:ext uri="{BB962C8B-B14F-4D97-AF65-F5344CB8AC3E}">
        <p14:creationId xmlns:p14="http://schemas.microsoft.com/office/powerpoint/2010/main" val="4271957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22499"/>
          </a:xfrm>
        </p:spPr>
        <p:txBody>
          <a:bodyPr/>
          <a:lstStyle/>
          <a:p>
            <a:r>
              <a:rPr lang="en-US" dirty="0"/>
              <a:t>Historical Analysis - General</a:t>
            </a:r>
          </a:p>
        </p:txBody>
      </p:sp>
      <p:sp>
        <p:nvSpPr>
          <p:cNvPr id="3" name="Content Placeholder 2"/>
          <p:cNvSpPr>
            <a:spLocks noGrp="1"/>
          </p:cNvSpPr>
          <p:nvPr>
            <p:ph sz="half" idx="1"/>
          </p:nvPr>
        </p:nvSpPr>
        <p:spPr>
          <a:xfrm>
            <a:off x="838200" y="1287624"/>
            <a:ext cx="6846870" cy="4889339"/>
          </a:xfrm>
        </p:spPr>
        <p:txBody>
          <a:bodyPr>
            <a:noAutofit/>
          </a:bodyPr>
          <a:lstStyle/>
          <a:p>
            <a:pPr marL="0" indent="0">
              <a:buNone/>
            </a:pPr>
            <a:r>
              <a:rPr lang="en-US" sz="1600" dirty="0"/>
              <a:t>Program Strengths:</a:t>
            </a:r>
          </a:p>
          <a:p>
            <a:r>
              <a:rPr lang="en-US" sz="1600" b="1" dirty="0"/>
              <a:t>Faculty professional development activities, </a:t>
            </a:r>
            <a:r>
              <a:rPr lang="en-US" sz="1600" dirty="0"/>
              <a:t>including:</a:t>
            </a:r>
          </a:p>
          <a:p>
            <a:pPr lvl="1"/>
            <a:r>
              <a:rPr lang="en-US" sz="1400" dirty="0"/>
              <a:t>AAPT conferences</a:t>
            </a:r>
          </a:p>
          <a:p>
            <a:pPr lvl="1"/>
            <a:r>
              <a:rPr lang="en-US" sz="1400" dirty="0"/>
              <a:t>ARC Physics Lecture Series</a:t>
            </a:r>
          </a:p>
          <a:p>
            <a:r>
              <a:rPr lang="en-US" sz="1600" b="1" dirty="0"/>
              <a:t>Community and campus outreach:</a:t>
            </a:r>
          </a:p>
          <a:p>
            <a:pPr lvl="1"/>
            <a:r>
              <a:rPr lang="en-US" sz="1400" dirty="0"/>
              <a:t>Physics and Astronomy club</a:t>
            </a:r>
          </a:p>
          <a:p>
            <a:pPr lvl="1"/>
            <a:r>
              <a:rPr lang="en-US" sz="1400" dirty="0"/>
              <a:t>TRIO SSS STEM Olympics</a:t>
            </a:r>
          </a:p>
          <a:p>
            <a:pPr lvl="1"/>
            <a:r>
              <a:rPr lang="en-US" sz="1400" dirty="0"/>
              <a:t>Eclipse viewing</a:t>
            </a:r>
          </a:p>
          <a:p>
            <a:pPr lvl="1"/>
            <a:r>
              <a:rPr lang="en-US" sz="1400" dirty="0"/>
              <a:t>STEM center office hours</a:t>
            </a:r>
          </a:p>
          <a:p>
            <a:r>
              <a:rPr lang="en-US" sz="1600" b="1" dirty="0"/>
              <a:t>New honors astronomy course, </a:t>
            </a:r>
            <a:r>
              <a:rPr lang="en-US" sz="1600" dirty="0"/>
              <a:t>ASTR 481: Honors Stars, Galaxies and Cosmology</a:t>
            </a:r>
          </a:p>
          <a:p>
            <a:r>
              <a:rPr lang="en-US" sz="1600" b="1" dirty="0"/>
              <a:t>Lab and demo equipment and technology </a:t>
            </a:r>
            <a:r>
              <a:rPr lang="en-US" sz="1600" dirty="0"/>
              <a:t>up-to-date</a:t>
            </a:r>
          </a:p>
          <a:p>
            <a:r>
              <a:rPr lang="en-US" sz="1600" b="1" dirty="0"/>
              <a:t>New STEM building </a:t>
            </a:r>
            <a:r>
              <a:rPr lang="en-US" sz="1600" dirty="0"/>
              <a:t>(Woohoo!)</a:t>
            </a:r>
          </a:p>
          <a:p>
            <a:pPr lvl="1"/>
            <a:r>
              <a:rPr lang="en-US" sz="1400" dirty="0"/>
              <a:t>Classroom improvements</a:t>
            </a:r>
          </a:p>
          <a:p>
            <a:pPr lvl="1"/>
            <a:r>
              <a:rPr lang="en-US" sz="1400" dirty="0"/>
              <a:t>Additional lecture classroom is a step toward increasing our class section offerings</a:t>
            </a:r>
          </a:p>
          <a:p>
            <a:r>
              <a:rPr lang="en-US" sz="1600" dirty="0"/>
              <a:t>Now in the hiring process for a </a:t>
            </a:r>
            <a:r>
              <a:rPr lang="en-US" sz="1600" b="1" dirty="0"/>
              <a:t>new full-time physics/astronomy faculty position</a:t>
            </a:r>
          </a:p>
          <a:p>
            <a:endParaRPr lang="en-US" sz="1600" dirty="0"/>
          </a:p>
          <a:p>
            <a:endParaRPr lang="en-US" sz="1600" dirty="0"/>
          </a:p>
        </p:txBody>
      </p:sp>
      <p:sp>
        <p:nvSpPr>
          <p:cNvPr id="4" name="Content Placeholder 3"/>
          <p:cNvSpPr>
            <a:spLocks noGrp="1"/>
          </p:cNvSpPr>
          <p:nvPr>
            <p:ph sz="half" idx="2"/>
          </p:nvPr>
        </p:nvSpPr>
        <p:spPr>
          <a:xfrm>
            <a:off x="7685070" y="1287624"/>
            <a:ext cx="3668730" cy="4889339"/>
          </a:xfrm>
        </p:spPr>
        <p:txBody>
          <a:bodyPr>
            <a:normAutofit/>
          </a:bodyPr>
          <a:lstStyle/>
          <a:p>
            <a:pPr marL="0" indent="0">
              <a:buNone/>
            </a:pPr>
            <a:r>
              <a:rPr lang="en-US" sz="1600" dirty="0"/>
              <a:t>Program Challenges:</a:t>
            </a:r>
          </a:p>
          <a:p>
            <a:r>
              <a:rPr lang="en-US" sz="1600" b="1" dirty="0"/>
              <a:t>Astronomy observatory/dome </a:t>
            </a:r>
            <a:r>
              <a:rPr lang="en-US" sz="1600" dirty="0"/>
              <a:t>is still needed for use in night labs</a:t>
            </a:r>
          </a:p>
          <a:p>
            <a:pPr lvl="1"/>
            <a:r>
              <a:rPr lang="en-US" sz="1400" dirty="0"/>
              <a:t>Permanent mounting of larger telescope(s)</a:t>
            </a:r>
          </a:p>
          <a:p>
            <a:pPr lvl="1"/>
            <a:r>
              <a:rPr lang="en-US" sz="1400" dirty="0"/>
              <a:t>Improved productivity of more complex tasks, especially in honors ASTR 481 </a:t>
            </a:r>
          </a:p>
          <a:p>
            <a:r>
              <a:rPr lang="en-US" sz="1600" b="1" dirty="0"/>
              <a:t>Office space</a:t>
            </a:r>
          </a:p>
          <a:p>
            <a:pPr lvl="1"/>
            <a:r>
              <a:rPr lang="en-US" sz="1400" dirty="0"/>
              <a:t>New full-time faculty member</a:t>
            </a:r>
          </a:p>
          <a:p>
            <a:pPr lvl="1"/>
            <a:r>
              <a:rPr lang="en-US" sz="1400" dirty="0"/>
              <a:t>Many part-time faculty members </a:t>
            </a:r>
          </a:p>
          <a:p>
            <a:endParaRPr lang="en-US" sz="1600" dirty="0"/>
          </a:p>
        </p:txBody>
      </p:sp>
    </p:spTree>
    <p:extLst>
      <p:ext uri="{BB962C8B-B14F-4D97-AF65-F5344CB8AC3E}">
        <p14:creationId xmlns:p14="http://schemas.microsoft.com/office/powerpoint/2010/main" val="535216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11" end="11"/>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
                                            <p:txEl>
                                              <p:pRg st="12" end="12"/>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4">
                                            <p:txEl>
                                              <p:pRg st="1" end="1"/>
                                            </p:txEl>
                                          </p:spTgt>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
                                            <p:txEl>
                                              <p:pRg st="2" end="2"/>
                                            </p:txEl>
                                          </p:spTgt>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4">
                                            <p:txEl>
                                              <p:pRg st="4" end="4"/>
                                            </p:txEl>
                                          </p:spTgt>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4">
                                            <p:txEl>
                                              <p:pRg st="5" end="5"/>
                                            </p:txEl>
                                          </p:spTgt>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Objectives </a:t>
            </a:r>
          </a:p>
        </p:txBody>
      </p:sp>
      <p:sp>
        <p:nvSpPr>
          <p:cNvPr id="3" name="Content Placeholder 2"/>
          <p:cNvSpPr>
            <a:spLocks noGrp="1"/>
          </p:cNvSpPr>
          <p:nvPr>
            <p:ph idx="1"/>
          </p:nvPr>
        </p:nvSpPr>
        <p:spPr>
          <a:xfrm>
            <a:off x="838200" y="1391349"/>
            <a:ext cx="9371120" cy="4581428"/>
          </a:xfrm>
        </p:spPr>
        <p:txBody>
          <a:bodyPr>
            <a:noAutofit/>
          </a:bodyPr>
          <a:lstStyle/>
          <a:p>
            <a:r>
              <a:rPr lang="en-US" b="1" i="1" dirty="0"/>
              <a:t>Enrollment – </a:t>
            </a:r>
            <a:r>
              <a:rPr lang="en-US" i="1" dirty="0"/>
              <a:t>Achieve student population in our courses that </a:t>
            </a:r>
            <a:r>
              <a:rPr lang="en-US" b="1" i="1" dirty="0"/>
              <a:t>better reflects the overall population of ARC.</a:t>
            </a:r>
          </a:p>
          <a:p>
            <a:pPr lvl="1"/>
            <a:r>
              <a:rPr lang="en-US" i="1" dirty="0"/>
              <a:t>Supports ARC’s mission of </a:t>
            </a:r>
            <a:r>
              <a:rPr lang="en-US" b="1" i="1" dirty="0"/>
              <a:t>equity-minded education</a:t>
            </a:r>
          </a:p>
          <a:p>
            <a:pPr lvl="1"/>
            <a:endParaRPr lang="en-US" b="1" i="1" dirty="0"/>
          </a:p>
          <a:p>
            <a:r>
              <a:rPr lang="en-US" b="1" i="1" dirty="0"/>
              <a:t>Disproportionate Impact - Eliminate disproportionate impact </a:t>
            </a:r>
            <a:r>
              <a:rPr lang="en-US" i="1" dirty="0"/>
              <a:t>on African-American and Hispanic/Latino students in physics, particularly </a:t>
            </a:r>
            <a:r>
              <a:rPr lang="en-US" b="1" i="1" dirty="0"/>
              <a:t>PHYS 410.</a:t>
            </a:r>
          </a:p>
          <a:p>
            <a:pPr lvl="1"/>
            <a:r>
              <a:rPr lang="en-US" i="1" dirty="0"/>
              <a:t>Promotes the </a:t>
            </a:r>
            <a:r>
              <a:rPr lang="en-US" b="1" i="1" dirty="0"/>
              <a:t>inclusive environment </a:t>
            </a:r>
            <a:r>
              <a:rPr lang="en-US" i="1" dirty="0"/>
              <a:t>called for in ARC’s mission</a:t>
            </a:r>
            <a:endParaRPr lang="en-US" sz="2000" i="1" dirty="0"/>
          </a:p>
          <a:p>
            <a:endParaRPr lang="en-US" sz="2000" i="1" dirty="0"/>
          </a:p>
        </p:txBody>
      </p:sp>
    </p:spTree>
    <p:extLst>
      <p:ext uri="{BB962C8B-B14F-4D97-AF65-F5344CB8AC3E}">
        <p14:creationId xmlns:p14="http://schemas.microsoft.com/office/powerpoint/2010/main" val="2919277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Objectives </a:t>
            </a:r>
          </a:p>
        </p:txBody>
      </p:sp>
      <p:sp>
        <p:nvSpPr>
          <p:cNvPr id="3" name="Content Placeholder 2"/>
          <p:cNvSpPr>
            <a:spLocks noGrp="1"/>
          </p:cNvSpPr>
          <p:nvPr>
            <p:ph idx="1"/>
          </p:nvPr>
        </p:nvSpPr>
        <p:spPr>
          <a:xfrm>
            <a:off x="838200" y="1391349"/>
            <a:ext cx="8936116" cy="4581428"/>
          </a:xfrm>
        </p:spPr>
        <p:txBody>
          <a:bodyPr>
            <a:noAutofit/>
          </a:bodyPr>
          <a:lstStyle/>
          <a:p>
            <a:r>
              <a:rPr lang="en-US" b="1" i="1" dirty="0"/>
              <a:t>Grading Variability in PHYS 310, 350, and 410 - Reduce variability </a:t>
            </a:r>
            <a:r>
              <a:rPr lang="en-US" i="1" dirty="0"/>
              <a:t>between instructors in </a:t>
            </a:r>
            <a:r>
              <a:rPr lang="en-US" b="1" i="1" dirty="0"/>
              <a:t>how final grades are determined</a:t>
            </a:r>
            <a:r>
              <a:rPr lang="en-US" i="1" dirty="0"/>
              <a:t>, starting with PHYS 350 and 410.</a:t>
            </a:r>
          </a:p>
          <a:p>
            <a:pPr lvl="1"/>
            <a:r>
              <a:rPr lang="en-US" i="1" dirty="0"/>
              <a:t>Increases ARC’s </a:t>
            </a:r>
            <a:r>
              <a:rPr lang="en-US" b="1" i="1" dirty="0"/>
              <a:t>institutional effectiveness </a:t>
            </a:r>
            <a:r>
              <a:rPr lang="en-US" i="1" dirty="0"/>
              <a:t>if:</a:t>
            </a:r>
          </a:p>
          <a:p>
            <a:pPr lvl="2"/>
            <a:r>
              <a:rPr lang="en-US" sz="2400" i="1" dirty="0"/>
              <a:t>All students who are </a:t>
            </a:r>
            <a:r>
              <a:rPr lang="en-US" sz="2400" b="1" i="1" dirty="0"/>
              <a:t>gaining sufficient mastery </a:t>
            </a:r>
            <a:r>
              <a:rPr lang="en-US" sz="2400" i="1" dirty="0"/>
              <a:t>in these courses are </a:t>
            </a:r>
            <a:r>
              <a:rPr lang="en-US" sz="2400" b="1" i="1" dirty="0"/>
              <a:t>allowed to progress.</a:t>
            </a:r>
          </a:p>
          <a:p>
            <a:pPr lvl="2"/>
            <a:r>
              <a:rPr lang="en-US" sz="2400" i="1" dirty="0"/>
              <a:t>Students who are </a:t>
            </a:r>
            <a:r>
              <a:rPr lang="en-US" sz="2400" b="1" i="1" dirty="0"/>
              <a:t>not mastering the material </a:t>
            </a:r>
            <a:r>
              <a:rPr lang="en-US" sz="2400" i="1" dirty="0"/>
              <a:t>in these courses are </a:t>
            </a:r>
            <a:r>
              <a:rPr lang="en-US" sz="2400" b="1" i="1" dirty="0"/>
              <a:t>required to do so before moving on, </a:t>
            </a:r>
            <a:r>
              <a:rPr lang="en-US" sz="2400" i="1" dirty="0"/>
              <a:t>so they will be able to </a:t>
            </a:r>
            <a:r>
              <a:rPr lang="en-US" sz="2400" b="1" i="1" dirty="0"/>
              <a:t>succeed</a:t>
            </a:r>
            <a:r>
              <a:rPr lang="en-US" sz="2400" i="1" dirty="0"/>
              <a:t> in their subsequent classes. </a:t>
            </a:r>
            <a:endParaRPr lang="en-US" i="1" dirty="0"/>
          </a:p>
          <a:p>
            <a:endParaRPr lang="en-US" sz="2000" i="1" dirty="0"/>
          </a:p>
        </p:txBody>
      </p:sp>
    </p:spTree>
    <p:extLst>
      <p:ext uri="{BB962C8B-B14F-4D97-AF65-F5344CB8AC3E}">
        <p14:creationId xmlns:p14="http://schemas.microsoft.com/office/powerpoint/2010/main" val="4079930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Strategic Enhancement</a:t>
            </a:r>
          </a:p>
        </p:txBody>
      </p:sp>
      <p:sp>
        <p:nvSpPr>
          <p:cNvPr id="3" name="Content Placeholder 2"/>
          <p:cNvSpPr>
            <a:spLocks noGrp="1"/>
          </p:cNvSpPr>
          <p:nvPr>
            <p:ph idx="1"/>
          </p:nvPr>
        </p:nvSpPr>
        <p:spPr>
          <a:xfrm>
            <a:off x="838201" y="1476304"/>
            <a:ext cx="9104790" cy="4351338"/>
          </a:xfrm>
        </p:spPr>
        <p:txBody>
          <a:bodyPr>
            <a:normAutofit fontScale="92500" lnSpcReduction="20000"/>
          </a:bodyPr>
          <a:lstStyle/>
          <a:p>
            <a:pPr marL="0" indent="0">
              <a:buNone/>
            </a:pPr>
            <a:r>
              <a:rPr lang="en-US" dirty="0"/>
              <a:t>To </a:t>
            </a:r>
            <a:r>
              <a:rPr lang="en-US" b="1" dirty="0"/>
              <a:t>increase</a:t>
            </a:r>
            <a:r>
              <a:rPr lang="en-US" dirty="0"/>
              <a:t> </a:t>
            </a:r>
            <a:r>
              <a:rPr lang="en-US" b="1" dirty="0"/>
              <a:t>enrollment</a:t>
            </a:r>
            <a:r>
              <a:rPr lang="en-US" dirty="0"/>
              <a:t> of and </a:t>
            </a:r>
            <a:r>
              <a:rPr lang="en-US" b="1" dirty="0"/>
              <a:t>reduce</a:t>
            </a:r>
            <a:r>
              <a:rPr lang="en-US" dirty="0"/>
              <a:t> </a:t>
            </a:r>
            <a:r>
              <a:rPr lang="en-US" b="1" dirty="0"/>
              <a:t>disproportionate impact</a:t>
            </a:r>
            <a:r>
              <a:rPr lang="en-US" dirty="0"/>
              <a:t> on students from underrepresented groups (esp. in PHYS 410), we desire to:</a:t>
            </a:r>
          </a:p>
          <a:p>
            <a:r>
              <a:rPr lang="en-US" b="1" dirty="0"/>
              <a:t>Outreach</a:t>
            </a:r>
          </a:p>
          <a:p>
            <a:pPr lvl="1"/>
            <a:r>
              <a:rPr lang="en-US" dirty="0"/>
              <a:t>Reach out to and connect with these students, so they are familiar with our courses and faculty members.</a:t>
            </a:r>
          </a:p>
          <a:p>
            <a:pPr lvl="1"/>
            <a:r>
              <a:rPr lang="en-US" b="1" dirty="0"/>
              <a:t>For example: </a:t>
            </a:r>
            <a:r>
              <a:rPr lang="en-US" dirty="0"/>
              <a:t>Outreach to learning communities on campus, such as the TRIO STEM program.</a:t>
            </a:r>
          </a:p>
          <a:p>
            <a:r>
              <a:rPr lang="en-US" b="1" dirty="0"/>
              <a:t>Support</a:t>
            </a:r>
          </a:p>
          <a:p>
            <a:pPr lvl="1"/>
            <a:r>
              <a:rPr lang="en-US" dirty="0"/>
              <a:t>Take steps to make sure these students, upon enrollment, feel supported, and that they belong, especially in the more difficult courses, like PHYS 410, where group work and networking are crucial to success.</a:t>
            </a:r>
          </a:p>
          <a:p>
            <a:pPr lvl="1"/>
            <a:r>
              <a:rPr lang="en-US" b="1" dirty="0"/>
              <a:t>For example: </a:t>
            </a:r>
            <a:r>
              <a:rPr lang="en-US" dirty="0"/>
              <a:t>Professional development activities for our faculty members, such as training in how to better help students by making proactive interventions early in the semester.</a:t>
            </a:r>
          </a:p>
          <a:p>
            <a:pPr marL="0" indent="0">
              <a:buNone/>
            </a:pPr>
            <a:endParaRPr lang="en-US" dirty="0"/>
          </a:p>
        </p:txBody>
      </p:sp>
    </p:spTree>
    <p:extLst>
      <p:ext uri="{BB962C8B-B14F-4D97-AF65-F5344CB8AC3E}">
        <p14:creationId xmlns:p14="http://schemas.microsoft.com/office/powerpoint/2010/main" val="3011713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Strategic Enhancement</a:t>
            </a:r>
          </a:p>
        </p:txBody>
      </p:sp>
      <p:sp>
        <p:nvSpPr>
          <p:cNvPr id="3" name="Content Placeholder 2"/>
          <p:cNvSpPr>
            <a:spLocks noGrp="1"/>
          </p:cNvSpPr>
          <p:nvPr>
            <p:ph idx="1"/>
          </p:nvPr>
        </p:nvSpPr>
        <p:spPr>
          <a:xfrm>
            <a:off x="838200" y="1476304"/>
            <a:ext cx="9435957" cy="4351338"/>
          </a:xfrm>
        </p:spPr>
        <p:txBody>
          <a:bodyPr>
            <a:normAutofit/>
          </a:bodyPr>
          <a:lstStyle/>
          <a:p>
            <a:pPr marL="0" indent="0">
              <a:buNone/>
            </a:pPr>
            <a:r>
              <a:rPr lang="en-US" dirty="0"/>
              <a:t>Doing this (increasing enrollment of and reducing disproportionate impact on students from groups underrepresented in physics) will support ARC’s commitment to equity-minded education in an inclusive environment by:</a:t>
            </a:r>
          </a:p>
          <a:p>
            <a:r>
              <a:rPr lang="en-US" dirty="0"/>
              <a:t>Giving these students the </a:t>
            </a:r>
            <a:r>
              <a:rPr lang="en-US" b="1" dirty="0"/>
              <a:t>same educational opportunities</a:t>
            </a:r>
            <a:r>
              <a:rPr lang="en-US" dirty="0"/>
              <a:t> that other students have</a:t>
            </a:r>
          </a:p>
          <a:p>
            <a:r>
              <a:rPr lang="en-US" dirty="0"/>
              <a:t>Helping give all of our students the </a:t>
            </a:r>
            <a:r>
              <a:rPr lang="en-US" b="1" dirty="0"/>
              <a:t>opportunity for equal outcomes </a:t>
            </a:r>
          </a:p>
          <a:p>
            <a:pPr marL="0" indent="0">
              <a:buNone/>
            </a:pPr>
            <a:endParaRPr lang="en-US" dirty="0"/>
          </a:p>
        </p:txBody>
      </p:sp>
    </p:spTree>
    <p:extLst>
      <p:ext uri="{BB962C8B-B14F-4D97-AF65-F5344CB8AC3E}">
        <p14:creationId xmlns:p14="http://schemas.microsoft.com/office/powerpoint/2010/main" val="34581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Strategic Enhancement</a:t>
            </a:r>
          </a:p>
        </p:txBody>
      </p:sp>
      <p:sp>
        <p:nvSpPr>
          <p:cNvPr id="3" name="Content Placeholder 2"/>
          <p:cNvSpPr>
            <a:spLocks noGrp="1"/>
          </p:cNvSpPr>
          <p:nvPr>
            <p:ph idx="1"/>
          </p:nvPr>
        </p:nvSpPr>
        <p:spPr>
          <a:xfrm>
            <a:off x="838200" y="1476304"/>
            <a:ext cx="9033769" cy="4351338"/>
          </a:xfrm>
        </p:spPr>
        <p:txBody>
          <a:bodyPr>
            <a:normAutofit lnSpcReduction="10000"/>
          </a:bodyPr>
          <a:lstStyle/>
          <a:p>
            <a:pPr marL="0" indent="0">
              <a:buNone/>
            </a:pPr>
            <a:r>
              <a:rPr lang="en-US" dirty="0"/>
              <a:t>To </a:t>
            </a:r>
            <a:r>
              <a:rPr lang="en-US" b="1" dirty="0"/>
              <a:t>reduce</a:t>
            </a:r>
            <a:r>
              <a:rPr lang="en-US" dirty="0"/>
              <a:t> </a:t>
            </a:r>
            <a:r>
              <a:rPr lang="en-US" b="1" dirty="0"/>
              <a:t>grading variability, especially in PHYS 350 and 410,</a:t>
            </a:r>
            <a:r>
              <a:rPr lang="en-US" dirty="0"/>
              <a:t> we desire to:</a:t>
            </a:r>
            <a:endParaRPr lang="en-US" b="1" dirty="0"/>
          </a:p>
          <a:p>
            <a:r>
              <a:rPr lang="en-US" b="1" dirty="0"/>
              <a:t>Review and/or revise course outlines</a:t>
            </a:r>
            <a:r>
              <a:rPr lang="en-US" dirty="0"/>
              <a:t>, including the SLOs.</a:t>
            </a:r>
          </a:p>
          <a:p>
            <a:r>
              <a:rPr lang="en-US" b="1" dirty="0"/>
              <a:t>Discuss and create a set of best practices </a:t>
            </a:r>
            <a:r>
              <a:rPr lang="en-US" dirty="0"/>
              <a:t>for some courses.</a:t>
            </a:r>
          </a:p>
          <a:p>
            <a:r>
              <a:rPr lang="en-US" dirty="0"/>
              <a:t>Look for opportunities to </a:t>
            </a:r>
            <a:r>
              <a:rPr lang="en-US" b="1" dirty="0"/>
              <a:t>support and coordinate with part-time and/or LTT faculty </a:t>
            </a:r>
            <a:r>
              <a:rPr lang="en-US" dirty="0"/>
              <a:t>teaching these courses.</a:t>
            </a:r>
          </a:p>
          <a:p>
            <a:pPr marL="0" indent="0">
              <a:buNone/>
            </a:pPr>
            <a:r>
              <a:rPr lang="en-US" dirty="0"/>
              <a:t>This supports ARC’s commitment to equity-minded education in an inclusive environment, helping give all of our students the </a:t>
            </a:r>
            <a:r>
              <a:rPr lang="en-US" b="1" dirty="0"/>
              <a:t>opportunity for equal outcomes, independent of the instructor taken for a course.</a:t>
            </a:r>
            <a:r>
              <a:rPr lang="en-US" dirty="0"/>
              <a:t> </a:t>
            </a:r>
          </a:p>
          <a:p>
            <a:pPr marL="0" indent="0">
              <a:buNone/>
            </a:pPr>
            <a:endParaRPr lang="en-US" dirty="0"/>
          </a:p>
        </p:txBody>
      </p:sp>
    </p:spTree>
    <p:extLst>
      <p:ext uri="{BB962C8B-B14F-4D97-AF65-F5344CB8AC3E}">
        <p14:creationId xmlns:p14="http://schemas.microsoft.com/office/powerpoint/2010/main" val="229172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Planning Steps</a:t>
            </a:r>
          </a:p>
        </p:txBody>
      </p:sp>
      <p:sp>
        <p:nvSpPr>
          <p:cNvPr id="3" name="Content Placeholder 2"/>
          <p:cNvSpPr>
            <a:spLocks noGrp="1"/>
          </p:cNvSpPr>
          <p:nvPr>
            <p:ph idx="1"/>
          </p:nvPr>
        </p:nvSpPr>
        <p:spPr>
          <a:xfrm>
            <a:off x="838200" y="1435207"/>
            <a:ext cx="9548973" cy="4351338"/>
          </a:xfrm>
        </p:spPr>
        <p:txBody>
          <a:bodyPr>
            <a:normAutofit lnSpcReduction="10000"/>
          </a:bodyPr>
          <a:lstStyle/>
          <a:p>
            <a:r>
              <a:rPr lang="en-US" b="1" dirty="0"/>
              <a:t>Reach out to the TRIO STEM program </a:t>
            </a:r>
            <a:r>
              <a:rPr lang="en-US" dirty="0"/>
              <a:t>which serves the students we would like to recruit to our classes. </a:t>
            </a:r>
          </a:p>
          <a:p>
            <a:pPr lvl="1"/>
            <a:r>
              <a:rPr lang="en-US" dirty="0"/>
              <a:t>This program has </a:t>
            </a:r>
            <a:r>
              <a:rPr lang="en-US" b="1" dirty="0"/>
              <a:t>access</a:t>
            </a:r>
            <a:r>
              <a:rPr lang="en-US" dirty="0"/>
              <a:t> to these students, and is set up to help them </a:t>
            </a:r>
            <a:r>
              <a:rPr lang="en-US" b="1" dirty="0"/>
              <a:t>accomplish their educational goals. </a:t>
            </a:r>
          </a:p>
          <a:p>
            <a:pPr lvl="1"/>
            <a:r>
              <a:rPr lang="en-US" dirty="0"/>
              <a:t>Participating in TRIO STEM’s </a:t>
            </a:r>
            <a:r>
              <a:rPr lang="en-US" b="1" dirty="0"/>
              <a:t>Summer Bridge program </a:t>
            </a:r>
            <a:r>
              <a:rPr lang="en-US" dirty="0"/>
              <a:t>would allow us to connect with these students before fall semester classes start. </a:t>
            </a:r>
          </a:p>
          <a:p>
            <a:pPr lvl="1"/>
            <a:r>
              <a:rPr lang="en-US" dirty="0"/>
              <a:t>We could </a:t>
            </a:r>
            <a:r>
              <a:rPr lang="en-US" b="1" dirty="0"/>
              <a:t>maintain these connections and support these students </a:t>
            </a:r>
            <a:r>
              <a:rPr lang="en-US" dirty="0"/>
              <a:t>if a </a:t>
            </a:r>
            <a:r>
              <a:rPr lang="en-US" b="1" dirty="0"/>
              <a:t>faculty member is assigned to work with TRIO STEM </a:t>
            </a:r>
            <a:r>
              <a:rPr lang="en-US" dirty="0"/>
              <a:t>throughout the academic year. </a:t>
            </a:r>
          </a:p>
          <a:p>
            <a:pPr lvl="1"/>
            <a:r>
              <a:rPr lang="en-US" dirty="0"/>
              <a:t>The details would need to be worked out with the TRIO STEM coordinators. </a:t>
            </a:r>
          </a:p>
          <a:p>
            <a:pPr lvl="1"/>
            <a:r>
              <a:rPr lang="en-US" dirty="0"/>
              <a:t>We’ve already begun to meet with them!</a:t>
            </a:r>
          </a:p>
        </p:txBody>
      </p:sp>
    </p:spTree>
    <p:extLst>
      <p:ext uri="{BB962C8B-B14F-4D97-AF65-F5344CB8AC3E}">
        <p14:creationId xmlns:p14="http://schemas.microsoft.com/office/powerpoint/2010/main" val="3221497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Planning Steps</a:t>
            </a:r>
          </a:p>
        </p:txBody>
      </p:sp>
      <p:sp>
        <p:nvSpPr>
          <p:cNvPr id="3" name="Content Placeholder 2"/>
          <p:cNvSpPr>
            <a:spLocks noGrp="1"/>
          </p:cNvSpPr>
          <p:nvPr>
            <p:ph idx="1"/>
          </p:nvPr>
        </p:nvSpPr>
        <p:spPr>
          <a:xfrm>
            <a:off x="838200" y="1435207"/>
            <a:ext cx="9548973" cy="4351338"/>
          </a:xfrm>
        </p:spPr>
        <p:txBody>
          <a:bodyPr>
            <a:normAutofit/>
          </a:bodyPr>
          <a:lstStyle/>
          <a:p>
            <a:r>
              <a:rPr lang="en-US" b="1" dirty="0"/>
              <a:t>Revise the SLOs </a:t>
            </a:r>
            <a:r>
              <a:rPr lang="en-US" dirty="0"/>
              <a:t>for PHYS 350 and 410 to be more specific, to identify topics most critical for success in subsequent courses. </a:t>
            </a:r>
          </a:p>
          <a:p>
            <a:pPr lvl="1"/>
            <a:r>
              <a:rPr lang="en-US" dirty="0"/>
              <a:t>This is a first step to be followed in future years by: </a:t>
            </a:r>
          </a:p>
          <a:p>
            <a:pPr lvl="2"/>
            <a:r>
              <a:rPr lang="en-US" dirty="0"/>
              <a:t>Creating set of </a:t>
            </a:r>
            <a:r>
              <a:rPr lang="en-US" b="1" dirty="0"/>
              <a:t>best practices </a:t>
            </a:r>
            <a:r>
              <a:rPr lang="en-US" dirty="0"/>
              <a:t>for these courses</a:t>
            </a:r>
          </a:p>
          <a:p>
            <a:pPr lvl="2"/>
            <a:r>
              <a:rPr lang="en-US" dirty="0"/>
              <a:t>Creating a more effective </a:t>
            </a:r>
            <a:r>
              <a:rPr lang="en-US" b="1" dirty="0"/>
              <a:t>support system for part-time and or LTT faculty </a:t>
            </a:r>
            <a:r>
              <a:rPr lang="en-US" dirty="0"/>
              <a:t>teaching these courses</a:t>
            </a:r>
          </a:p>
        </p:txBody>
      </p:sp>
    </p:spTree>
    <p:extLst>
      <p:ext uri="{BB962C8B-B14F-4D97-AF65-F5344CB8AC3E}">
        <p14:creationId xmlns:p14="http://schemas.microsoft.com/office/powerpoint/2010/main" val="4211483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2400</TotalTime>
  <Words>1621</Words>
  <Application>Microsoft Office PowerPoint</Application>
  <PresentationFormat>Widescreen</PresentationFormat>
  <Paragraphs>150</Paragraphs>
  <Slides>16</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Calibri Light</vt:lpstr>
      <vt:lpstr>Office Theme</vt:lpstr>
      <vt:lpstr>Astronomy, Physics, Physical Science</vt:lpstr>
      <vt:lpstr> Astronomy, Physics, Physical Science Profile </vt:lpstr>
      <vt:lpstr> Astronomy, Physics, Physical Science Profile </vt:lpstr>
      <vt:lpstr> Astronomy, Physics, Physical Science Profile </vt:lpstr>
      <vt:lpstr> Astronomy, Physics, Physical Science Profile </vt:lpstr>
      <vt:lpstr>Historical Analysis - Data</vt:lpstr>
      <vt:lpstr>Historical Analysis - Data</vt:lpstr>
      <vt:lpstr>Historical Analysis - Data</vt:lpstr>
      <vt:lpstr>Historical Analysis - General</vt:lpstr>
      <vt:lpstr>Objectives </vt:lpstr>
      <vt:lpstr>Objectives </vt:lpstr>
      <vt:lpstr>Strategic Enhancement</vt:lpstr>
      <vt:lpstr>Strategic Enhancement</vt:lpstr>
      <vt:lpstr>Strategic Enhancement</vt:lpstr>
      <vt:lpstr>Planning Steps</vt:lpstr>
      <vt:lpstr>Planning Steps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CJ</dc:creator>
  <cp:lastModifiedBy>Stuart Loucks</cp:lastModifiedBy>
  <cp:revision>88</cp:revision>
  <dcterms:created xsi:type="dcterms:W3CDTF">2018-10-09T16:48:02Z</dcterms:created>
  <dcterms:modified xsi:type="dcterms:W3CDTF">2019-04-23T02:50:06Z</dcterms:modified>
</cp:coreProperties>
</file>