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2" roundtripDataSignature="AMtx7mhZfu3hEl0Kh+HXON7M2he0fly8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39" y="12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4" Type="http://schemas.openxmlformats.org/officeDocument/2006/relationships/slide" Target="slides/slide3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5" name="Google Shape;3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" name="Google Shape;4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Describe what your program does and how this fits with the mission of ARC</a:t>
            </a:r>
            <a:endParaRPr dirty="0"/>
          </a:p>
        </p:txBody>
      </p:sp>
      <p:sp>
        <p:nvSpPr>
          <p:cNvPr id="42" name="Google Shape;42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" name="Google Shape;4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List your program’s strengths and challenges based on review of your historical data or other records.</a:t>
            </a:r>
            <a:endParaRPr dirty="0"/>
          </a:p>
        </p:txBody>
      </p:sp>
      <p:sp>
        <p:nvSpPr>
          <p:cNvPr id="49" name="Google Shape;49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" name="Google Shape;5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List what your program wants to accomplish. Discuss how these accomplishments will or do support the ARCmission.</a:t>
            </a:r>
            <a:endParaRPr dirty="0"/>
          </a:p>
        </p:txBody>
      </p:sp>
      <p:sp>
        <p:nvSpPr>
          <p:cNvPr id="57" name="Google Shape;57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" name="Google Shape;6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Describe what your program’s ideal future looks like. Discuss how this vision supports ARC’s commitment to social justice and equity.</a:t>
            </a:r>
            <a:endParaRPr dirty="0"/>
          </a:p>
        </p:txBody>
      </p:sp>
      <p:sp>
        <p:nvSpPr>
          <p:cNvPr id="64" name="Google Shape;64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0" name="Google Shape;7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List planning steps your program is planning to take within the next year (or so). These would be found in your Annual Unit Plan.</a:t>
            </a:r>
            <a:endParaRPr dirty="0"/>
          </a:p>
        </p:txBody>
      </p:sp>
      <p:sp>
        <p:nvSpPr>
          <p:cNvPr id="71" name="Google Shape;71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  <a:defRPr sz="6000"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400"/>
              <a:buNone/>
              <a:defRPr sz="2400">
                <a:solidFill>
                  <a:srgbClr val="BA0C2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3057"/>
              </a:buClr>
              <a:buSzPts val="2800"/>
              <a:buChar char="•"/>
              <a:defRPr>
                <a:solidFill>
                  <a:srgbClr val="003057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2400"/>
              <a:buChar char="•"/>
              <a:defRPr>
                <a:solidFill>
                  <a:srgbClr val="003057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2000"/>
              <a:buChar char="•"/>
              <a:defRPr>
                <a:solidFill>
                  <a:srgbClr val="003057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1800"/>
              <a:buChar char="•"/>
              <a:defRPr>
                <a:solidFill>
                  <a:srgbClr val="003057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1800"/>
              <a:buChar char="•"/>
              <a:defRPr>
                <a:solidFill>
                  <a:srgbClr val="003057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Char char="•"/>
              <a:defRPr>
                <a:solidFill>
                  <a:srgbClr val="BA0C2F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400"/>
              <a:buChar char="•"/>
              <a:defRPr>
                <a:solidFill>
                  <a:srgbClr val="BA0C2F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000"/>
              <a:buChar char="•"/>
              <a:defRPr>
                <a:solidFill>
                  <a:srgbClr val="BA0C2F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1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Char char="•"/>
              <a:defRPr>
                <a:solidFill>
                  <a:srgbClr val="BA0C2F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400"/>
              <a:buChar char="•"/>
              <a:defRPr>
                <a:solidFill>
                  <a:srgbClr val="BA0C2F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000"/>
              <a:buChar char="•"/>
              <a:defRPr>
                <a:solidFill>
                  <a:srgbClr val="BA0C2F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  <a:defRPr sz="6000"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400"/>
              <a:buNone/>
              <a:defRPr sz="2400">
                <a:solidFill>
                  <a:srgbClr val="BA0C2F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1"/>
            </a:gs>
            <a:gs pos="91000">
              <a:srgbClr val="A9BEE4"/>
            </a:gs>
            <a:gs pos="100000">
              <a:srgbClr val="003057"/>
            </a:gs>
          </a:gsLst>
          <a:lin ang="5400000" scaled="0"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/>
          <p:nvPr/>
        </p:nvSpPr>
        <p:spPr>
          <a:xfrm flipH="1">
            <a:off x="9964131" y="4751109"/>
            <a:ext cx="2227868" cy="2105164"/>
          </a:xfrm>
          <a:prstGeom prst="flowChartDelay">
            <a:avLst/>
          </a:prstGeom>
          <a:solidFill>
            <a:srgbClr val="00305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7"/>
          <p:cNvSpPr/>
          <p:nvPr/>
        </p:nvSpPr>
        <p:spPr>
          <a:xfrm rot="-5400000" flipH="1">
            <a:off x="9880890" y="5136010"/>
            <a:ext cx="1313312" cy="2127214"/>
          </a:xfrm>
          <a:prstGeom prst="flowChartManualInput">
            <a:avLst/>
          </a:prstGeom>
          <a:solidFill>
            <a:srgbClr val="00305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 sz="4400" b="1" i="0" u="none" strike="noStrike" cap="none">
                <a:solidFill>
                  <a:srgbClr val="00305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7"/>
          <p:cNvSpPr/>
          <p:nvPr/>
        </p:nvSpPr>
        <p:spPr>
          <a:xfrm rot="-5400000">
            <a:off x="10144654" y="4815686"/>
            <a:ext cx="1673257" cy="2430221"/>
          </a:xfrm>
          <a:prstGeom prst="flowChartManualInput">
            <a:avLst/>
          </a:prstGeom>
          <a:solidFill>
            <a:srgbClr val="BA0C2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" name="Google Shape;15;p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198955" y="5418484"/>
            <a:ext cx="1854681" cy="93112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" name="Google Shape;16;p7"/>
          <p:cNvCxnSpPr/>
          <p:nvPr/>
        </p:nvCxnSpPr>
        <p:spPr>
          <a:xfrm rot="10800000" flipH="1">
            <a:off x="0" y="6504578"/>
            <a:ext cx="12207240" cy="24081"/>
          </a:xfrm>
          <a:prstGeom prst="straightConnector1">
            <a:avLst/>
          </a:prstGeom>
          <a:noFill/>
          <a:ln w="1079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"/>
          <p:cNvSpPr txBox="1">
            <a:spLocks noGrp="1"/>
          </p:cNvSpPr>
          <p:nvPr>
            <p:ph type="title"/>
          </p:nvPr>
        </p:nvSpPr>
        <p:spPr>
          <a:xfrm>
            <a:off x="831850" y="1166328"/>
            <a:ext cx="10515600" cy="204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</a:pPr>
            <a:r>
              <a:rPr lang="en-US" dirty="0"/>
              <a:t>Funeral Service Education</a:t>
            </a:r>
            <a:endParaRPr dirty="0"/>
          </a:p>
        </p:txBody>
      </p:sp>
      <p:sp>
        <p:nvSpPr>
          <p:cNvPr id="38" name="Google Shape;38;p1"/>
          <p:cNvSpPr txBox="1">
            <a:spLocks noGrp="1"/>
          </p:cNvSpPr>
          <p:nvPr>
            <p:ph type="body" idx="1"/>
          </p:nvPr>
        </p:nvSpPr>
        <p:spPr>
          <a:xfrm>
            <a:off x="831850" y="3097763"/>
            <a:ext cx="10515600" cy="1922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r>
              <a:rPr lang="en-US" sz="4000" dirty="0">
                <a:solidFill>
                  <a:schemeClr val="accent1"/>
                </a:solidFill>
              </a:rPr>
              <a:t>Program Review Presentation</a:t>
            </a:r>
            <a:endParaRPr dirty="0">
              <a:solidFill>
                <a:schemeClr val="accent1"/>
              </a:solidFill>
            </a:endParaRPr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r>
              <a:rPr lang="en-US" sz="4000" dirty="0">
                <a:solidFill>
                  <a:schemeClr val="accent1"/>
                </a:solidFill>
              </a:rPr>
              <a:t>Cohort 2: 2019-2020</a:t>
            </a:r>
            <a:endParaRPr dirty="0"/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4000"/>
              <a:buNone/>
            </a:pPr>
            <a:endParaRPr sz="40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 dirty="0"/>
              <a:t> Funeral </a:t>
            </a:r>
            <a:r>
              <a:rPr lang="en-US"/>
              <a:t>Service Education </a:t>
            </a:r>
            <a:r>
              <a:rPr lang="en-US" dirty="0"/>
              <a:t>Profile </a:t>
            </a:r>
            <a:endParaRPr dirty="0"/>
          </a:p>
        </p:txBody>
      </p:sp>
      <p:sp>
        <p:nvSpPr>
          <p:cNvPr id="45" name="Google Shape;45;p2"/>
          <p:cNvSpPr txBox="1">
            <a:spLocks noGrp="1"/>
          </p:cNvSpPr>
          <p:nvPr>
            <p:ph type="body" idx="1"/>
          </p:nvPr>
        </p:nvSpPr>
        <p:spPr>
          <a:xfrm>
            <a:off x="838200" y="1464906"/>
            <a:ext cx="10515600" cy="4712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indent="-457200">
              <a:spcBef>
                <a:spcPts val="0"/>
              </a:spcBef>
            </a:pPr>
            <a:r>
              <a:rPr lang="en-US" i="1" dirty="0"/>
              <a:t>The American River College Funeral Service Education program is one of 57 programs in the country. We are one of only two in California.</a:t>
            </a:r>
          </a:p>
          <a:p>
            <a:pPr indent="-457200">
              <a:spcBef>
                <a:spcPts val="0"/>
              </a:spcBef>
            </a:pPr>
            <a:r>
              <a:rPr lang="en-US" i="1" dirty="0"/>
              <a:t>We award a A.S. Degree in Mortuary Science</a:t>
            </a:r>
          </a:p>
          <a:p>
            <a:pPr indent="-457200">
              <a:spcBef>
                <a:spcPts val="0"/>
              </a:spcBef>
            </a:pPr>
            <a:r>
              <a:rPr lang="en-US" i="1" dirty="0"/>
              <a:t>We are committed to providing skills and knowledge to students to become competent professionals.</a:t>
            </a:r>
          </a:p>
          <a:p>
            <a:pPr indent="-457200">
              <a:spcBef>
                <a:spcPts val="0"/>
              </a:spcBef>
            </a:pPr>
            <a:r>
              <a:rPr lang="en-US" i="1" dirty="0"/>
              <a:t>We maintain strong connections to the community and the funeral industry</a:t>
            </a:r>
          </a:p>
          <a:p>
            <a:pPr indent="-457200">
              <a:spcBef>
                <a:spcPts val="0"/>
              </a:spcBef>
            </a:pPr>
            <a:r>
              <a:rPr lang="en-US" i="1" dirty="0"/>
              <a:t>We belong to the California Funeral Directors Association, the National Funeral Directors Association, and the American Board of Funeral Service Education</a:t>
            </a:r>
          </a:p>
          <a:p>
            <a:pPr indent="-457200">
              <a:spcBef>
                <a:spcPts val="0"/>
              </a:spcBef>
            </a:pPr>
            <a:r>
              <a:rPr lang="en-US" i="1" dirty="0"/>
              <a:t>We currently work with local funeral homes, the Sacramento County Coroners Office, and Affordable Cremation to provide services</a:t>
            </a:r>
          </a:p>
          <a:p>
            <a:pPr indent="-457200">
              <a:spcBef>
                <a:spcPts val="0"/>
              </a:spcBef>
            </a:pPr>
            <a:endParaRPr lang="en-US" i="1" dirty="0"/>
          </a:p>
          <a:p>
            <a:pPr indent="-457200">
              <a:spcBef>
                <a:spcPts val="0"/>
              </a:spcBef>
            </a:pPr>
            <a:endParaRPr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922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 dirty="0"/>
              <a:t>Historical Analysis</a:t>
            </a:r>
            <a:endParaRPr dirty="0"/>
          </a:p>
        </p:txBody>
      </p:sp>
      <p:sp>
        <p:nvSpPr>
          <p:cNvPr id="52" name="Google Shape;52;p3"/>
          <p:cNvSpPr txBox="1">
            <a:spLocks noGrp="1"/>
          </p:cNvSpPr>
          <p:nvPr>
            <p:ph type="body" idx="1"/>
          </p:nvPr>
        </p:nvSpPr>
        <p:spPr>
          <a:xfrm>
            <a:off x="838200" y="1287624"/>
            <a:ext cx="5181600" cy="488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Program Strengths:</a:t>
            </a:r>
            <a:endParaRPr dirty="0"/>
          </a:p>
          <a:p>
            <a:pPr marL="635000" indent="-457200"/>
            <a:r>
              <a:rPr lang="en-US" dirty="0"/>
              <a:t>Commitment to student success in the funeral service field through hands-on learning</a:t>
            </a:r>
          </a:p>
          <a:p>
            <a:pPr marL="635000" indent="-457200"/>
            <a:r>
              <a:rPr lang="en-US" dirty="0"/>
              <a:t>Contracts with the Sacramento County Coroner’s Office Indigent Program</a:t>
            </a:r>
          </a:p>
          <a:p>
            <a:pPr marL="635000" indent="-457200"/>
            <a:r>
              <a:rPr lang="en-US" dirty="0"/>
              <a:t>Strong ties to Northern California funeral industry</a:t>
            </a:r>
          </a:p>
          <a:p>
            <a:pPr marL="635000" indent="-457200"/>
            <a:endParaRPr lang="en-US"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endParaRPr dirty="0"/>
          </a:p>
        </p:txBody>
      </p:sp>
      <p:sp>
        <p:nvSpPr>
          <p:cNvPr id="53" name="Google Shape;53;p3"/>
          <p:cNvSpPr txBox="1">
            <a:spLocks noGrp="1"/>
          </p:cNvSpPr>
          <p:nvPr>
            <p:ph type="body" idx="2"/>
          </p:nvPr>
        </p:nvSpPr>
        <p:spPr>
          <a:xfrm>
            <a:off x="6172200" y="1287624"/>
            <a:ext cx="5181600" cy="488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Program Challenges:</a:t>
            </a:r>
            <a:endParaRPr dirty="0"/>
          </a:p>
          <a:p>
            <a:pPr marL="635000" indent="-457200"/>
            <a:r>
              <a:rPr lang="en-US" dirty="0"/>
              <a:t>Small staffing</a:t>
            </a:r>
          </a:p>
          <a:p>
            <a:pPr marL="635000" indent="-457200"/>
            <a:r>
              <a:rPr lang="en-US" dirty="0"/>
              <a:t>Low student caps</a:t>
            </a:r>
          </a:p>
          <a:p>
            <a:pPr marL="635000" indent="-457200"/>
            <a:r>
              <a:rPr lang="en-US" dirty="0"/>
              <a:t>Lack of facilities</a:t>
            </a:r>
          </a:p>
          <a:p>
            <a:pPr marL="635000" indent="-457200"/>
            <a:r>
              <a:rPr lang="en-US" dirty="0"/>
              <a:t>Not enough outreach</a:t>
            </a:r>
          </a:p>
          <a:p>
            <a:pPr marL="635000" indent="-457200"/>
            <a:r>
              <a:rPr lang="en-US" dirty="0"/>
              <a:t>Lack of a fully online program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 dirty="0"/>
              <a:t>Objectives </a:t>
            </a:r>
            <a:endParaRPr dirty="0"/>
          </a:p>
        </p:txBody>
      </p:sp>
      <p:sp>
        <p:nvSpPr>
          <p:cNvPr id="60" name="Google Shape;60;p4"/>
          <p:cNvSpPr txBox="1">
            <a:spLocks noGrp="1"/>
          </p:cNvSpPr>
          <p:nvPr>
            <p:ph type="body" idx="1"/>
          </p:nvPr>
        </p:nvSpPr>
        <p:spPr>
          <a:xfrm>
            <a:off x="838200" y="1595535"/>
            <a:ext cx="10515600" cy="4581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74650" indent="-285750">
              <a:spcBef>
                <a:spcPts val="0"/>
              </a:spcBef>
              <a:buSzPts val="1400"/>
            </a:pPr>
            <a:r>
              <a:rPr lang="en-US" sz="2400" i="1" dirty="0"/>
              <a:t>Increasing student enrollment</a:t>
            </a:r>
          </a:p>
          <a:p>
            <a:pPr marL="374650" indent="-285750">
              <a:spcBef>
                <a:spcPts val="0"/>
              </a:spcBef>
              <a:buSzPts val="1400"/>
            </a:pPr>
            <a:endParaRPr lang="en-US" sz="2400" i="1" dirty="0"/>
          </a:p>
          <a:p>
            <a:pPr marL="374650" indent="-285750">
              <a:spcBef>
                <a:spcPts val="0"/>
              </a:spcBef>
              <a:buSzPts val="1400"/>
            </a:pPr>
            <a:r>
              <a:rPr lang="en-US" sz="2400" i="1" dirty="0"/>
              <a:t>Adding online only (with limited labs) sections to the program</a:t>
            </a:r>
          </a:p>
          <a:p>
            <a:pPr marL="374650" indent="-285750">
              <a:spcBef>
                <a:spcPts val="0"/>
              </a:spcBef>
              <a:buSzPts val="1400"/>
            </a:pPr>
            <a:endParaRPr lang="en-US" sz="2400" i="1" dirty="0"/>
          </a:p>
          <a:p>
            <a:pPr marL="374650" indent="-285750">
              <a:spcBef>
                <a:spcPts val="0"/>
              </a:spcBef>
              <a:buSzPts val="1400"/>
            </a:pPr>
            <a:r>
              <a:rPr lang="en-US" sz="2400" i="1" dirty="0"/>
              <a:t>Adding more hands-on lab settings</a:t>
            </a:r>
          </a:p>
          <a:p>
            <a:pPr marL="374650" indent="-285750">
              <a:spcBef>
                <a:spcPts val="0"/>
              </a:spcBef>
              <a:buSzPts val="1400"/>
            </a:pPr>
            <a:endParaRPr lang="en-US" sz="2400" i="1" dirty="0"/>
          </a:p>
          <a:p>
            <a:pPr marL="374650" indent="-285750">
              <a:spcBef>
                <a:spcPts val="0"/>
              </a:spcBef>
              <a:buSzPts val="1400"/>
            </a:pPr>
            <a:r>
              <a:rPr lang="en-US" sz="2400" i="1" dirty="0"/>
              <a:t>Adding an onsite working mortuary</a:t>
            </a:r>
          </a:p>
          <a:p>
            <a:pPr marL="374650" indent="-285750">
              <a:spcBef>
                <a:spcPts val="0"/>
              </a:spcBef>
              <a:buSzPts val="1400"/>
            </a:pPr>
            <a:endParaRPr lang="en-US" sz="2400" i="1" dirty="0"/>
          </a:p>
          <a:p>
            <a:pPr marL="374650" indent="-285750">
              <a:spcBef>
                <a:spcPts val="0"/>
              </a:spcBef>
              <a:buSzPts val="1400"/>
            </a:pPr>
            <a:r>
              <a:rPr lang="en-US" sz="2400" i="1" dirty="0"/>
              <a:t>Adding more outreach to Northern California mortuaries</a:t>
            </a:r>
          </a:p>
          <a:p>
            <a:pPr marL="374650" indent="-285750">
              <a:spcBef>
                <a:spcPts val="0"/>
              </a:spcBef>
              <a:buSzPts val="1400"/>
            </a:pPr>
            <a:endParaRPr lang="en-US" sz="2400" i="1" dirty="0"/>
          </a:p>
          <a:p>
            <a:pPr marL="374650" indent="-285750">
              <a:spcBef>
                <a:spcPts val="0"/>
              </a:spcBef>
              <a:buSzPts val="1400"/>
            </a:pPr>
            <a:r>
              <a:rPr lang="en-US" sz="2400" i="1" dirty="0"/>
              <a:t>Increasing Advisory committee membership</a:t>
            </a:r>
          </a:p>
          <a:p>
            <a:pPr marL="374650" indent="-285750">
              <a:spcBef>
                <a:spcPts val="0"/>
              </a:spcBef>
              <a:buSzPts val="1400"/>
            </a:pPr>
            <a:endParaRPr lang="en-US" sz="2400" i="1" dirty="0"/>
          </a:p>
          <a:p>
            <a:pPr marL="374650" indent="-285750">
              <a:spcBef>
                <a:spcPts val="0"/>
              </a:spcBef>
              <a:buSzPts val="1400"/>
            </a:pPr>
            <a:r>
              <a:rPr lang="en-US" sz="2400" i="1" dirty="0"/>
              <a:t>Adding diversity to the program through outreach to students</a:t>
            </a:r>
          </a:p>
          <a:p>
            <a:pPr marL="374650" indent="-285750">
              <a:spcBef>
                <a:spcPts val="0"/>
              </a:spcBef>
              <a:buSzPts val="1400"/>
            </a:pPr>
            <a:endParaRPr lang="en-US" sz="1400" i="1" dirty="0"/>
          </a:p>
          <a:p>
            <a:pPr marL="374650" indent="-285750">
              <a:spcBef>
                <a:spcPts val="0"/>
              </a:spcBef>
              <a:buSzPts val="1400"/>
            </a:pPr>
            <a:endParaRPr sz="1400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 dirty="0"/>
              <a:t>Strategic Enhancement</a:t>
            </a:r>
            <a:endParaRPr dirty="0"/>
          </a:p>
        </p:txBody>
      </p:sp>
      <p:sp>
        <p:nvSpPr>
          <p:cNvPr id="67" name="Google Shape;67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indent="-457200">
              <a:spcBef>
                <a:spcPts val="0"/>
              </a:spcBef>
            </a:pPr>
            <a:r>
              <a:rPr lang="en-US" dirty="0"/>
              <a:t>The core goal of funeral service is to provide an equitable foundation of reverence for the dead</a:t>
            </a:r>
          </a:p>
          <a:p>
            <a:pPr indent="-457200">
              <a:spcBef>
                <a:spcPts val="0"/>
              </a:spcBef>
            </a:pPr>
            <a:r>
              <a:rPr lang="en-US" dirty="0"/>
              <a:t>Empowerment of students to achieve educational, professional, and personal goals</a:t>
            </a:r>
          </a:p>
          <a:p>
            <a:pPr indent="-457200">
              <a:spcBef>
                <a:spcPts val="0"/>
              </a:spcBef>
            </a:pPr>
            <a:r>
              <a:rPr lang="en-US" dirty="0"/>
              <a:t>Engagement in the community</a:t>
            </a:r>
          </a:p>
          <a:p>
            <a:pPr indent="-457200">
              <a:spcBef>
                <a:spcPts val="0"/>
              </a:spcBef>
            </a:pPr>
            <a:r>
              <a:rPr lang="en-US" dirty="0"/>
              <a:t>Moving courses to an online format to allow more students to participate</a:t>
            </a:r>
          </a:p>
          <a:p>
            <a:pPr marL="0" indent="0">
              <a:spcBef>
                <a:spcPts val="0"/>
              </a:spcBef>
              <a:buNone/>
            </a:pPr>
            <a:endParaRPr lang="en-US" dirty="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None/>
            </a:pP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 dirty="0"/>
              <a:t>Planning Steps</a:t>
            </a:r>
            <a:endParaRPr dirty="0"/>
          </a:p>
        </p:txBody>
      </p:sp>
      <p:sp>
        <p:nvSpPr>
          <p:cNvPr id="74" name="Google Shape;74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35000" indent="-457200">
              <a:spcBef>
                <a:spcPts val="0"/>
              </a:spcBef>
            </a:pPr>
            <a:r>
              <a:rPr lang="en-US" dirty="0"/>
              <a:t>Addition of an onsite working mortuary</a:t>
            </a:r>
          </a:p>
          <a:p>
            <a:pPr marL="635000" indent="-457200">
              <a:spcBef>
                <a:spcPts val="0"/>
              </a:spcBef>
            </a:pPr>
            <a:r>
              <a:rPr lang="en-US" dirty="0"/>
              <a:t>Addition of a fully online section of the program</a:t>
            </a:r>
          </a:p>
          <a:p>
            <a:pPr marL="635000" indent="-457200">
              <a:spcBef>
                <a:spcPts val="0"/>
              </a:spcBef>
            </a:pPr>
            <a:r>
              <a:rPr lang="en-US" dirty="0"/>
              <a:t>Additional outreach to students and funeral service from Bakersfield to the Oregon border</a:t>
            </a:r>
          </a:p>
          <a:p>
            <a:pPr marL="635000" indent="-457200">
              <a:spcBef>
                <a:spcPts val="0"/>
              </a:spcBef>
            </a:pPr>
            <a:r>
              <a:rPr lang="en-US" dirty="0"/>
              <a:t>Additional hands-on experiences for lab settings</a:t>
            </a:r>
          </a:p>
          <a:p>
            <a:pPr marL="635000" indent="-457200">
              <a:spcBef>
                <a:spcPts val="0"/>
              </a:spcBef>
            </a:pPr>
            <a:r>
              <a:rPr lang="en-US" dirty="0"/>
              <a:t>Real-world experiences in arrangements, embalming, and funeral directing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417</Words>
  <Application>Microsoft Office PowerPoint</Application>
  <PresentationFormat>Widescreen</PresentationFormat>
  <Paragraphs>56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Funeral Service Education</vt:lpstr>
      <vt:lpstr> Funeral Service Education Profile </vt:lpstr>
      <vt:lpstr>Historical Analysis</vt:lpstr>
      <vt:lpstr>Objectives </vt:lpstr>
      <vt:lpstr>Strategic Enhancement</vt:lpstr>
      <vt:lpstr>Planning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Title</dc:title>
  <dc:creator>CJ</dc:creator>
  <cp:lastModifiedBy>Valarie Rose</cp:lastModifiedBy>
  <cp:revision>9</cp:revision>
  <dcterms:created xsi:type="dcterms:W3CDTF">2018-10-09T16:48:02Z</dcterms:created>
  <dcterms:modified xsi:type="dcterms:W3CDTF">2020-10-21T20:31:55Z</dcterms:modified>
</cp:coreProperties>
</file>