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2" roundtripDataSignature="AMtx7mhZfu3hEl0Kh+HXON7M2he0fly8x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02"/>
      </p:cViewPr>
      <p:guideLst>
        <p:guide orient="horz" pos="2160"/>
        <p:guide pos="384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theme" Target="theme/theme1.xml"/><Relationship Id="rId4" Type="http://schemas.openxmlformats.org/officeDocument/2006/relationships/slide" Target="slides/slide3.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
        <p:cNvGrpSpPr/>
        <p:nvPr/>
      </p:nvGrpSpPr>
      <p:grpSpPr>
        <a:xfrm>
          <a:off x="0" y="0"/>
          <a:ext cx="0" cy="0"/>
          <a:chOff x="0" y="0"/>
          <a:chExt cx="0" cy="0"/>
        </a:xfrm>
      </p:grpSpPr>
      <p:sp>
        <p:nvSpPr>
          <p:cNvPr id="34" name="Google Shape;3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 name="Google Shape;3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Describe what your program does and how this fits with the mission of ARC</a:t>
            </a:r>
            <a:endParaRPr/>
          </a:p>
        </p:txBody>
      </p:sp>
      <p:sp>
        <p:nvSpPr>
          <p:cNvPr id="42" name="Google Shape;4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 name="Google Shape;48;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your program’s strengths and challenges based on review of your historical data or other records.</a:t>
            </a:r>
            <a:endParaRPr/>
          </a:p>
        </p:txBody>
      </p:sp>
      <p:sp>
        <p:nvSpPr>
          <p:cNvPr id="49" name="Google Shape;49;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Google Shape;56;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what your program wants to accomplish. Discuss how these accomplishments will or do support the ARCmission.</a:t>
            </a:r>
            <a:endParaRPr/>
          </a:p>
        </p:txBody>
      </p:sp>
      <p:sp>
        <p:nvSpPr>
          <p:cNvPr id="57" name="Google Shape;57;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Google Shape;63;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Describe what your program’s ideal future looks like. Discuss how this vision supports ARC’s commitment to social justice and equity.</a:t>
            </a:r>
            <a:endParaRPr/>
          </a:p>
        </p:txBody>
      </p:sp>
      <p:sp>
        <p:nvSpPr>
          <p:cNvPr id="64" name="Google Shape;64;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 name="Google Shape;70;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planning steps your program is planning to take within the next year (or so). These would be found in your Annual Unit Plan.</a:t>
            </a:r>
            <a:endParaRPr/>
          </a:p>
        </p:txBody>
      </p:sp>
      <p:sp>
        <p:nvSpPr>
          <p:cNvPr id="71" name="Google Shape;71;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BA0C2F"/>
              </a:buClr>
              <a:buSzPts val="2400"/>
              <a:buNone/>
              <a:defRPr sz="2400">
                <a:solidFill>
                  <a:srgbClr val="BA0C2F"/>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003057"/>
              </a:buClr>
              <a:buSzPts val="2800"/>
              <a:buChar char="•"/>
              <a:defRPr>
                <a:solidFill>
                  <a:srgbClr val="003057"/>
                </a:solidFill>
              </a:defRPr>
            </a:lvl1pPr>
            <a:lvl2pPr marL="914400" lvl="1" indent="-381000" algn="l">
              <a:lnSpc>
                <a:spcPct val="90000"/>
              </a:lnSpc>
              <a:spcBef>
                <a:spcPts val="500"/>
              </a:spcBef>
              <a:spcAft>
                <a:spcPts val="0"/>
              </a:spcAft>
              <a:buClr>
                <a:srgbClr val="003057"/>
              </a:buClr>
              <a:buSzPts val="2400"/>
              <a:buChar char="•"/>
              <a:defRPr>
                <a:solidFill>
                  <a:srgbClr val="003057"/>
                </a:solidFill>
              </a:defRPr>
            </a:lvl2pPr>
            <a:lvl3pPr marL="1371600" lvl="2" indent="-355600" algn="l">
              <a:lnSpc>
                <a:spcPct val="90000"/>
              </a:lnSpc>
              <a:spcBef>
                <a:spcPts val="500"/>
              </a:spcBef>
              <a:spcAft>
                <a:spcPts val="0"/>
              </a:spcAft>
              <a:buClr>
                <a:srgbClr val="003057"/>
              </a:buClr>
              <a:buSzPts val="2000"/>
              <a:buChar char="•"/>
              <a:defRPr>
                <a:solidFill>
                  <a:srgbClr val="003057"/>
                </a:solidFill>
              </a:defRPr>
            </a:lvl3pPr>
            <a:lvl4pPr marL="1828800" lvl="3" indent="-342900" algn="l">
              <a:lnSpc>
                <a:spcPct val="90000"/>
              </a:lnSpc>
              <a:spcBef>
                <a:spcPts val="500"/>
              </a:spcBef>
              <a:spcAft>
                <a:spcPts val="0"/>
              </a:spcAft>
              <a:buClr>
                <a:srgbClr val="003057"/>
              </a:buClr>
              <a:buSzPts val="1800"/>
              <a:buChar char="•"/>
              <a:defRPr>
                <a:solidFill>
                  <a:srgbClr val="003057"/>
                </a:solidFill>
              </a:defRPr>
            </a:lvl4pPr>
            <a:lvl5pPr marL="2286000" lvl="4" indent="-342900" algn="l">
              <a:lnSpc>
                <a:spcPct val="90000"/>
              </a:lnSpc>
              <a:spcBef>
                <a:spcPts val="500"/>
              </a:spcBef>
              <a:spcAft>
                <a:spcPts val="0"/>
              </a:spcAft>
              <a:buClr>
                <a:srgbClr val="003057"/>
              </a:buClr>
              <a:buSzPts val="1800"/>
              <a:buChar char="•"/>
              <a:defRPr>
                <a:solidFill>
                  <a:srgbClr val="003057"/>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3"/>
        <p:cNvGrpSpPr/>
        <p:nvPr/>
      </p:nvGrpSpPr>
      <p:grpSpPr>
        <a:xfrm>
          <a:off x="0" y="0"/>
          <a:ext cx="0" cy="0"/>
          <a:chOff x="0" y="0"/>
          <a:chExt cx="0" cy="0"/>
        </a:xfrm>
      </p:grpSpPr>
      <p:sp>
        <p:nvSpPr>
          <p:cNvPr id="24" name="Google Shape;24;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1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1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1"/>
          <p:cNvSpPr txBox="1">
            <a:spLocks noGrp="1"/>
          </p:cNvSpPr>
          <p:nvPr>
            <p:ph type="subTitle" idx="1"/>
          </p:nvPr>
        </p:nvSpPr>
        <p:spPr>
          <a:xfrm>
            <a:off x="1524000" y="3602038"/>
            <a:ext cx="9144000" cy="1190095"/>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rgbClr val="BA0C2F"/>
              </a:buClr>
              <a:buSzPts val="2400"/>
              <a:buNone/>
              <a:defRPr sz="2400">
                <a:solidFill>
                  <a:srgbClr val="BA0C2F"/>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
        <p:cNvGrpSpPr/>
        <p:nvPr/>
      </p:nvGrpSpPr>
      <p:grpSpPr>
        <a:xfrm>
          <a:off x="0" y="0"/>
          <a:ext cx="0" cy="0"/>
          <a:chOff x="0" y="0"/>
          <a:chExt cx="0" cy="0"/>
        </a:xfrm>
      </p:grpSpPr>
      <p:sp>
        <p:nvSpPr>
          <p:cNvPr id="31" name="Google Shape;31;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91000">
              <a:srgbClr val="A9BEE4"/>
            </a:gs>
            <a:gs pos="100000">
              <a:srgbClr val="003057"/>
            </a:gs>
          </a:gsLst>
          <a:lin ang="5400000" scaled="0"/>
        </a:gradFill>
        <a:effectLst/>
      </p:bgPr>
    </p:bg>
    <p:spTree>
      <p:nvGrpSpPr>
        <p:cNvPr id="1" name="Shape 9"/>
        <p:cNvGrpSpPr/>
        <p:nvPr/>
      </p:nvGrpSpPr>
      <p:grpSpPr>
        <a:xfrm>
          <a:off x="0" y="0"/>
          <a:ext cx="0" cy="0"/>
          <a:chOff x="0" y="0"/>
          <a:chExt cx="0" cy="0"/>
        </a:xfrm>
      </p:grpSpPr>
      <p:sp>
        <p:nvSpPr>
          <p:cNvPr id="10" name="Google Shape;10;p7"/>
          <p:cNvSpPr/>
          <p:nvPr/>
        </p:nvSpPr>
        <p:spPr>
          <a:xfrm flipH="1">
            <a:off x="9964131" y="4751109"/>
            <a:ext cx="2227868" cy="2105164"/>
          </a:xfrm>
          <a:prstGeom prst="flowChartDelay">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11;p7"/>
          <p:cNvSpPr/>
          <p:nvPr/>
        </p:nvSpPr>
        <p:spPr>
          <a:xfrm rot="-5400000" flipH="1">
            <a:off x="9880890" y="5136010"/>
            <a:ext cx="1313312" cy="2127214"/>
          </a:xfrm>
          <a:prstGeom prst="flowChartManualInput">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2" name="Google Shape;1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003057"/>
              </a:buClr>
              <a:buSzPts val="4400"/>
              <a:buFont typeface="Calibri"/>
              <a:buNone/>
              <a:defRPr sz="4400" b="1" i="0" u="none" strike="noStrike" cap="none">
                <a:solidFill>
                  <a:srgbClr val="003057"/>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 name="Google Shape;14;p7"/>
          <p:cNvSpPr/>
          <p:nvPr/>
        </p:nvSpPr>
        <p:spPr>
          <a:xfrm rot="-5400000">
            <a:off x="10144654" y="4815686"/>
            <a:ext cx="1673257" cy="2430221"/>
          </a:xfrm>
          <a:prstGeom prst="flowChartManualInput">
            <a:avLst/>
          </a:prstGeom>
          <a:solidFill>
            <a:srgbClr val="BA0C2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5" name="Google Shape;15;p7"/>
          <p:cNvPicPr preferRelativeResize="0"/>
          <p:nvPr/>
        </p:nvPicPr>
        <p:blipFill rotWithShape="1">
          <a:blip r:embed="rId8">
            <a:alphaModFix/>
          </a:blip>
          <a:srcRect/>
          <a:stretch/>
        </p:blipFill>
        <p:spPr>
          <a:xfrm>
            <a:off x="10198955" y="5418484"/>
            <a:ext cx="1854681" cy="931124"/>
          </a:xfrm>
          <a:prstGeom prst="rect">
            <a:avLst/>
          </a:prstGeom>
          <a:noFill/>
          <a:ln>
            <a:noFill/>
          </a:ln>
        </p:spPr>
      </p:pic>
      <p:cxnSp>
        <p:nvCxnSpPr>
          <p:cNvPr id="16" name="Google Shape;16;p7"/>
          <p:cNvCxnSpPr/>
          <p:nvPr/>
        </p:nvCxnSpPr>
        <p:spPr>
          <a:xfrm rot="10800000" flipH="1">
            <a:off x="0" y="6504578"/>
            <a:ext cx="12207240" cy="24081"/>
          </a:xfrm>
          <a:prstGeom prst="straightConnector1">
            <a:avLst/>
          </a:prstGeom>
          <a:noFill/>
          <a:ln w="107950" cap="flat" cmpd="sng">
            <a:solidFill>
              <a:schemeClr val="lt1"/>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1"/>
          <p:cNvSpPr txBox="1">
            <a:spLocks noGrp="1"/>
          </p:cNvSpPr>
          <p:nvPr>
            <p:ph type="title"/>
          </p:nvPr>
        </p:nvSpPr>
        <p:spPr>
          <a:xfrm>
            <a:off x="831850" y="1166328"/>
            <a:ext cx="10515600" cy="204340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03057"/>
              </a:buClr>
              <a:buSzPts val="6000"/>
              <a:buFont typeface="Calibri"/>
              <a:buNone/>
            </a:pPr>
            <a:r>
              <a:rPr lang="en-US" dirty="0"/>
              <a:t>ASL-English Interpreting</a:t>
            </a:r>
            <a:endParaRPr dirty="0"/>
          </a:p>
        </p:txBody>
      </p:sp>
      <p:sp>
        <p:nvSpPr>
          <p:cNvPr id="38" name="Google Shape;38;p1"/>
          <p:cNvSpPr txBox="1">
            <a:spLocks noGrp="1"/>
          </p:cNvSpPr>
          <p:nvPr>
            <p:ph type="body" idx="1"/>
          </p:nvPr>
        </p:nvSpPr>
        <p:spPr>
          <a:xfrm>
            <a:off x="831850" y="3097763"/>
            <a:ext cx="10515600" cy="1922107"/>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accent1"/>
              </a:buClr>
              <a:buSzPts val="4000"/>
              <a:buNone/>
            </a:pPr>
            <a:r>
              <a:rPr lang="en-US" sz="4000">
                <a:solidFill>
                  <a:schemeClr val="accent1"/>
                </a:solidFill>
              </a:rPr>
              <a:t>Program Review Presentation</a:t>
            </a:r>
            <a:endParaRPr>
              <a:solidFill>
                <a:schemeClr val="accent1"/>
              </a:solidFill>
            </a:endParaRPr>
          </a:p>
          <a:p>
            <a:pPr marL="0" lvl="0" indent="0" algn="r" rtl="0">
              <a:lnSpc>
                <a:spcPct val="90000"/>
              </a:lnSpc>
              <a:spcBef>
                <a:spcPts val="1000"/>
              </a:spcBef>
              <a:spcAft>
                <a:spcPts val="0"/>
              </a:spcAft>
              <a:buClr>
                <a:schemeClr val="accent1"/>
              </a:buClr>
              <a:buSzPts val="4000"/>
              <a:buNone/>
            </a:pPr>
            <a:r>
              <a:rPr lang="en-US" sz="4000">
                <a:solidFill>
                  <a:schemeClr val="accent1"/>
                </a:solidFill>
              </a:rPr>
              <a:t>Cohort 2: 2019-2020</a:t>
            </a:r>
            <a:endParaRPr/>
          </a:p>
          <a:p>
            <a:pPr marL="0" lvl="0" indent="0" algn="r" rtl="0">
              <a:lnSpc>
                <a:spcPct val="90000"/>
              </a:lnSpc>
              <a:spcBef>
                <a:spcPts val="1000"/>
              </a:spcBef>
              <a:spcAft>
                <a:spcPts val="0"/>
              </a:spcAft>
              <a:buClr>
                <a:srgbClr val="BA0C2F"/>
              </a:buClr>
              <a:buSzPts val="4000"/>
              <a:buNone/>
            </a:pPr>
            <a:endParaRPr sz="400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Google Shape;44;p2"/>
          <p:cNvSpPr txBox="1">
            <a:spLocks noGrp="1"/>
          </p:cNvSpPr>
          <p:nvPr>
            <p:ph type="title"/>
          </p:nvPr>
        </p:nvSpPr>
        <p:spPr>
          <a:xfrm>
            <a:off x="838200" y="0"/>
            <a:ext cx="10515600" cy="123399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 ASL-English Interpreting (ASLEI) Profile </a:t>
            </a:r>
            <a:endParaRPr dirty="0"/>
          </a:p>
        </p:txBody>
      </p:sp>
      <p:sp>
        <p:nvSpPr>
          <p:cNvPr id="45" name="Google Shape;45;p2"/>
          <p:cNvSpPr txBox="1">
            <a:spLocks noGrp="1"/>
          </p:cNvSpPr>
          <p:nvPr>
            <p:ph type="body" idx="1"/>
          </p:nvPr>
        </p:nvSpPr>
        <p:spPr>
          <a:xfrm>
            <a:off x="254493" y="1074198"/>
            <a:ext cx="11683014" cy="5530789"/>
          </a:xfrm>
          <a:prstGeom prst="rect">
            <a:avLst/>
          </a:prstGeom>
          <a:noFill/>
          <a:ln>
            <a:noFill/>
          </a:ln>
        </p:spPr>
        <p:txBody>
          <a:bodyPr spcFirstLastPara="1" wrap="square" lIns="91425" tIns="45700" rIns="91425" bIns="45700" numCol="1" anchor="t" anchorCtr="0">
            <a:noAutofit/>
          </a:bodyPr>
          <a:lstStyle/>
          <a:p>
            <a:pPr indent="-457200">
              <a:lnSpc>
                <a:spcPct val="100000"/>
              </a:lnSpc>
              <a:spcBef>
                <a:spcPts val="0"/>
              </a:spcBef>
            </a:pPr>
            <a:r>
              <a:rPr lang="en-US" sz="2000" dirty="0"/>
              <a:t>The purpose of the ASLEI program is to provide students with a strong foundation of knowledge and skills in interpreting so they are ready to enter the workforce as highly qualified practitioners ready to interpret between individuals who are deaf and hearing. Students may enter the industry as employees of an agency, or they may be self-employed and work as independent contractors.</a:t>
            </a:r>
          </a:p>
          <a:p>
            <a:pPr indent="-457200">
              <a:lnSpc>
                <a:spcPct val="100000"/>
              </a:lnSpc>
              <a:spcBef>
                <a:spcPts val="0"/>
              </a:spcBef>
            </a:pPr>
            <a:r>
              <a:rPr lang="en-US" sz="2000" dirty="0"/>
              <a:t>In California, the population of deaf and hard of hearing individuals living in the state is estimated to be between three to four million, while there are only 1,100 nationally certified interpreters working in the state.</a:t>
            </a:r>
            <a:br>
              <a:rPr lang="en-US" sz="2000" dirty="0"/>
            </a:br>
            <a:endParaRPr lang="en-US" sz="2000" dirty="0"/>
          </a:p>
          <a:p>
            <a:pPr marL="0" indent="0">
              <a:lnSpc>
                <a:spcPct val="100000"/>
              </a:lnSpc>
              <a:spcBef>
                <a:spcPts val="0"/>
              </a:spcBef>
              <a:buNone/>
            </a:pPr>
            <a:r>
              <a:rPr lang="en-US" sz="2000" b="1" i="1" u="sng" dirty="0"/>
              <a:t>Alignment with the Mission of ARC (Students first &amp; commitment to social justice</a:t>
            </a:r>
          </a:p>
          <a:p>
            <a:pPr marL="342900" indent="-342900">
              <a:lnSpc>
                <a:spcPct val="100000"/>
              </a:lnSpc>
              <a:spcBef>
                <a:spcPts val="0"/>
              </a:spcBef>
            </a:pPr>
            <a:r>
              <a:rPr lang="en-US" sz="2000" dirty="0"/>
              <a:t>ASLEI provides a rigorous program that prepares students for the mentally, emotionally, and physically taxing work of interpreting. </a:t>
            </a:r>
          </a:p>
          <a:p>
            <a:pPr marL="342900" indent="-342900">
              <a:lnSpc>
                <a:spcPct val="100000"/>
              </a:lnSpc>
              <a:spcBef>
                <a:spcPts val="0"/>
              </a:spcBef>
            </a:pPr>
            <a:r>
              <a:rPr lang="en-US" sz="2000" dirty="0"/>
              <a:t>Students enrolled in ASLEI learn how they and the consumers they serve navigate systems </a:t>
            </a:r>
            <a:br>
              <a:rPr lang="en-US" sz="2000" dirty="0"/>
            </a:br>
            <a:r>
              <a:rPr lang="en-US" sz="2000" dirty="0"/>
              <a:t>of oppression and students unpack their own bias while becoming multilingual and </a:t>
            </a:r>
            <a:br>
              <a:rPr lang="en-US" sz="2000" dirty="0"/>
            </a:br>
            <a:r>
              <a:rPr lang="en-US" sz="2000" dirty="0"/>
              <a:t>multicultural practitioners. </a:t>
            </a:r>
          </a:p>
          <a:p>
            <a:pPr marL="342900" indent="-342900">
              <a:lnSpc>
                <a:spcPct val="100000"/>
              </a:lnSpc>
              <a:spcBef>
                <a:spcPts val="0"/>
              </a:spcBef>
            </a:pPr>
            <a:r>
              <a:rPr lang="en-US" sz="2000" dirty="0"/>
              <a:t>Students responsibly participate within the community through structured ongoing</a:t>
            </a:r>
            <a:br>
              <a:rPr lang="en-US" sz="2000" dirty="0"/>
            </a:br>
            <a:r>
              <a:rPr lang="en-US" sz="2000" dirty="0"/>
              <a:t> partnership opportunities</a:t>
            </a:r>
          </a:p>
          <a:p>
            <a:pPr marL="342900" indent="-342900">
              <a:lnSpc>
                <a:spcPct val="100000"/>
              </a:lnSpc>
              <a:spcBef>
                <a:spcPts val="0"/>
              </a:spcBef>
            </a:pPr>
            <a:r>
              <a:rPr lang="en-US" sz="2000" dirty="0"/>
              <a:t>Students take (and pass) national certification and assessment exams. </a:t>
            </a:r>
          </a:p>
          <a:p>
            <a:pPr lvl="1" indent="-457200">
              <a:lnSpc>
                <a:spcPct val="100000"/>
              </a:lnSpc>
              <a:spcBef>
                <a:spcPts val="0"/>
              </a:spcBef>
            </a:pPr>
            <a:endParaRPr sz="2000"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3"/>
          <p:cNvSpPr txBox="1">
            <a:spLocks noGrp="1"/>
          </p:cNvSpPr>
          <p:nvPr>
            <p:ph type="title"/>
          </p:nvPr>
        </p:nvSpPr>
        <p:spPr>
          <a:xfrm>
            <a:off x="838200" y="365125"/>
            <a:ext cx="10515600" cy="92249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Historical Analysis</a:t>
            </a:r>
            <a:endParaRPr/>
          </a:p>
        </p:txBody>
      </p:sp>
      <p:sp>
        <p:nvSpPr>
          <p:cNvPr id="52" name="Google Shape;52;p3"/>
          <p:cNvSpPr txBox="1">
            <a:spLocks noGrp="1"/>
          </p:cNvSpPr>
          <p:nvPr>
            <p:ph type="body" idx="1"/>
          </p:nvPr>
        </p:nvSpPr>
        <p:spPr>
          <a:xfrm>
            <a:off x="838200" y="1287624"/>
            <a:ext cx="5181600" cy="4889339"/>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BA0C2F"/>
              </a:buClr>
              <a:buSzPts val="2800"/>
              <a:buNone/>
            </a:pPr>
            <a:r>
              <a:rPr lang="en-US" sz="1850" b="1" u="sng" dirty="0"/>
              <a:t>Program Strengths:</a:t>
            </a:r>
          </a:p>
          <a:p>
            <a:pPr marL="0" indent="0">
              <a:spcBef>
                <a:spcPts val="0"/>
              </a:spcBef>
              <a:buNone/>
            </a:pPr>
            <a:r>
              <a:rPr lang="en-US" sz="1850" b="1" dirty="0"/>
              <a:t>Engagement</a:t>
            </a:r>
          </a:p>
          <a:p>
            <a:pPr lvl="1" indent="-457200">
              <a:spcBef>
                <a:spcPts val="0"/>
              </a:spcBef>
            </a:pPr>
            <a:r>
              <a:rPr lang="en-US" sz="1850" dirty="0"/>
              <a:t>1:1 meetings each semester</a:t>
            </a:r>
          </a:p>
          <a:p>
            <a:pPr lvl="1" indent="-457200">
              <a:spcBef>
                <a:spcPts val="0"/>
              </a:spcBef>
            </a:pPr>
            <a:r>
              <a:rPr lang="en-US" sz="1850" dirty="0"/>
              <a:t>Skills based small group mentoring </a:t>
            </a:r>
          </a:p>
          <a:p>
            <a:pPr lvl="1" indent="-457200">
              <a:spcBef>
                <a:spcPts val="0"/>
              </a:spcBef>
            </a:pPr>
            <a:r>
              <a:rPr lang="en-US" sz="1850" dirty="0"/>
              <a:t>1:1 skills based and psychosocial mentoring for DI students</a:t>
            </a:r>
          </a:p>
          <a:p>
            <a:pPr lvl="1" indent="-457200">
              <a:spcBef>
                <a:spcPts val="0"/>
              </a:spcBef>
            </a:pPr>
            <a:r>
              <a:rPr lang="en-US" sz="1850" dirty="0"/>
              <a:t>Resource website</a:t>
            </a:r>
          </a:p>
          <a:p>
            <a:pPr marL="0" indent="0">
              <a:spcBef>
                <a:spcPts val="0"/>
              </a:spcBef>
              <a:buNone/>
            </a:pPr>
            <a:r>
              <a:rPr lang="en-US" sz="1850" b="1" dirty="0"/>
              <a:t>Pathways</a:t>
            </a:r>
          </a:p>
          <a:p>
            <a:pPr lvl="1" indent="-457200">
              <a:spcBef>
                <a:spcPts val="0"/>
              </a:spcBef>
            </a:pPr>
            <a:r>
              <a:rPr lang="en-US" sz="1850" dirty="0"/>
              <a:t>Increased service learning and fieldwork opportunities</a:t>
            </a:r>
          </a:p>
          <a:p>
            <a:pPr lvl="1" indent="-457200">
              <a:spcBef>
                <a:spcPts val="0"/>
              </a:spcBef>
            </a:pPr>
            <a:r>
              <a:rPr lang="en-US" sz="1850" dirty="0"/>
              <a:t>Preparation for national certification/assessment exams</a:t>
            </a:r>
          </a:p>
          <a:p>
            <a:pPr marL="0" indent="0">
              <a:spcBef>
                <a:spcPts val="0"/>
              </a:spcBef>
              <a:buNone/>
            </a:pPr>
            <a:r>
              <a:rPr lang="en-US" sz="1850" b="1" dirty="0"/>
              <a:t>Service &amp; exemplary teaching &amp; learning</a:t>
            </a:r>
          </a:p>
          <a:p>
            <a:pPr lvl="1" indent="-457200">
              <a:spcBef>
                <a:spcPts val="0"/>
              </a:spcBef>
            </a:pPr>
            <a:r>
              <a:rPr lang="en-US" sz="1850" dirty="0"/>
              <a:t>Current and relevant tools and technology.</a:t>
            </a:r>
          </a:p>
          <a:p>
            <a:pPr lvl="1" indent="-457200">
              <a:spcBef>
                <a:spcPts val="0"/>
              </a:spcBef>
            </a:pPr>
            <a:r>
              <a:rPr lang="en-US" sz="1850" dirty="0"/>
              <a:t>Faculty professional development opportunities</a:t>
            </a:r>
          </a:p>
          <a:p>
            <a:pPr lvl="1" indent="-457200">
              <a:spcBef>
                <a:spcPts val="0"/>
              </a:spcBef>
            </a:pPr>
            <a:r>
              <a:rPr lang="en-US" sz="1850" dirty="0"/>
              <a:t>Connection to community based, industry relevant training</a:t>
            </a:r>
          </a:p>
          <a:p>
            <a:pPr marL="0" indent="0">
              <a:spcBef>
                <a:spcPts val="0"/>
              </a:spcBef>
              <a:buNone/>
            </a:pPr>
            <a:r>
              <a:rPr lang="en-US" sz="1850" b="1" dirty="0"/>
              <a:t>DI success rates</a:t>
            </a:r>
            <a:endParaRPr sz="1850" b="1" dirty="0"/>
          </a:p>
        </p:txBody>
      </p:sp>
      <p:sp>
        <p:nvSpPr>
          <p:cNvPr id="53" name="Google Shape;53;p3"/>
          <p:cNvSpPr txBox="1">
            <a:spLocks noGrp="1"/>
          </p:cNvSpPr>
          <p:nvPr>
            <p:ph type="body" idx="2"/>
          </p:nvPr>
        </p:nvSpPr>
        <p:spPr>
          <a:xfrm>
            <a:off x="6172200" y="1287624"/>
            <a:ext cx="5181600" cy="4889339"/>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BA0C2F"/>
              </a:buClr>
              <a:buSzPts val="2800"/>
              <a:buNone/>
            </a:pPr>
            <a:r>
              <a:rPr lang="en-US" sz="1850" b="1" u="sng" dirty="0"/>
              <a:t>Program Challenges:</a:t>
            </a:r>
            <a:endParaRPr sz="1850" b="1" u="sng" dirty="0"/>
          </a:p>
          <a:p>
            <a:pPr marL="177800" indent="0">
              <a:lnSpc>
                <a:spcPct val="100000"/>
              </a:lnSpc>
              <a:buNone/>
            </a:pPr>
            <a:r>
              <a:rPr lang="en-US" sz="1850" b="1" dirty="0"/>
              <a:t>Language fluency</a:t>
            </a:r>
          </a:p>
          <a:p>
            <a:pPr lvl="1" indent="-457200">
              <a:spcBef>
                <a:spcPts val="0"/>
              </a:spcBef>
            </a:pPr>
            <a:r>
              <a:rPr lang="en-US" sz="1850" dirty="0"/>
              <a:t>Minimum language competency</a:t>
            </a:r>
          </a:p>
          <a:p>
            <a:pPr lvl="1" indent="-457200">
              <a:spcBef>
                <a:spcPts val="0"/>
              </a:spcBef>
            </a:pPr>
            <a:r>
              <a:rPr lang="en-US" sz="1850" dirty="0"/>
              <a:t>Teaching interpreting vs teaching language</a:t>
            </a:r>
            <a:br>
              <a:rPr lang="en-US" sz="1850" dirty="0"/>
            </a:br>
            <a:endParaRPr lang="en-US" sz="1850" dirty="0"/>
          </a:p>
          <a:p>
            <a:pPr marL="177800" indent="0">
              <a:spcBef>
                <a:spcPts val="0"/>
              </a:spcBef>
              <a:buNone/>
            </a:pPr>
            <a:r>
              <a:rPr lang="en-US" sz="1850" b="1" dirty="0"/>
              <a:t>Cohort size</a:t>
            </a:r>
          </a:p>
          <a:p>
            <a:pPr lvl="1" indent="-457200">
              <a:spcBef>
                <a:spcPts val="0"/>
              </a:spcBef>
            </a:pPr>
            <a:r>
              <a:rPr lang="en-US" sz="1850" dirty="0"/>
              <a:t>Unable to attain CCIE accreditation</a:t>
            </a:r>
          </a:p>
          <a:p>
            <a:pPr lvl="1" indent="-457200">
              <a:spcBef>
                <a:spcPts val="0"/>
              </a:spcBef>
            </a:pPr>
            <a:r>
              <a:rPr lang="en-US" sz="1850" dirty="0"/>
              <a:t>1:12 max for skill development courses</a:t>
            </a:r>
          </a:p>
          <a:p>
            <a:pPr lvl="1" indent="-457200">
              <a:spcBef>
                <a:spcPts val="0"/>
              </a:spcBef>
            </a:pPr>
            <a:r>
              <a:rPr lang="en-US" sz="1850" dirty="0"/>
              <a:t>1:10 max for field experience</a:t>
            </a:r>
          </a:p>
          <a:p>
            <a:pPr lvl="1" indent="-457200">
              <a:spcBef>
                <a:spcPts val="0"/>
              </a:spcBef>
            </a:pPr>
            <a:r>
              <a:rPr lang="en-US" sz="1850" dirty="0"/>
              <a:t>Productivity impacted</a:t>
            </a:r>
            <a:br>
              <a:rPr lang="en-US" sz="1850" dirty="0"/>
            </a:br>
            <a:endParaRPr lang="en-US" sz="1850" dirty="0"/>
          </a:p>
          <a:p>
            <a:pPr marL="177800" indent="0">
              <a:spcBef>
                <a:spcPts val="0"/>
              </a:spcBef>
              <a:buNone/>
            </a:pPr>
            <a:r>
              <a:rPr lang="en-US" sz="1850" b="1" dirty="0"/>
              <a:t>Funding</a:t>
            </a:r>
          </a:p>
          <a:p>
            <a:pPr lvl="1" indent="-457200">
              <a:spcBef>
                <a:spcPts val="0"/>
              </a:spcBef>
            </a:pPr>
            <a:r>
              <a:rPr lang="en-US" sz="1850" dirty="0"/>
              <a:t>Strong workforce</a:t>
            </a:r>
            <a:br>
              <a:rPr lang="en-US" sz="1850" dirty="0"/>
            </a:br>
            <a:endParaRPr lang="en-US" sz="1850" dirty="0"/>
          </a:p>
          <a:p>
            <a:pPr marL="177800" indent="0">
              <a:spcBef>
                <a:spcPts val="0"/>
              </a:spcBef>
              <a:buNone/>
            </a:pPr>
            <a:r>
              <a:rPr lang="en-US" sz="1850" b="1" dirty="0"/>
              <a:t>Pathways</a:t>
            </a:r>
          </a:p>
          <a:p>
            <a:pPr lvl="1" indent="-457200">
              <a:spcBef>
                <a:spcPts val="0"/>
              </a:spcBef>
            </a:pPr>
            <a:r>
              <a:rPr lang="en-US" sz="1850" dirty="0"/>
              <a:t>Time on campus</a:t>
            </a:r>
            <a:br>
              <a:rPr lang="en-US" sz="1850" dirty="0"/>
            </a:br>
            <a:endParaRPr lang="en-US" sz="1850" dirty="0"/>
          </a:p>
          <a:p>
            <a:pPr marL="177800" indent="0">
              <a:spcBef>
                <a:spcPts val="0"/>
              </a:spcBef>
              <a:buNone/>
            </a:pPr>
            <a:r>
              <a:rPr lang="en-US" sz="1850" b="1" dirty="0"/>
              <a:t>DI success rates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Objectives </a:t>
            </a:r>
            <a:endParaRPr/>
          </a:p>
        </p:txBody>
      </p:sp>
      <p:sp>
        <p:nvSpPr>
          <p:cNvPr id="60" name="Google Shape;60;p4"/>
          <p:cNvSpPr txBox="1">
            <a:spLocks noGrp="1"/>
          </p:cNvSpPr>
          <p:nvPr>
            <p:ph type="body" idx="1"/>
          </p:nvPr>
        </p:nvSpPr>
        <p:spPr>
          <a:xfrm>
            <a:off x="838200" y="1595534"/>
            <a:ext cx="10515600" cy="4796387"/>
          </a:xfrm>
          <a:prstGeom prst="rect">
            <a:avLst/>
          </a:prstGeom>
          <a:noFill/>
          <a:ln>
            <a:noFill/>
          </a:ln>
        </p:spPr>
        <p:txBody>
          <a:bodyPr spcFirstLastPara="1" wrap="square" lIns="91425" tIns="45700" rIns="91425" bIns="45700" anchor="t" anchorCtr="0">
            <a:normAutofit/>
          </a:bodyPr>
          <a:lstStyle/>
          <a:p>
            <a:pPr marL="57150" lvl="0" indent="0">
              <a:spcBef>
                <a:spcPts val="0"/>
              </a:spcBef>
              <a:spcAft>
                <a:spcPts val="0"/>
              </a:spcAft>
              <a:buClr>
                <a:srgbClr val="003057"/>
              </a:buClr>
              <a:buSzPts val="1400"/>
              <a:buNone/>
            </a:pPr>
            <a:r>
              <a:rPr lang="en-US" sz="2000" b="1" u="sng" kern="1200" dirty="0">
                <a:latin typeface="+mn-lt"/>
                <a:ea typeface="+mn-ea"/>
                <a:cs typeface="+mn-cs"/>
              </a:rPr>
              <a:t>Increase and maintain community partnerships</a:t>
            </a:r>
          </a:p>
          <a:p>
            <a:pPr marL="742950" lvl="1" indent="-228600">
              <a:spcBef>
                <a:spcPts val="0"/>
              </a:spcBef>
              <a:buSzPts val="1400"/>
              <a:buFont typeface="Arial" panose="020B0604020202020204" pitchFamily="34" charset="0"/>
              <a:buChar char="•"/>
            </a:pPr>
            <a:r>
              <a:rPr lang="en-US" sz="2000" kern="1200" dirty="0">
                <a:latin typeface="+mn-lt"/>
                <a:ea typeface="+mn-ea"/>
                <a:cs typeface="+mn-cs"/>
              </a:rPr>
              <a:t>Opportunities for service learning</a:t>
            </a:r>
          </a:p>
          <a:p>
            <a:pPr marL="742950" lvl="1" indent="-228600">
              <a:spcBef>
                <a:spcPts val="0"/>
              </a:spcBef>
              <a:buSzPts val="1400"/>
              <a:buFont typeface="Arial" panose="020B0604020202020204" pitchFamily="34" charset="0"/>
              <a:buChar char="•"/>
            </a:pPr>
            <a:r>
              <a:rPr lang="en-US" sz="2000" kern="1200" dirty="0">
                <a:latin typeface="+mn-lt"/>
                <a:ea typeface="+mn-ea"/>
                <a:cs typeface="+mn-cs"/>
              </a:rPr>
              <a:t>Opportunities for language and cultural immersion</a:t>
            </a:r>
            <a:br>
              <a:rPr lang="en-US" sz="2000" kern="1200" dirty="0">
                <a:latin typeface="+mn-lt"/>
                <a:ea typeface="+mn-ea"/>
                <a:cs typeface="+mn-cs"/>
              </a:rPr>
            </a:br>
            <a:endParaRPr lang="en-US" sz="2000" kern="1200" dirty="0">
              <a:latin typeface="+mn-lt"/>
              <a:ea typeface="+mn-ea"/>
              <a:cs typeface="+mn-cs"/>
            </a:endParaRPr>
          </a:p>
          <a:p>
            <a:pPr marL="57150" lvl="0" indent="0">
              <a:spcBef>
                <a:spcPts val="0"/>
              </a:spcBef>
              <a:spcAft>
                <a:spcPts val="0"/>
              </a:spcAft>
              <a:buClr>
                <a:srgbClr val="003057"/>
              </a:buClr>
              <a:buSzPts val="1400"/>
              <a:buNone/>
            </a:pPr>
            <a:r>
              <a:rPr lang="en-US" sz="2000" b="1" u="sng" kern="1200" dirty="0">
                <a:latin typeface="+mn-lt"/>
                <a:ea typeface="+mn-ea"/>
                <a:cs typeface="+mn-cs"/>
              </a:rPr>
              <a:t>New and clarified pathways</a:t>
            </a:r>
          </a:p>
          <a:p>
            <a:pPr marL="742950" lvl="1" indent="-228600">
              <a:spcBef>
                <a:spcPts val="0"/>
              </a:spcBef>
              <a:buSzPts val="1400"/>
              <a:buFont typeface="Arial" panose="020B0604020202020204" pitchFamily="34" charset="0"/>
              <a:buChar char="•"/>
            </a:pPr>
            <a:r>
              <a:rPr lang="en-US" sz="2000" kern="1200" dirty="0">
                <a:latin typeface="+mn-lt"/>
                <a:ea typeface="+mn-ea"/>
                <a:cs typeface="+mn-cs"/>
              </a:rPr>
              <a:t>More transferrable units to CSUS and other four year institutions</a:t>
            </a:r>
          </a:p>
          <a:p>
            <a:pPr marL="742950" lvl="1" indent="-228600">
              <a:spcBef>
                <a:spcPts val="0"/>
              </a:spcBef>
              <a:buSzPts val="1400"/>
              <a:buFont typeface="Arial" panose="020B0604020202020204" pitchFamily="34" charset="0"/>
              <a:buChar char="•"/>
            </a:pPr>
            <a:r>
              <a:rPr lang="en-US" sz="2000" kern="1200" dirty="0">
                <a:latin typeface="+mn-lt"/>
                <a:ea typeface="+mn-ea"/>
                <a:cs typeface="+mn-cs"/>
              </a:rPr>
              <a:t>Interdisciplinary agreements</a:t>
            </a:r>
            <a:br>
              <a:rPr lang="en-US" sz="2000" kern="1200" dirty="0">
                <a:latin typeface="+mn-lt"/>
                <a:ea typeface="+mn-ea"/>
                <a:cs typeface="+mn-cs"/>
              </a:rPr>
            </a:br>
            <a:endParaRPr lang="en-US" sz="2000" kern="1200" dirty="0">
              <a:latin typeface="+mn-lt"/>
              <a:ea typeface="+mn-ea"/>
              <a:cs typeface="+mn-cs"/>
            </a:endParaRPr>
          </a:p>
          <a:p>
            <a:pPr marL="57150" indent="0">
              <a:spcBef>
                <a:spcPts val="0"/>
              </a:spcBef>
              <a:buSzPts val="1400"/>
              <a:buNone/>
            </a:pPr>
            <a:r>
              <a:rPr lang="en-US" sz="2000" b="1" u="sng" kern="1200" dirty="0">
                <a:latin typeface="+mn-lt"/>
                <a:ea typeface="+mn-ea"/>
                <a:cs typeface="+mn-cs"/>
              </a:rPr>
              <a:t>Smaller cohort size</a:t>
            </a:r>
          </a:p>
          <a:p>
            <a:pPr marL="742950" lvl="1" indent="-228600">
              <a:spcBef>
                <a:spcPts val="0"/>
              </a:spcBef>
              <a:buSzPts val="1400"/>
              <a:buFont typeface="Arial" panose="020B0604020202020204" pitchFamily="34" charset="0"/>
              <a:buChar char="•"/>
            </a:pPr>
            <a:r>
              <a:rPr lang="en-US" sz="2000" kern="1200" dirty="0">
                <a:latin typeface="+mn-lt"/>
                <a:ea typeface="+mn-ea"/>
                <a:cs typeface="+mn-cs"/>
              </a:rPr>
              <a:t>Students receive more personalized support and feedback</a:t>
            </a:r>
          </a:p>
          <a:p>
            <a:pPr marL="742950" lvl="1" indent="-228600">
              <a:spcBef>
                <a:spcPts val="0"/>
              </a:spcBef>
              <a:buSzPts val="1400"/>
              <a:buFont typeface="Arial" panose="020B0604020202020204" pitchFamily="34" charset="0"/>
              <a:buChar char="•"/>
            </a:pPr>
            <a:r>
              <a:rPr lang="en-US" sz="2000" kern="1200" dirty="0">
                <a:latin typeface="+mn-lt"/>
                <a:ea typeface="+mn-ea"/>
                <a:cs typeface="+mn-cs"/>
              </a:rPr>
              <a:t>Reduces gap between graduation to certification</a:t>
            </a:r>
          </a:p>
          <a:p>
            <a:pPr marL="742950" lvl="1" indent="-228600">
              <a:spcBef>
                <a:spcPts val="0"/>
              </a:spcBef>
              <a:buSzPts val="1400"/>
              <a:buFont typeface="Arial" panose="020B0604020202020204" pitchFamily="34" charset="0"/>
              <a:buChar char="•"/>
            </a:pPr>
            <a:r>
              <a:rPr lang="en-US" sz="2000" kern="1200" dirty="0">
                <a:latin typeface="+mn-lt"/>
                <a:ea typeface="+mn-ea"/>
                <a:cs typeface="+mn-cs"/>
              </a:rPr>
              <a:t>Reduces gap between graduation to gainful employment</a:t>
            </a:r>
            <a:br>
              <a:rPr lang="en-US" sz="2000" kern="1200" dirty="0">
                <a:latin typeface="+mn-lt"/>
                <a:ea typeface="+mn-ea"/>
                <a:cs typeface="+mn-cs"/>
              </a:rPr>
            </a:br>
            <a:endParaRPr lang="en-US" sz="2000" kern="1200" dirty="0">
              <a:latin typeface="+mn-lt"/>
              <a:ea typeface="+mn-ea"/>
              <a:cs typeface="+mn-cs"/>
            </a:endParaRPr>
          </a:p>
          <a:p>
            <a:pPr marL="57150" indent="0">
              <a:spcBef>
                <a:spcPts val="0"/>
              </a:spcBef>
              <a:buSzPts val="1400"/>
              <a:buNone/>
            </a:pPr>
            <a:r>
              <a:rPr lang="en-US" sz="2000" b="1" u="sng" kern="1200" dirty="0">
                <a:latin typeface="+mn-lt"/>
                <a:ea typeface="+mn-ea"/>
                <a:cs typeface="+mn-cs"/>
              </a:rPr>
              <a:t>Language assessments</a:t>
            </a:r>
          </a:p>
          <a:p>
            <a:pPr marL="742950" lvl="1" indent="-228600">
              <a:spcBef>
                <a:spcPts val="0"/>
              </a:spcBef>
              <a:buSzPts val="1400"/>
              <a:buFont typeface="Arial" panose="020B0604020202020204" pitchFamily="34" charset="0"/>
              <a:buChar char="•"/>
            </a:pPr>
            <a:r>
              <a:rPr lang="en-US" sz="2000" kern="1200" dirty="0">
                <a:latin typeface="+mn-lt"/>
                <a:ea typeface="+mn-ea"/>
                <a:cs typeface="+mn-cs"/>
              </a:rPr>
              <a:t>Students take baseline language assessment</a:t>
            </a:r>
          </a:p>
          <a:p>
            <a:pPr marL="742950" lvl="1" indent="-228600">
              <a:spcBef>
                <a:spcPts val="0"/>
              </a:spcBef>
              <a:buSzPts val="1400"/>
              <a:buFont typeface="Arial" panose="020B0604020202020204" pitchFamily="34" charset="0"/>
              <a:buChar char="•"/>
            </a:pPr>
            <a:r>
              <a:rPr lang="en-US" sz="2000" kern="1200" dirty="0">
                <a:latin typeface="+mn-lt"/>
                <a:ea typeface="+mn-ea"/>
                <a:cs typeface="+mn-cs"/>
              </a:rPr>
              <a:t>Remediation efforts based on results of language </a:t>
            </a:r>
            <a:br>
              <a:rPr lang="en-US" sz="2000" kern="1200" dirty="0">
                <a:latin typeface="+mn-lt"/>
                <a:ea typeface="+mn-ea"/>
                <a:cs typeface="+mn-cs"/>
              </a:rPr>
            </a:br>
            <a:r>
              <a:rPr lang="en-US" sz="2000" kern="1200" dirty="0">
                <a:latin typeface="+mn-lt"/>
                <a:ea typeface="+mn-ea"/>
                <a:cs typeface="+mn-cs"/>
              </a:rPr>
              <a:t>assessment</a:t>
            </a:r>
            <a:endParaRPr sz="2000" kern="1200" dirty="0">
              <a:latin typeface="+mn-lt"/>
              <a:ea typeface="+mn-ea"/>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Strategic Enhancement</a:t>
            </a:r>
            <a:endParaRPr/>
          </a:p>
        </p:txBody>
      </p:sp>
      <p:sp>
        <p:nvSpPr>
          <p:cNvPr id="67" name="Google Shape;67;p5"/>
          <p:cNvSpPr txBox="1">
            <a:spLocks noGrp="1"/>
          </p:cNvSpPr>
          <p:nvPr>
            <p:ph type="body" idx="1"/>
          </p:nvPr>
        </p:nvSpPr>
        <p:spPr>
          <a:xfrm>
            <a:off x="838200" y="1825625"/>
            <a:ext cx="923795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3057"/>
              </a:buClr>
              <a:buSzPts val="2800"/>
              <a:buNone/>
            </a:pPr>
            <a:r>
              <a:rPr lang="en-US" sz="2400" b="1" u="sng" dirty="0"/>
              <a:t>Deaf Culture Center</a:t>
            </a:r>
          </a:p>
          <a:p>
            <a:pPr indent="-457200">
              <a:spcBef>
                <a:spcPts val="0"/>
              </a:spcBef>
            </a:pPr>
            <a:r>
              <a:rPr lang="en-US" sz="2400" dirty="0"/>
              <a:t>Creates a space that will support the skill development of students in the interpreting program, students of ASL-Deaf culture studies, and will support the needs of Deaf students and faculty on campus by creating a Deaf-centered space. These spaces, like those offered in the Hub for students from traditionally DI populations, support students' overall well-being. Deaf students are often overlooked as part of the DI population. A Deaf Culture Center on campus would provide immersion opportunities leading to quicker skill attainment, employment, and ultimately leads to a stronger workforce for our students.</a:t>
            </a:r>
          </a:p>
          <a:p>
            <a:pPr indent="-457200">
              <a:spcBef>
                <a:spcPts val="0"/>
              </a:spcBef>
            </a:pPr>
            <a:endParaRPr lang="en-US" sz="2400" dirty="0"/>
          </a:p>
          <a:p>
            <a:pPr marL="0" lvl="0" indent="0" algn="l" rtl="0">
              <a:lnSpc>
                <a:spcPct val="90000"/>
              </a:lnSpc>
              <a:spcBef>
                <a:spcPts val="0"/>
              </a:spcBef>
              <a:spcAft>
                <a:spcPts val="0"/>
              </a:spcAft>
              <a:buClr>
                <a:srgbClr val="003057"/>
              </a:buClr>
              <a:buSzPts val="2800"/>
              <a:buNone/>
            </a:pPr>
            <a:endParaRPr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Planning Steps</a:t>
            </a:r>
            <a:endParaRPr/>
          </a:p>
        </p:txBody>
      </p:sp>
      <p:sp>
        <p:nvSpPr>
          <p:cNvPr id="74" name="Google Shape;74;p6"/>
          <p:cNvSpPr txBox="1">
            <a:spLocks noGrp="1"/>
          </p:cNvSpPr>
          <p:nvPr>
            <p:ph type="body" idx="1"/>
          </p:nvPr>
        </p:nvSpPr>
        <p:spPr>
          <a:xfrm>
            <a:off x="838200" y="1597981"/>
            <a:ext cx="9042647" cy="4578982"/>
          </a:xfrm>
          <a:prstGeom prst="rect">
            <a:avLst/>
          </a:prstGeom>
          <a:noFill/>
          <a:ln>
            <a:noFill/>
          </a:ln>
        </p:spPr>
        <p:txBody>
          <a:bodyPr spcFirstLastPara="1" wrap="square" lIns="91425" tIns="45700" rIns="91425" bIns="45700" anchor="t" anchorCtr="0">
            <a:normAutofit lnSpcReduction="10000"/>
          </a:bodyPr>
          <a:lstStyle/>
          <a:p>
            <a:pPr marL="228600" lvl="0" indent="-50800" algn="l" rtl="0">
              <a:lnSpc>
                <a:spcPct val="90000"/>
              </a:lnSpc>
              <a:spcBef>
                <a:spcPts val="0"/>
              </a:spcBef>
              <a:spcAft>
                <a:spcPts val="0"/>
              </a:spcAft>
              <a:buClr>
                <a:srgbClr val="003057"/>
              </a:buClr>
              <a:buSzPts val="2800"/>
              <a:buNone/>
            </a:pPr>
            <a:r>
              <a:rPr lang="en-US" sz="2400" b="1" u="sng" dirty="0"/>
              <a:t>Ongoing faculty professional development</a:t>
            </a:r>
          </a:p>
          <a:p>
            <a:pPr marL="635000" indent="-457200">
              <a:spcBef>
                <a:spcPts val="0"/>
              </a:spcBef>
            </a:pPr>
            <a:r>
              <a:rPr lang="en-US" sz="2400" dirty="0"/>
              <a:t>Increased understanding/awareness of teaching practices especially as it relates to student-centered learning through a framework of social justice.</a:t>
            </a:r>
            <a:br>
              <a:rPr lang="en-US" sz="2400" dirty="0"/>
            </a:br>
            <a:endParaRPr lang="en-US" sz="2400" dirty="0"/>
          </a:p>
          <a:p>
            <a:pPr marL="177800" indent="0">
              <a:spcBef>
                <a:spcPts val="0"/>
              </a:spcBef>
              <a:buNone/>
            </a:pPr>
            <a:r>
              <a:rPr lang="en-US" sz="2400" b="1" u="sng" dirty="0"/>
              <a:t>Clarified pathways</a:t>
            </a:r>
          </a:p>
          <a:p>
            <a:pPr marL="635000" indent="-457200">
              <a:spcBef>
                <a:spcPts val="0"/>
              </a:spcBef>
            </a:pPr>
            <a:r>
              <a:rPr lang="en-US" sz="2400" dirty="0"/>
              <a:t>Agreement with healthcare interpreting program</a:t>
            </a:r>
          </a:p>
          <a:p>
            <a:pPr marL="635000" indent="-457200">
              <a:spcBef>
                <a:spcPts val="0"/>
              </a:spcBef>
            </a:pPr>
            <a:r>
              <a:rPr lang="en-US" sz="2400" dirty="0"/>
              <a:t>Agreement with CSUS</a:t>
            </a:r>
            <a:br>
              <a:rPr lang="en-US" sz="2400" dirty="0"/>
            </a:br>
            <a:endParaRPr lang="en-US" sz="2400" dirty="0"/>
          </a:p>
          <a:p>
            <a:pPr marL="177800" indent="0">
              <a:spcBef>
                <a:spcPts val="0"/>
              </a:spcBef>
              <a:buNone/>
            </a:pPr>
            <a:r>
              <a:rPr lang="en-US" sz="2400" b="1" u="sng" dirty="0"/>
              <a:t>Grow the ASL/Interpreting Lab</a:t>
            </a:r>
          </a:p>
          <a:p>
            <a:pPr marL="635000" indent="-457200">
              <a:spcBef>
                <a:spcPts val="0"/>
              </a:spcBef>
            </a:pPr>
            <a:r>
              <a:rPr lang="en-US" sz="2400" dirty="0"/>
              <a:t>Testing simulation</a:t>
            </a:r>
          </a:p>
          <a:p>
            <a:pPr marL="635000" indent="-457200">
              <a:spcBef>
                <a:spcPts val="0"/>
              </a:spcBef>
            </a:pPr>
            <a:r>
              <a:rPr lang="en-US" sz="2400" dirty="0"/>
              <a:t>Proctor national exams/assessments</a:t>
            </a:r>
          </a:p>
          <a:p>
            <a:pPr marL="635000" indent="-457200">
              <a:spcBef>
                <a:spcPts val="0"/>
              </a:spcBef>
            </a:pPr>
            <a:r>
              <a:rPr lang="en-US" sz="2400" dirty="0"/>
              <a:t>Add additional modules for self-study and academic </a:t>
            </a:r>
            <a:br>
              <a:rPr lang="en-US" sz="2400" dirty="0"/>
            </a:br>
            <a:r>
              <a:rPr lang="en-US" sz="2400" dirty="0"/>
              <a:t>support to the ASL/interpreting lab</a:t>
            </a:r>
            <a:endParaRPr sz="2400"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2823</TotalTime>
  <Words>680</Words>
  <Application>Microsoft Office PowerPoint</Application>
  <PresentationFormat>Widescreen</PresentationFormat>
  <Paragraphs>77</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ASL-English Interpreting</vt:lpstr>
      <vt:lpstr> ASL-English Interpreting (ASLEI) Profile </vt:lpstr>
      <vt:lpstr>Historical Analysis</vt:lpstr>
      <vt:lpstr>Objectives </vt:lpstr>
      <vt:lpstr>Strategic Enhancement</vt:lpstr>
      <vt:lpstr>Planning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ASL-English Interpreting</dc:title>
  <dc:creator>CJ</dc:creator>
  <cp:lastModifiedBy>Erica West Oyedele</cp:lastModifiedBy>
  <cp:revision>19</cp:revision>
  <dcterms:created xsi:type="dcterms:W3CDTF">2018-10-09T16:48:02Z</dcterms:created>
  <dcterms:modified xsi:type="dcterms:W3CDTF">2020-10-28T17:17:58Z</dcterms:modified>
</cp:coreProperties>
</file>