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  <p:ext uri="http://customooxmlschemas.google.com/">
      <go:slidesCustomData xmlns:go="http://customooxmlschemas.google.com/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2" roundtripDataSignature="AMtx7mhZfu3hEl0Kh+HXON7M2he0fly8x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638" autoAdjust="0"/>
  </p:normalViewPr>
  <p:slideViewPr>
    <p:cSldViewPr snapToGrid="0">
      <p:cViewPr varScale="1">
        <p:scale>
          <a:sx n="48" d="100"/>
          <a:sy n="48" d="100"/>
        </p:scale>
        <p:origin x="53" y="6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4" Type="http://schemas.openxmlformats.org/officeDocument/2006/relationships/slide" Target="slides/slide3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Google Shape;3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" name="Google Shape;41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Describe what your program does and how this fits with the mission of ARC</a:t>
            </a:r>
            <a:endParaRPr/>
          </a:p>
        </p:txBody>
      </p:sp>
      <p:sp>
        <p:nvSpPr>
          <p:cNvPr id="42" name="Google Shape;42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8" name="Google Shape;48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List your program’s strengths and challenges based on review of your historical data or other records.</a:t>
            </a:r>
            <a:endParaRPr/>
          </a:p>
        </p:txBody>
      </p:sp>
      <p:sp>
        <p:nvSpPr>
          <p:cNvPr id="49" name="Google Shape;49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6" name="Google Shape;56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List what your program wants to accomplish. Discuss how these accomplishments will or do support the ARCmission.</a:t>
            </a:r>
            <a:endParaRPr/>
          </a:p>
        </p:txBody>
      </p:sp>
      <p:sp>
        <p:nvSpPr>
          <p:cNvPr id="57" name="Google Shape;57;p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3" name="Google Shape;63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Describe what your program’s ideal future looks like. Discuss how this vision supports ARC’s commitment to social justice and equity.</a:t>
            </a:r>
            <a:endParaRPr/>
          </a:p>
        </p:txBody>
      </p:sp>
      <p:sp>
        <p:nvSpPr>
          <p:cNvPr id="64" name="Google Shape;64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0" name="Google Shape;70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List planning steps your program is planning to take within the next year (or so). These would be found in your Annual Unit Plan.</a:t>
            </a:r>
            <a:endParaRPr/>
          </a:p>
        </p:txBody>
      </p:sp>
      <p:sp>
        <p:nvSpPr>
          <p:cNvPr id="71" name="Google Shape;71;p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6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8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6000"/>
              <a:buFont typeface="Calibri"/>
              <a:buNone/>
              <a:defRPr sz="6000">
                <a:solidFill>
                  <a:srgbClr val="003057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8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400"/>
              <a:buNone/>
              <a:defRPr sz="2400">
                <a:solidFill>
                  <a:srgbClr val="BA0C2F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  <a:defRPr>
                <a:solidFill>
                  <a:srgbClr val="003057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3057"/>
              </a:buClr>
              <a:buSzPts val="2800"/>
              <a:buChar char="•"/>
              <a:defRPr>
                <a:solidFill>
                  <a:srgbClr val="003057"/>
                </a:solidFill>
              </a:defRPr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3057"/>
              </a:buClr>
              <a:buSzPts val="2400"/>
              <a:buChar char="•"/>
              <a:defRPr>
                <a:solidFill>
                  <a:srgbClr val="003057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3057"/>
              </a:buClr>
              <a:buSzPts val="2000"/>
              <a:buChar char="•"/>
              <a:defRPr>
                <a:solidFill>
                  <a:srgbClr val="003057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3057"/>
              </a:buClr>
              <a:buSzPts val="1800"/>
              <a:buChar char="•"/>
              <a:defRPr>
                <a:solidFill>
                  <a:srgbClr val="003057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3057"/>
              </a:buClr>
              <a:buSzPts val="1800"/>
              <a:buChar char="•"/>
              <a:defRPr>
                <a:solidFill>
                  <a:srgbClr val="003057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  <a:defRPr>
                <a:solidFill>
                  <a:srgbClr val="003057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800"/>
              <a:buChar char="•"/>
              <a:defRPr>
                <a:solidFill>
                  <a:srgbClr val="BA0C2F"/>
                </a:solidFill>
              </a:defRPr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2400"/>
              <a:buChar char="•"/>
              <a:defRPr>
                <a:solidFill>
                  <a:srgbClr val="BA0C2F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2000"/>
              <a:buChar char="•"/>
              <a:defRPr>
                <a:solidFill>
                  <a:srgbClr val="BA0C2F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1800"/>
              <a:buChar char="•"/>
              <a:defRPr>
                <a:solidFill>
                  <a:srgbClr val="BA0C2F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1800"/>
              <a:buChar char="•"/>
              <a:defRPr>
                <a:solidFill>
                  <a:srgbClr val="BA0C2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6" name="Google Shape;26;p10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800"/>
              <a:buChar char="•"/>
              <a:defRPr>
                <a:solidFill>
                  <a:srgbClr val="BA0C2F"/>
                </a:solidFill>
              </a:defRPr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2400"/>
              <a:buChar char="•"/>
              <a:defRPr>
                <a:solidFill>
                  <a:srgbClr val="BA0C2F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2000"/>
              <a:buChar char="•"/>
              <a:defRPr>
                <a:solidFill>
                  <a:srgbClr val="BA0C2F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1800"/>
              <a:buChar char="•"/>
              <a:defRPr>
                <a:solidFill>
                  <a:srgbClr val="BA0C2F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1800"/>
              <a:buChar char="•"/>
              <a:defRPr>
                <a:solidFill>
                  <a:srgbClr val="BA0C2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1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6000"/>
              <a:buFont typeface="Calibri"/>
              <a:buNone/>
              <a:defRPr sz="6000">
                <a:solidFill>
                  <a:srgbClr val="003057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1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400"/>
              <a:buNone/>
              <a:defRPr sz="2400">
                <a:solidFill>
                  <a:srgbClr val="BA0C2F"/>
                </a:solidFill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  <a:defRPr>
                <a:solidFill>
                  <a:srgbClr val="003057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lt1"/>
            </a:gs>
            <a:gs pos="91000">
              <a:srgbClr val="A9BEE4"/>
            </a:gs>
            <a:gs pos="100000">
              <a:srgbClr val="003057"/>
            </a:gs>
          </a:gsLst>
          <a:lin ang="5400000" scaled="0"/>
        </a:gra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7"/>
          <p:cNvSpPr/>
          <p:nvPr/>
        </p:nvSpPr>
        <p:spPr>
          <a:xfrm flipH="1">
            <a:off x="9964131" y="4751109"/>
            <a:ext cx="2227868" cy="2105164"/>
          </a:xfrm>
          <a:prstGeom prst="flowChartDelay">
            <a:avLst/>
          </a:prstGeom>
          <a:solidFill>
            <a:srgbClr val="00305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11;p7"/>
          <p:cNvSpPr/>
          <p:nvPr/>
        </p:nvSpPr>
        <p:spPr>
          <a:xfrm rot="-5400000" flipH="1">
            <a:off x="9880890" y="5136010"/>
            <a:ext cx="1313312" cy="2127214"/>
          </a:xfrm>
          <a:prstGeom prst="flowChartManualInput">
            <a:avLst/>
          </a:prstGeom>
          <a:solidFill>
            <a:srgbClr val="00305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Google Shape;12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  <a:defRPr sz="4400" b="1" i="0" u="none" strike="noStrike" cap="none">
                <a:solidFill>
                  <a:srgbClr val="003057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3" name="Google Shape;13;p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7"/>
          <p:cNvSpPr/>
          <p:nvPr/>
        </p:nvSpPr>
        <p:spPr>
          <a:xfrm rot="-5400000">
            <a:off x="10144654" y="4815686"/>
            <a:ext cx="1673257" cy="2430221"/>
          </a:xfrm>
          <a:prstGeom prst="flowChartManualInput">
            <a:avLst/>
          </a:prstGeom>
          <a:solidFill>
            <a:srgbClr val="BA0C2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" name="Google Shape;15;p7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198955" y="5418484"/>
            <a:ext cx="1854681" cy="93112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6" name="Google Shape;16;p7"/>
          <p:cNvCxnSpPr/>
          <p:nvPr/>
        </p:nvCxnSpPr>
        <p:spPr>
          <a:xfrm rot="10800000" flipH="1">
            <a:off x="0" y="6504578"/>
            <a:ext cx="12207240" cy="24081"/>
          </a:xfrm>
          <a:prstGeom prst="straightConnector1">
            <a:avLst/>
          </a:prstGeom>
          <a:noFill/>
          <a:ln w="1079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"/>
          <p:cNvSpPr txBox="1">
            <a:spLocks noGrp="1"/>
          </p:cNvSpPr>
          <p:nvPr>
            <p:ph type="title"/>
          </p:nvPr>
        </p:nvSpPr>
        <p:spPr>
          <a:xfrm>
            <a:off x="831850" y="1166328"/>
            <a:ext cx="10515600" cy="2043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6000"/>
              <a:buFont typeface="Calibri"/>
              <a:buNone/>
            </a:pPr>
            <a:r>
              <a:rPr lang="en-US" dirty="0"/>
              <a:t>Dusty Baker Student Athlete Resource Center</a:t>
            </a:r>
            <a:endParaRPr dirty="0"/>
          </a:p>
        </p:txBody>
      </p:sp>
      <p:sp>
        <p:nvSpPr>
          <p:cNvPr id="38" name="Google Shape;38;p1"/>
          <p:cNvSpPr txBox="1">
            <a:spLocks noGrp="1"/>
          </p:cNvSpPr>
          <p:nvPr>
            <p:ph type="body" idx="1"/>
          </p:nvPr>
        </p:nvSpPr>
        <p:spPr>
          <a:xfrm>
            <a:off x="831850" y="3097763"/>
            <a:ext cx="10515600" cy="1922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None/>
            </a:pPr>
            <a:r>
              <a:rPr lang="en-US" sz="4000">
                <a:solidFill>
                  <a:schemeClr val="accent1"/>
                </a:solidFill>
              </a:rPr>
              <a:t>Program Review Presentation</a:t>
            </a:r>
            <a:endParaRPr>
              <a:solidFill>
                <a:schemeClr val="accent1"/>
              </a:solidFill>
            </a:endParaRPr>
          </a:p>
          <a:p>
            <a:pPr marL="0" lvl="0" indent="0" algn="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4000"/>
              <a:buNone/>
            </a:pPr>
            <a:r>
              <a:rPr lang="en-US" sz="4000">
                <a:solidFill>
                  <a:schemeClr val="accent1"/>
                </a:solidFill>
              </a:rPr>
              <a:t>Cohort 2: 2019-2020</a:t>
            </a:r>
            <a:endParaRPr/>
          </a:p>
          <a:p>
            <a:pPr marL="0" lvl="0" indent="0" algn="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4000"/>
              <a:buNone/>
            </a:pPr>
            <a:endParaRPr sz="400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</a:pPr>
            <a:r>
              <a:rPr lang="en-US" dirty="0"/>
              <a:t> Dusty Baker Center Profile </a:t>
            </a:r>
            <a:endParaRPr dirty="0"/>
          </a:p>
        </p:txBody>
      </p:sp>
      <p:sp>
        <p:nvSpPr>
          <p:cNvPr id="45" name="Google Shape;45;p2"/>
          <p:cNvSpPr txBox="1">
            <a:spLocks noGrp="1"/>
          </p:cNvSpPr>
          <p:nvPr>
            <p:ph type="body" idx="1"/>
          </p:nvPr>
        </p:nvSpPr>
        <p:spPr>
          <a:xfrm>
            <a:off x="838200" y="1464906"/>
            <a:ext cx="10515600" cy="47120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2800"/>
              <a:buNone/>
            </a:pPr>
            <a:r>
              <a:rPr lang="en-US" i="1" dirty="0"/>
              <a:t>Services Provided:</a:t>
            </a:r>
          </a:p>
          <a:p>
            <a:pPr lvl="0" indent="-4572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2800"/>
              <a:buFont typeface="Arial" panose="020B0604020202020204" pitchFamily="34" charset="0"/>
              <a:buChar char="•"/>
            </a:pPr>
            <a:r>
              <a:rPr lang="en-US" i="1" dirty="0"/>
              <a:t>Athletic Counseling</a:t>
            </a:r>
          </a:p>
          <a:p>
            <a:pPr lvl="0" indent="-4572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2800"/>
              <a:buFont typeface="Arial" panose="020B0604020202020204" pitchFamily="34" charset="0"/>
              <a:buChar char="•"/>
            </a:pPr>
            <a:r>
              <a:rPr lang="en-US" i="1" dirty="0"/>
              <a:t>Academic/Athletic Eligibility Support</a:t>
            </a:r>
          </a:p>
          <a:p>
            <a:pPr lvl="0" indent="-4572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2800"/>
              <a:buFont typeface="Arial" panose="020B0604020202020204" pitchFamily="34" charset="0"/>
              <a:buChar char="•"/>
            </a:pPr>
            <a:r>
              <a:rPr lang="en-US" i="1" dirty="0"/>
              <a:t>Individual academic support (Tutoring, study skills, time management, peer mentorship)</a:t>
            </a:r>
          </a:p>
          <a:p>
            <a:pPr lvl="0" indent="-4572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2800"/>
              <a:buFont typeface="Arial" panose="020B0604020202020204" pitchFamily="34" charset="0"/>
              <a:buChar char="•"/>
            </a:pPr>
            <a:endParaRPr lang="en-US" i="1" dirty="0"/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2800"/>
              <a:buNone/>
            </a:pPr>
            <a:r>
              <a:rPr lang="en-US" i="1" dirty="0"/>
              <a:t>Population Served:</a:t>
            </a:r>
          </a:p>
          <a:p>
            <a:pPr lvl="0" indent="-4572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2800"/>
              <a:buFont typeface="Arial" panose="020B0604020202020204" pitchFamily="34" charset="0"/>
              <a:buChar char="•"/>
            </a:pPr>
            <a:r>
              <a:rPr lang="en-US" i="1" dirty="0"/>
              <a:t>~500 active student athletes</a:t>
            </a: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2800"/>
              <a:buNone/>
            </a:pPr>
            <a:endParaRPr i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9224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</a:pPr>
            <a:r>
              <a:rPr lang="en-US" dirty="0"/>
              <a:t>Historical Analysis</a:t>
            </a:r>
            <a:endParaRPr dirty="0"/>
          </a:p>
        </p:txBody>
      </p:sp>
      <p:sp>
        <p:nvSpPr>
          <p:cNvPr id="52" name="Google Shape;52;p3"/>
          <p:cNvSpPr txBox="1">
            <a:spLocks noGrp="1"/>
          </p:cNvSpPr>
          <p:nvPr>
            <p:ph type="body" idx="1"/>
          </p:nvPr>
        </p:nvSpPr>
        <p:spPr>
          <a:xfrm>
            <a:off x="838200" y="1287624"/>
            <a:ext cx="5181600" cy="4889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BA0C2F"/>
              </a:buClr>
              <a:buSzPts val="2800"/>
              <a:buNone/>
            </a:pPr>
            <a:r>
              <a:rPr lang="en-US" dirty="0"/>
              <a:t>Program Strengths:</a:t>
            </a:r>
            <a:endParaRPr dirty="0"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800"/>
              <a:buNone/>
            </a:pPr>
            <a:r>
              <a:rPr lang="en-US" dirty="0"/>
              <a:t>Proactive Eligibility Support</a:t>
            </a:r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800"/>
              <a:buNone/>
            </a:pPr>
            <a:r>
              <a:rPr lang="en-US" dirty="0"/>
              <a:t>Community Building</a:t>
            </a:r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800"/>
              <a:buNone/>
            </a:pPr>
            <a:r>
              <a:rPr lang="en-US" dirty="0"/>
              <a:t>One-stop shop</a:t>
            </a:r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800"/>
              <a:buNone/>
            </a:pPr>
            <a:r>
              <a:rPr lang="en-US" dirty="0"/>
              <a:t>All 20 teams – All-time high GPA’s reached in the last 5 years</a:t>
            </a:r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800"/>
              <a:buNone/>
            </a:pPr>
            <a:r>
              <a:rPr lang="en-US" dirty="0"/>
              <a:t>Athletic Accomplishments (Men’s Water Polo, Football, Women’s Volleyball)</a:t>
            </a:r>
            <a:endParaRPr dirty="0"/>
          </a:p>
        </p:txBody>
      </p:sp>
      <p:sp>
        <p:nvSpPr>
          <p:cNvPr id="53" name="Google Shape;53;p3"/>
          <p:cNvSpPr txBox="1">
            <a:spLocks noGrp="1"/>
          </p:cNvSpPr>
          <p:nvPr>
            <p:ph type="body" idx="2"/>
          </p:nvPr>
        </p:nvSpPr>
        <p:spPr>
          <a:xfrm>
            <a:off x="6172200" y="1287624"/>
            <a:ext cx="5181600" cy="4889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BA0C2F"/>
              </a:buClr>
              <a:buSzPts val="2800"/>
              <a:buNone/>
            </a:pPr>
            <a:r>
              <a:rPr lang="en-US" dirty="0"/>
              <a:t>Program Challenges:</a:t>
            </a:r>
            <a:endParaRPr dirty="0"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800"/>
              <a:buNone/>
            </a:pPr>
            <a:r>
              <a:rPr lang="en-US" dirty="0"/>
              <a:t>Sustainable Funding</a:t>
            </a:r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800"/>
              <a:buNone/>
            </a:pPr>
            <a:r>
              <a:rPr lang="en-US" dirty="0"/>
              <a:t>Space</a:t>
            </a:r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800"/>
              <a:buNone/>
            </a:pPr>
            <a:r>
              <a:rPr lang="en-US" dirty="0"/>
              <a:t>Equity Gaps (others see student athletes as “privileged”)</a:t>
            </a:r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800"/>
              <a:buNone/>
            </a:pPr>
            <a:r>
              <a:rPr lang="en-US" dirty="0"/>
              <a:t>COVID impact</a:t>
            </a:r>
            <a:endParaRPr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</a:pPr>
            <a:r>
              <a:rPr lang="en-US"/>
              <a:t>Objectives </a:t>
            </a:r>
            <a:endParaRPr/>
          </a:p>
        </p:txBody>
      </p:sp>
      <p:sp>
        <p:nvSpPr>
          <p:cNvPr id="60" name="Google Shape;60;p4"/>
          <p:cNvSpPr txBox="1">
            <a:spLocks noGrp="1"/>
          </p:cNvSpPr>
          <p:nvPr>
            <p:ph type="body" idx="1"/>
          </p:nvPr>
        </p:nvSpPr>
        <p:spPr>
          <a:xfrm>
            <a:off x="838200" y="1595535"/>
            <a:ext cx="10515600" cy="4581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1397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1400"/>
              <a:buNone/>
            </a:pPr>
            <a:r>
              <a:rPr lang="en-US" sz="3600" i="1" dirty="0"/>
              <a:t>Advocate for resources</a:t>
            </a:r>
          </a:p>
          <a:p>
            <a:pPr marL="228600" lvl="0" indent="-1397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1400"/>
              <a:buNone/>
            </a:pPr>
            <a:r>
              <a:rPr lang="en-US" sz="3600" i="1" dirty="0"/>
              <a:t>Quality vs. Quantity (later in Strategic Enhancement)</a:t>
            </a:r>
          </a:p>
          <a:p>
            <a:pPr marL="228600" lvl="0" indent="-1397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1400"/>
              <a:buNone/>
            </a:pPr>
            <a:r>
              <a:rPr lang="en-US" sz="3600" i="1" dirty="0"/>
              <a:t>Recruitment for smaller teams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</a:pPr>
            <a:r>
              <a:rPr lang="en-US"/>
              <a:t>Strategic Enhancement</a:t>
            </a:r>
            <a:endParaRPr/>
          </a:p>
        </p:txBody>
      </p:sp>
      <p:sp>
        <p:nvSpPr>
          <p:cNvPr id="67" name="Google Shape;67;p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2800"/>
              <a:buNone/>
            </a:pPr>
            <a:r>
              <a:rPr lang="en-US" dirty="0"/>
              <a:t>Improve early alert communication between peer mentors and student athletes.</a:t>
            </a: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2800"/>
              <a:buNone/>
            </a:pPr>
            <a:endParaRPr lang="en-US" dirty="0"/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2800"/>
              <a:buNone/>
            </a:pPr>
            <a:r>
              <a:rPr lang="en-US" dirty="0"/>
              <a:t>The Dream</a:t>
            </a:r>
            <a:endParaRPr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</a:pPr>
            <a:r>
              <a:rPr lang="en-US"/>
              <a:t>Planning Steps</a:t>
            </a:r>
            <a:endParaRPr/>
          </a:p>
        </p:txBody>
      </p:sp>
      <p:sp>
        <p:nvSpPr>
          <p:cNvPr id="74" name="Google Shape;74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508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2800"/>
              <a:buNone/>
            </a:pPr>
            <a:r>
              <a:rPr lang="en-US" dirty="0"/>
              <a:t>COVID-related planning</a:t>
            </a:r>
          </a:p>
          <a:p>
            <a:pPr marL="228600" lvl="0" indent="-508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2800"/>
              <a:buNone/>
            </a:pPr>
            <a:r>
              <a:rPr lang="en-US" dirty="0"/>
              <a:t>Advocacy</a:t>
            </a:r>
          </a:p>
          <a:p>
            <a:pPr marL="228600" lvl="0" indent="-508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2800"/>
              <a:buNone/>
            </a:pPr>
            <a:r>
              <a:rPr lang="en-US" dirty="0"/>
              <a:t>Collaboration with Campus</a:t>
            </a:r>
            <a:endParaRPr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252</Words>
  <Application>Microsoft Office PowerPoint</Application>
  <PresentationFormat>Widescreen</PresentationFormat>
  <Paragraphs>45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Dusty Baker Student Athlete Resource Center</vt:lpstr>
      <vt:lpstr> Dusty Baker Center Profile </vt:lpstr>
      <vt:lpstr>Historical Analysis</vt:lpstr>
      <vt:lpstr>Objectives </vt:lpstr>
      <vt:lpstr>Strategic Enhancement</vt:lpstr>
      <vt:lpstr>Planning Steps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Dusty Baker Student Athlete Resource Center</dc:title>
  <dc:creator>CJ</dc:creator>
  <cp:lastModifiedBy>Prizhbilov, Olga</cp:lastModifiedBy>
  <cp:revision>3</cp:revision>
  <dcterms:created xsi:type="dcterms:W3CDTF">2018-10-09T16:48:02Z</dcterms:created>
  <dcterms:modified xsi:type="dcterms:W3CDTF">2020-10-21T04:00:14Z</dcterms:modified>
</cp:coreProperties>
</file>