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1"/>
  </p:notesMasterIdLst>
  <p:sldIdLst>
    <p:sldId id="256" r:id="rId2"/>
    <p:sldId id="257" r:id="rId3"/>
    <p:sldId id="263" r:id="rId4"/>
    <p:sldId id="258" r:id="rId5"/>
    <p:sldId id="264" r:id="rId6"/>
    <p:sldId id="259" r:id="rId7"/>
    <p:sldId id="262" r:id="rId8"/>
    <p:sldId id="260" r:id="rId9"/>
    <p:sldId id="261" r:id="rId1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2" roundtripDataSignature="AMtx7mhZfu3hEl0Kh+HXON7M2he0fly8x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860"/>
    <p:restoredTop sz="94658"/>
  </p:normalViewPr>
  <p:slideViewPr>
    <p:cSldViewPr snapToGrid="0">
      <p:cViewPr varScale="1">
        <p:scale>
          <a:sx n="133" d="100"/>
          <a:sy n="133" d="100"/>
        </p:scale>
        <p:origin x="1472" y="200"/>
      </p:cViewPr>
      <p:guideLst>
        <p:guide orient="horz" pos="2160"/>
        <p:guide pos="3840"/>
      </p:guideLst>
    </p:cSldViewPr>
  </p:slideViewPr>
  <p:notesTextViewPr>
    <p:cViewPr>
      <p:scale>
        <a:sx n="1" d="1"/>
        <a:sy n="1" d="1"/>
      </p:scale>
      <p:origin x="0" y="0"/>
    </p:cViewPr>
  </p:notesTextViewPr>
  <p:notesViewPr>
    <p:cSldViewPr snapToGrid="0">
      <p:cViewPr varScale="1">
        <p:scale>
          <a:sx n="100" d="100"/>
          <a:sy n="100" d="100"/>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customschemas.google.com/relationships/presentationmetadata" Target="metadata"/><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
        <p:cNvGrpSpPr/>
        <p:nvPr/>
      </p:nvGrpSpPr>
      <p:grpSpPr>
        <a:xfrm>
          <a:off x="0" y="0"/>
          <a:ext cx="0" cy="0"/>
          <a:chOff x="0" y="0"/>
          <a:chExt cx="0" cy="0"/>
        </a:xfrm>
      </p:grpSpPr>
      <p:sp>
        <p:nvSpPr>
          <p:cNvPr id="34" name="Google Shape;3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 name="Google Shape;3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 name="Google Shape;41;p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Describe what your program does and how this fits with the mission of ARC</a:t>
            </a:r>
            <a:endParaRPr/>
          </a:p>
        </p:txBody>
      </p:sp>
      <p:sp>
        <p:nvSpPr>
          <p:cNvPr id="42" name="Google Shape;42;p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 name="Google Shape;41;p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Describe what your program does and how this fits with the mission of ARC</a:t>
            </a:r>
            <a:endParaRPr/>
          </a:p>
        </p:txBody>
      </p:sp>
      <p:sp>
        <p:nvSpPr>
          <p:cNvPr id="42" name="Google Shape;42;p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extLst>
      <p:ext uri="{BB962C8B-B14F-4D97-AF65-F5344CB8AC3E}">
        <p14:creationId xmlns:p14="http://schemas.microsoft.com/office/powerpoint/2010/main" val="12398504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Google Shape;4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 name="Google Shape;48;p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dirty="0"/>
              <a:t>List your program’s strengths and challenges based on review of your historical data or other records.</a:t>
            </a:r>
            <a:endParaRPr dirty="0"/>
          </a:p>
        </p:txBody>
      </p:sp>
      <p:sp>
        <p:nvSpPr>
          <p:cNvPr id="49" name="Google Shape;49;p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Google Shape;4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 name="Google Shape;48;p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dirty="0"/>
              <a:t>List your program’s strengths and challenges based on review of your historical data or other records.</a:t>
            </a:r>
            <a:endParaRPr dirty="0"/>
          </a:p>
        </p:txBody>
      </p:sp>
      <p:sp>
        <p:nvSpPr>
          <p:cNvPr id="49" name="Google Shape;49;p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extLst>
      <p:ext uri="{BB962C8B-B14F-4D97-AF65-F5344CB8AC3E}">
        <p14:creationId xmlns:p14="http://schemas.microsoft.com/office/powerpoint/2010/main" val="16559629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 name="Google Shape;56;p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List what your program wants to accomplish. Discuss how these accomplishments will or do support the ARCmission.</a:t>
            </a:r>
            <a:endParaRPr/>
          </a:p>
        </p:txBody>
      </p:sp>
      <p:sp>
        <p:nvSpPr>
          <p:cNvPr id="57" name="Google Shape;57;p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 name="Google Shape;56;p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List what your program wants to accomplish. Discuss how these accomplishments will or do support the ARCmission.</a:t>
            </a:r>
            <a:endParaRPr/>
          </a:p>
        </p:txBody>
      </p:sp>
      <p:sp>
        <p:nvSpPr>
          <p:cNvPr id="57" name="Google Shape;57;p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extLst>
      <p:ext uri="{BB962C8B-B14F-4D97-AF65-F5344CB8AC3E}">
        <p14:creationId xmlns:p14="http://schemas.microsoft.com/office/powerpoint/2010/main" val="30582639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3" name="Google Shape;63;p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dirty="0"/>
              <a:t>Describe what your program’s ideal future looks like. Discuss how this vision supports ARC’s commitment to social justice and equity.</a:t>
            </a:r>
            <a:endParaRPr dirty="0"/>
          </a:p>
        </p:txBody>
      </p:sp>
      <p:sp>
        <p:nvSpPr>
          <p:cNvPr id="64" name="Google Shape;64;p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0" name="Google Shape;70;p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dirty="0"/>
              <a:t>List planning steps your program is planning to take within the next year (or so). These would be found in your Annual Unit Plan.</a:t>
            </a:r>
            <a:endParaRPr dirty="0"/>
          </a:p>
        </p:txBody>
      </p:sp>
      <p:sp>
        <p:nvSpPr>
          <p:cNvPr id="71" name="Google Shape;71;p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7"/>
        <p:cNvGrpSpPr/>
        <p:nvPr/>
      </p:nvGrpSpPr>
      <p:grpSpPr>
        <a:xfrm>
          <a:off x="0" y="0"/>
          <a:ext cx="0" cy="0"/>
          <a:chOff x="0" y="0"/>
          <a:chExt cx="0" cy="0"/>
        </a:xfrm>
      </p:grpSpPr>
      <p:sp>
        <p:nvSpPr>
          <p:cNvPr id="18" name="Google Shape;18;p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003057"/>
              </a:buClr>
              <a:buSzPts val="6000"/>
              <a:buFont typeface="Calibri"/>
              <a:buNone/>
              <a:defRPr sz="6000">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BA0C2F"/>
              </a:buClr>
              <a:buSzPts val="2400"/>
              <a:buNone/>
              <a:defRPr sz="2400">
                <a:solidFill>
                  <a:srgbClr val="BA0C2F"/>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0"/>
        <p:cNvGrpSpPr/>
        <p:nvPr/>
      </p:nvGrpSpPr>
      <p:grpSpPr>
        <a:xfrm>
          <a:off x="0" y="0"/>
          <a:ext cx="0" cy="0"/>
          <a:chOff x="0" y="0"/>
          <a:chExt cx="0" cy="0"/>
        </a:xfrm>
      </p:grpSpPr>
      <p:sp>
        <p:nvSpPr>
          <p:cNvPr id="21" name="Google Shape;21;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003057"/>
              </a:buClr>
              <a:buSzPts val="4400"/>
              <a:buFont typeface="Calibri"/>
              <a:buNone/>
              <a:defRPr>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 name="Google Shape;22;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rgbClr val="003057"/>
              </a:buClr>
              <a:buSzPts val="2800"/>
              <a:buChar char="•"/>
              <a:defRPr>
                <a:solidFill>
                  <a:srgbClr val="003057"/>
                </a:solidFill>
              </a:defRPr>
            </a:lvl1pPr>
            <a:lvl2pPr marL="914400" lvl="1" indent="-381000" algn="l">
              <a:lnSpc>
                <a:spcPct val="90000"/>
              </a:lnSpc>
              <a:spcBef>
                <a:spcPts val="500"/>
              </a:spcBef>
              <a:spcAft>
                <a:spcPts val="0"/>
              </a:spcAft>
              <a:buClr>
                <a:srgbClr val="003057"/>
              </a:buClr>
              <a:buSzPts val="2400"/>
              <a:buChar char="•"/>
              <a:defRPr>
                <a:solidFill>
                  <a:srgbClr val="003057"/>
                </a:solidFill>
              </a:defRPr>
            </a:lvl2pPr>
            <a:lvl3pPr marL="1371600" lvl="2" indent="-355600" algn="l">
              <a:lnSpc>
                <a:spcPct val="90000"/>
              </a:lnSpc>
              <a:spcBef>
                <a:spcPts val="500"/>
              </a:spcBef>
              <a:spcAft>
                <a:spcPts val="0"/>
              </a:spcAft>
              <a:buClr>
                <a:srgbClr val="003057"/>
              </a:buClr>
              <a:buSzPts val="2000"/>
              <a:buChar char="•"/>
              <a:defRPr>
                <a:solidFill>
                  <a:srgbClr val="003057"/>
                </a:solidFill>
              </a:defRPr>
            </a:lvl3pPr>
            <a:lvl4pPr marL="1828800" lvl="3" indent="-342900" algn="l">
              <a:lnSpc>
                <a:spcPct val="90000"/>
              </a:lnSpc>
              <a:spcBef>
                <a:spcPts val="500"/>
              </a:spcBef>
              <a:spcAft>
                <a:spcPts val="0"/>
              </a:spcAft>
              <a:buClr>
                <a:srgbClr val="003057"/>
              </a:buClr>
              <a:buSzPts val="1800"/>
              <a:buChar char="•"/>
              <a:defRPr>
                <a:solidFill>
                  <a:srgbClr val="003057"/>
                </a:solidFill>
              </a:defRPr>
            </a:lvl4pPr>
            <a:lvl5pPr marL="2286000" lvl="4" indent="-342900" algn="l">
              <a:lnSpc>
                <a:spcPct val="90000"/>
              </a:lnSpc>
              <a:spcBef>
                <a:spcPts val="500"/>
              </a:spcBef>
              <a:spcAft>
                <a:spcPts val="0"/>
              </a:spcAft>
              <a:buClr>
                <a:srgbClr val="003057"/>
              </a:buClr>
              <a:buSzPts val="1800"/>
              <a:buChar char="•"/>
              <a:defRPr>
                <a:solidFill>
                  <a:srgbClr val="003057"/>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3"/>
        <p:cNvGrpSpPr/>
        <p:nvPr/>
      </p:nvGrpSpPr>
      <p:grpSpPr>
        <a:xfrm>
          <a:off x="0" y="0"/>
          <a:ext cx="0" cy="0"/>
          <a:chOff x="0" y="0"/>
          <a:chExt cx="0" cy="0"/>
        </a:xfrm>
      </p:grpSpPr>
      <p:sp>
        <p:nvSpPr>
          <p:cNvPr id="24" name="Google Shape;24;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003057"/>
              </a:buClr>
              <a:buSzPts val="4400"/>
              <a:buFont typeface="Calibri"/>
              <a:buNone/>
              <a:defRPr>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1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rgbClr val="BA0C2F"/>
              </a:buClr>
              <a:buSzPts val="2800"/>
              <a:buChar char="•"/>
              <a:defRPr>
                <a:solidFill>
                  <a:srgbClr val="BA0C2F"/>
                </a:solidFill>
              </a:defRPr>
            </a:lvl1pPr>
            <a:lvl2pPr marL="914400" lvl="1" indent="-381000" algn="l">
              <a:lnSpc>
                <a:spcPct val="90000"/>
              </a:lnSpc>
              <a:spcBef>
                <a:spcPts val="500"/>
              </a:spcBef>
              <a:spcAft>
                <a:spcPts val="0"/>
              </a:spcAft>
              <a:buClr>
                <a:srgbClr val="BA0C2F"/>
              </a:buClr>
              <a:buSzPts val="2400"/>
              <a:buChar char="•"/>
              <a:defRPr>
                <a:solidFill>
                  <a:srgbClr val="BA0C2F"/>
                </a:solidFill>
              </a:defRPr>
            </a:lvl2pPr>
            <a:lvl3pPr marL="1371600" lvl="2" indent="-355600" algn="l">
              <a:lnSpc>
                <a:spcPct val="90000"/>
              </a:lnSpc>
              <a:spcBef>
                <a:spcPts val="500"/>
              </a:spcBef>
              <a:spcAft>
                <a:spcPts val="0"/>
              </a:spcAft>
              <a:buClr>
                <a:srgbClr val="BA0C2F"/>
              </a:buClr>
              <a:buSzPts val="2000"/>
              <a:buChar char="•"/>
              <a:defRPr>
                <a:solidFill>
                  <a:srgbClr val="BA0C2F"/>
                </a:solidFill>
              </a:defRPr>
            </a:lvl3pPr>
            <a:lvl4pPr marL="1828800" lvl="3" indent="-342900" algn="l">
              <a:lnSpc>
                <a:spcPct val="90000"/>
              </a:lnSpc>
              <a:spcBef>
                <a:spcPts val="500"/>
              </a:spcBef>
              <a:spcAft>
                <a:spcPts val="0"/>
              </a:spcAft>
              <a:buClr>
                <a:srgbClr val="BA0C2F"/>
              </a:buClr>
              <a:buSzPts val="1800"/>
              <a:buChar char="•"/>
              <a:defRPr>
                <a:solidFill>
                  <a:srgbClr val="BA0C2F"/>
                </a:solidFill>
              </a:defRPr>
            </a:lvl4pPr>
            <a:lvl5pPr marL="2286000" lvl="4" indent="-342900" algn="l">
              <a:lnSpc>
                <a:spcPct val="90000"/>
              </a:lnSpc>
              <a:spcBef>
                <a:spcPts val="500"/>
              </a:spcBef>
              <a:spcAft>
                <a:spcPts val="0"/>
              </a:spcAft>
              <a:buClr>
                <a:srgbClr val="BA0C2F"/>
              </a:buClr>
              <a:buSzPts val="1800"/>
              <a:buChar char="•"/>
              <a:defRPr>
                <a:solidFill>
                  <a:srgbClr val="BA0C2F"/>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 name="Google Shape;26;p1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rgbClr val="BA0C2F"/>
              </a:buClr>
              <a:buSzPts val="2800"/>
              <a:buChar char="•"/>
              <a:defRPr>
                <a:solidFill>
                  <a:srgbClr val="BA0C2F"/>
                </a:solidFill>
              </a:defRPr>
            </a:lvl1pPr>
            <a:lvl2pPr marL="914400" lvl="1" indent="-381000" algn="l">
              <a:lnSpc>
                <a:spcPct val="90000"/>
              </a:lnSpc>
              <a:spcBef>
                <a:spcPts val="500"/>
              </a:spcBef>
              <a:spcAft>
                <a:spcPts val="0"/>
              </a:spcAft>
              <a:buClr>
                <a:srgbClr val="BA0C2F"/>
              </a:buClr>
              <a:buSzPts val="2400"/>
              <a:buChar char="•"/>
              <a:defRPr>
                <a:solidFill>
                  <a:srgbClr val="BA0C2F"/>
                </a:solidFill>
              </a:defRPr>
            </a:lvl2pPr>
            <a:lvl3pPr marL="1371600" lvl="2" indent="-355600" algn="l">
              <a:lnSpc>
                <a:spcPct val="90000"/>
              </a:lnSpc>
              <a:spcBef>
                <a:spcPts val="500"/>
              </a:spcBef>
              <a:spcAft>
                <a:spcPts val="0"/>
              </a:spcAft>
              <a:buClr>
                <a:srgbClr val="BA0C2F"/>
              </a:buClr>
              <a:buSzPts val="2000"/>
              <a:buChar char="•"/>
              <a:defRPr>
                <a:solidFill>
                  <a:srgbClr val="BA0C2F"/>
                </a:solidFill>
              </a:defRPr>
            </a:lvl3pPr>
            <a:lvl4pPr marL="1828800" lvl="3" indent="-342900" algn="l">
              <a:lnSpc>
                <a:spcPct val="90000"/>
              </a:lnSpc>
              <a:spcBef>
                <a:spcPts val="500"/>
              </a:spcBef>
              <a:spcAft>
                <a:spcPts val="0"/>
              </a:spcAft>
              <a:buClr>
                <a:srgbClr val="BA0C2F"/>
              </a:buClr>
              <a:buSzPts val="1800"/>
              <a:buChar char="•"/>
              <a:defRPr>
                <a:solidFill>
                  <a:srgbClr val="BA0C2F"/>
                </a:solidFill>
              </a:defRPr>
            </a:lvl4pPr>
            <a:lvl5pPr marL="2286000" lvl="4" indent="-342900" algn="l">
              <a:lnSpc>
                <a:spcPct val="90000"/>
              </a:lnSpc>
              <a:spcBef>
                <a:spcPts val="500"/>
              </a:spcBef>
              <a:spcAft>
                <a:spcPts val="0"/>
              </a:spcAft>
              <a:buClr>
                <a:srgbClr val="BA0C2F"/>
              </a:buClr>
              <a:buSzPts val="1800"/>
              <a:buChar char="•"/>
              <a:defRPr>
                <a:solidFill>
                  <a:srgbClr val="BA0C2F"/>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7"/>
        <p:cNvGrpSpPr/>
        <p:nvPr/>
      </p:nvGrpSpPr>
      <p:grpSpPr>
        <a:xfrm>
          <a:off x="0" y="0"/>
          <a:ext cx="0" cy="0"/>
          <a:chOff x="0" y="0"/>
          <a:chExt cx="0" cy="0"/>
        </a:xfrm>
      </p:grpSpPr>
      <p:sp>
        <p:nvSpPr>
          <p:cNvPr id="28" name="Google Shape;28;p11"/>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rgbClr val="003057"/>
              </a:buClr>
              <a:buSzPts val="6000"/>
              <a:buFont typeface="Calibri"/>
              <a:buNone/>
              <a:defRPr sz="6000">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1"/>
          <p:cNvSpPr txBox="1">
            <a:spLocks noGrp="1"/>
          </p:cNvSpPr>
          <p:nvPr>
            <p:ph type="subTitle" idx="1"/>
          </p:nvPr>
        </p:nvSpPr>
        <p:spPr>
          <a:xfrm>
            <a:off x="1524000" y="3602038"/>
            <a:ext cx="9144000" cy="1190095"/>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rgbClr val="BA0C2F"/>
              </a:buClr>
              <a:buSzPts val="2400"/>
              <a:buNone/>
              <a:defRPr sz="2400">
                <a:solidFill>
                  <a:srgbClr val="BA0C2F"/>
                </a:solidFill>
              </a:defRPr>
            </a:lvl1pPr>
            <a:lvl2pPr lvl="1" algn="ctr">
              <a:lnSpc>
                <a:spcPct val="90000"/>
              </a:lnSpc>
              <a:spcBef>
                <a:spcPts val="500"/>
              </a:spcBef>
              <a:spcAft>
                <a:spcPts val="0"/>
              </a:spcAft>
              <a:buClr>
                <a:schemeClr val="lt1"/>
              </a:buClr>
              <a:buSzPts val="2000"/>
              <a:buNone/>
              <a:defRPr sz="2000"/>
            </a:lvl2pPr>
            <a:lvl3pPr lvl="2" algn="ctr">
              <a:lnSpc>
                <a:spcPct val="90000"/>
              </a:lnSpc>
              <a:spcBef>
                <a:spcPts val="500"/>
              </a:spcBef>
              <a:spcAft>
                <a:spcPts val="0"/>
              </a:spcAft>
              <a:buClr>
                <a:schemeClr val="lt1"/>
              </a:buClr>
              <a:buSzPts val="1800"/>
              <a:buNone/>
              <a:defRPr sz="1800"/>
            </a:lvl3pPr>
            <a:lvl4pPr lvl="3" algn="ctr">
              <a:lnSpc>
                <a:spcPct val="90000"/>
              </a:lnSpc>
              <a:spcBef>
                <a:spcPts val="500"/>
              </a:spcBef>
              <a:spcAft>
                <a:spcPts val="0"/>
              </a:spcAft>
              <a:buClr>
                <a:schemeClr val="lt1"/>
              </a:buClr>
              <a:buSzPts val="1600"/>
              <a:buNone/>
              <a:defRPr sz="1600"/>
            </a:lvl4pPr>
            <a:lvl5pPr lvl="4" algn="ctr">
              <a:lnSpc>
                <a:spcPct val="90000"/>
              </a:lnSpc>
              <a:spcBef>
                <a:spcPts val="500"/>
              </a:spcBef>
              <a:spcAft>
                <a:spcPts val="0"/>
              </a:spcAft>
              <a:buClr>
                <a:schemeClr val="lt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0"/>
        <p:cNvGrpSpPr/>
        <p:nvPr/>
      </p:nvGrpSpPr>
      <p:grpSpPr>
        <a:xfrm>
          <a:off x="0" y="0"/>
          <a:ext cx="0" cy="0"/>
          <a:chOff x="0" y="0"/>
          <a:chExt cx="0" cy="0"/>
        </a:xfrm>
      </p:grpSpPr>
      <p:sp>
        <p:nvSpPr>
          <p:cNvPr id="31" name="Google Shape;31;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003057"/>
              </a:buClr>
              <a:buSzPts val="4400"/>
              <a:buFont typeface="Calibri"/>
              <a:buNone/>
              <a:defRPr>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lt1"/>
            </a:gs>
            <a:gs pos="91000">
              <a:srgbClr val="A9BEE4"/>
            </a:gs>
            <a:gs pos="100000">
              <a:srgbClr val="003057"/>
            </a:gs>
          </a:gsLst>
          <a:lin ang="5400000" scaled="0"/>
        </a:gradFill>
        <a:effectLst/>
      </p:bgPr>
    </p:bg>
    <p:spTree>
      <p:nvGrpSpPr>
        <p:cNvPr id="1" name="Shape 9"/>
        <p:cNvGrpSpPr/>
        <p:nvPr/>
      </p:nvGrpSpPr>
      <p:grpSpPr>
        <a:xfrm>
          <a:off x="0" y="0"/>
          <a:ext cx="0" cy="0"/>
          <a:chOff x="0" y="0"/>
          <a:chExt cx="0" cy="0"/>
        </a:xfrm>
      </p:grpSpPr>
      <p:sp>
        <p:nvSpPr>
          <p:cNvPr id="10" name="Google Shape;10;p7"/>
          <p:cNvSpPr/>
          <p:nvPr/>
        </p:nvSpPr>
        <p:spPr>
          <a:xfrm flipH="1">
            <a:off x="9964131" y="4751109"/>
            <a:ext cx="2227868" cy="2105164"/>
          </a:xfrm>
          <a:prstGeom prst="flowChartDelay">
            <a:avLst/>
          </a:prstGeom>
          <a:solidFill>
            <a:srgbClr val="00305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11;p7"/>
          <p:cNvSpPr/>
          <p:nvPr/>
        </p:nvSpPr>
        <p:spPr>
          <a:xfrm rot="-5400000" flipH="1">
            <a:off x="9880890" y="5136010"/>
            <a:ext cx="1313312" cy="2127214"/>
          </a:xfrm>
          <a:prstGeom prst="flowChartManualInput">
            <a:avLst/>
          </a:prstGeom>
          <a:solidFill>
            <a:srgbClr val="00305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12" name="Google Shape;12;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003057"/>
              </a:buClr>
              <a:buSzPts val="4400"/>
              <a:buFont typeface="Calibri"/>
              <a:buNone/>
              <a:defRPr sz="4400" b="1" i="0" u="none" strike="noStrike" cap="none">
                <a:solidFill>
                  <a:srgbClr val="003057"/>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3" name="Google Shape;13;p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lt1"/>
              </a:buClr>
              <a:buSzPts val="2800"/>
              <a:buFont typeface="Arial"/>
              <a:buChar char="•"/>
              <a:defRPr sz="2800" b="0" i="0" u="none" strike="noStrike" cap="none">
                <a:solidFill>
                  <a:schemeClr val="lt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lt1"/>
              </a:buClr>
              <a:buSzPts val="2400"/>
              <a:buFont typeface="Arial"/>
              <a:buChar char="•"/>
              <a:defRPr sz="2400" b="0" i="0" u="none" strike="noStrike" cap="none">
                <a:solidFill>
                  <a:schemeClr val="lt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4" name="Google Shape;14;p7"/>
          <p:cNvSpPr/>
          <p:nvPr/>
        </p:nvSpPr>
        <p:spPr>
          <a:xfrm rot="-5400000">
            <a:off x="10144654" y="4815686"/>
            <a:ext cx="1673257" cy="2430221"/>
          </a:xfrm>
          <a:prstGeom prst="flowChartManualInput">
            <a:avLst/>
          </a:prstGeom>
          <a:solidFill>
            <a:srgbClr val="BA0C2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pic>
        <p:nvPicPr>
          <p:cNvPr id="15" name="Google Shape;15;p7"/>
          <p:cNvPicPr preferRelativeResize="0"/>
          <p:nvPr/>
        </p:nvPicPr>
        <p:blipFill rotWithShape="1">
          <a:blip r:embed="rId8">
            <a:alphaModFix/>
          </a:blip>
          <a:srcRect/>
          <a:stretch/>
        </p:blipFill>
        <p:spPr>
          <a:xfrm>
            <a:off x="10198955" y="5418484"/>
            <a:ext cx="1854681" cy="931124"/>
          </a:xfrm>
          <a:prstGeom prst="rect">
            <a:avLst/>
          </a:prstGeom>
          <a:noFill/>
          <a:ln>
            <a:noFill/>
          </a:ln>
        </p:spPr>
      </p:pic>
      <p:cxnSp>
        <p:nvCxnSpPr>
          <p:cNvPr id="16" name="Google Shape;16;p7"/>
          <p:cNvCxnSpPr/>
          <p:nvPr/>
        </p:nvCxnSpPr>
        <p:spPr>
          <a:xfrm rot="10800000" flipH="1">
            <a:off x="0" y="6504578"/>
            <a:ext cx="12207240" cy="24081"/>
          </a:xfrm>
          <a:prstGeom prst="straightConnector1">
            <a:avLst/>
          </a:prstGeom>
          <a:noFill/>
          <a:ln w="107950" cap="flat" cmpd="sng">
            <a:solidFill>
              <a:schemeClr val="lt1"/>
            </a:solidFill>
            <a:prstDash val="solid"/>
            <a:miter lim="800000"/>
            <a:headEnd type="none" w="sm" len="sm"/>
            <a:tailEnd type="none" w="sm" len="sm"/>
          </a:ln>
        </p:spPr>
      </p:cxn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6"/>
        <p:cNvGrpSpPr/>
        <p:nvPr/>
      </p:nvGrpSpPr>
      <p:grpSpPr>
        <a:xfrm>
          <a:off x="0" y="0"/>
          <a:ext cx="0" cy="0"/>
          <a:chOff x="0" y="0"/>
          <a:chExt cx="0" cy="0"/>
        </a:xfrm>
      </p:grpSpPr>
      <p:sp>
        <p:nvSpPr>
          <p:cNvPr id="37" name="Google Shape;37;p1"/>
          <p:cNvSpPr txBox="1">
            <a:spLocks noGrp="1"/>
          </p:cNvSpPr>
          <p:nvPr>
            <p:ph type="title"/>
          </p:nvPr>
        </p:nvSpPr>
        <p:spPr>
          <a:xfrm>
            <a:off x="831850" y="1166329"/>
            <a:ext cx="10515600" cy="1528746"/>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003057"/>
              </a:buClr>
              <a:buSzPts val="6000"/>
              <a:buFont typeface="Calibri"/>
              <a:buNone/>
            </a:pPr>
            <a:r>
              <a:rPr lang="en-US" dirty="0"/>
              <a:t>Kinesiology and Athletics</a:t>
            </a:r>
            <a:endParaRPr dirty="0"/>
          </a:p>
        </p:txBody>
      </p:sp>
      <p:sp>
        <p:nvSpPr>
          <p:cNvPr id="38" name="Google Shape;38;p1"/>
          <p:cNvSpPr txBox="1">
            <a:spLocks noGrp="1"/>
          </p:cNvSpPr>
          <p:nvPr>
            <p:ph type="body" idx="1"/>
          </p:nvPr>
        </p:nvSpPr>
        <p:spPr>
          <a:xfrm>
            <a:off x="831850" y="3097763"/>
            <a:ext cx="10515600" cy="1922107"/>
          </a:xfrm>
          <a:prstGeom prst="rect">
            <a:avLst/>
          </a:prstGeom>
          <a:noFill/>
          <a:ln>
            <a:noFill/>
          </a:ln>
        </p:spPr>
        <p:txBody>
          <a:bodyPr spcFirstLastPara="1" wrap="square" lIns="91425" tIns="45700" rIns="91425" bIns="45700" anchor="t" anchorCtr="0">
            <a:normAutofit/>
          </a:bodyPr>
          <a:lstStyle/>
          <a:p>
            <a:pPr marL="0" lvl="0" indent="0" algn="r" rtl="0">
              <a:lnSpc>
                <a:spcPct val="90000"/>
              </a:lnSpc>
              <a:spcBef>
                <a:spcPts val="0"/>
              </a:spcBef>
              <a:spcAft>
                <a:spcPts val="0"/>
              </a:spcAft>
              <a:buClr>
                <a:schemeClr val="accent1"/>
              </a:buClr>
              <a:buSzPts val="4000"/>
              <a:buNone/>
            </a:pPr>
            <a:r>
              <a:rPr lang="en-US" sz="4000" dirty="0">
                <a:solidFill>
                  <a:schemeClr val="accent1"/>
                </a:solidFill>
              </a:rPr>
              <a:t>Program Review Presentation</a:t>
            </a:r>
            <a:endParaRPr dirty="0">
              <a:solidFill>
                <a:schemeClr val="accent1"/>
              </a:solidFill>
            </a:endParaRPr>
          </a:p>
          <a:p>
            <a:pPr marL="0" lvl="0" indent="0" algn="r" rtl="0">
              <a:lnSpc>
                <a:spcPct val="90000"/>
              </a:lnSpc>
              <a:spcBef>
                <a:spcPts val="1000"/>
              </a:spcBef>
              <a:spcAft>
                <a:spcPts val="0"/>
              </a:spcAft>
              <a:buClr>
                <a:schemeClr val="accent1"/>
              </a:buClr>
              <a:buSzPts val="4000"/>
              <a:buNone/>
            </a:pPr>
            <a:r>
              <a:rPr lang="en-US" sz="4000" dirty="0">
                <a:solidFill>
                  <a:schemeClr val="accent1"/>
                </a:solidFill>
              </a:rPr>
              <a:t>Cohort 3: 2021-2022</a:t>
            </a:r>
            <a:endParaRPr dirty="0"/>
          </a:p>
          <a:p>
            <a:pPr marL="0" lvl="0" indent="0" algn="r" rtl="0">
              <a:lnSpc>
                <a:spcPct val="90000"/>
              </a:lnSpc>
              <a:spcBef>
                <a:spcPts val="1000"/>
              </a:spcBef>
              <a:spcAft>
                <a:spcPts val="0"/>
              </a:spcAft>
              <a:buClr>
                <a:srgbClr val="BA0C2F"/>
              </a:buClr>
              <a:buSzPts val="4000"/>
              <a:buNone/>
            </a:pPr>
            <a:endParaRPr sz="4000" dirty="0">
              <a:solidFill>
                <a:schemeClr val="accen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sp>
        <p:nvSpPr>
          <p:cNvPr id="44" name="Google Shape;44;p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dirty="0"/>
              <a:t>Kinesiology and Athletics Profile </a:t>
            </a:r>
            <a:endParaRPr dirty="0"/>
          </a:p>
        </p:txBody>
      </p:sp>
      <p:sp>
        <p:nvSpPr>
          <p:cNvPr id="45" name="Google Shape;45;p2"/>
          <p:cNvSpPr txBox="1">
            <a:spLocks noGrp="1"/>
          </p:cNvSpPr>
          <p:nvPr>
            <p:ph type="body" idx="1"/>
          </p:nvPr>
        </p:nvSpPr>
        <p:spPr>
          <a:xfrm>
            <a:off x="751572" y="1792164"/>
            <a:ext cx="10515600" cy="4454631"/>
          </a:xfrm>
          <a:prstGeom prst="rect">
            <a:avLst/>
          </a:prstGeom>
          <a:noFill/>
          <a:ln>
            <a:noFill/>
          </a:ln>
        </p:spPr>
        <p:txBody>
          <a:bodyPr spcFirstLastPara="1" wrap="square" lIns="91425" tIns="45700" rIns="91425" bIns="45700" anchor="t" anchorCtr="0">
            <a:normAutofit/>
          </a:bodyPr>
          <a:lstStyle/>
          <a:p>
            <a:pPr indent="-457200">
              <a:spcBef>
                <a:spcPts val="0"/>
              </a:spcBef>
            </a:pPr>
            <a:r>
              <a:rPr lang="en-US" dirty="0"/>
              <a:t>The Kinesiology and Athletics department contributes to the mission of American River College in multiple facets. We place students first in providing an academically rich, inclusive environment that inspires critical thinking, learning and achievement, and responsible participation in the community.</a:t>
            </a:r>
          </a:p>
          <a:p>
            <a:pPr indent="-457200">
              <a:spcBef>
                <a:spcPts val="0"/>
              </a:spcBef>
            </a:pPr>
            <a:endParaRPr lang="en-US" i="1" dirty="0"/>
          </a:p>
          <a:p>
            <a:pPr indent="-457200">
              <a:spcBef>
                <a:spcPts val="0"/>
              </a:spcBef>
            </a:pPr>
            <a:r>
              <a:rPr lang="en-US" dirty="0"/>
              <a:t>The program-level planning unit is a collection of faculty, staff, and support services that provide a wide range of instructional opportunities to serve the ARC student population. </a:t>
            </a:r>
          </a:p>
          <a:p>
            <a:pPr marL="0" indent="0">
              <a:spcBef>
                <a:spcPts val="0"/>
              </a:spcBef>
              <a:buNone/>
            </a:pPr>
            <a:endParaRPr i="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sp>
        <p:nvSpPr>
          <p:cNvPr id="44" name="Google Shape;44;p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dirty="0"/>
              <a:t>Kinesiology and Athletics Profile </a:t>
            </a:r>
            <a:endParaRPr dirty="0"/>
          </a:p>
        </p:txBody>
      </p:sp>
      <p:sp>
        <p:nvSpPr>
          <p:cNvPr id="45" name="Google Shape;45;p2"/>
          <p:cNvSpPr txBox="1">
            <a:spLocks noGrp="1"/>
          </p:cNvSpPr>
          <p:nvPr>
            <p:ph type="body" idx="1"/>
          </p:nvPr>
        </p:nvSpPr>
        <p:spPr>
          <a:xfrm>
            <a:off x="693821" y="1792166"/>
            <a:ext cx="10515600" cy="4098496"/>
          </a:xfrm>
          <a:prstGeom prst="rect">
            <a:avLst/>
          </a:prstGeom>
          <a:noFill/>
          <a:ln>
            <a:noFill/>
          </a:ln>
        </p:spPr>
        <p:txBody>
          <a:bodyPr spcFirstLastPara="1" wrap="square" lIns="91425" tIns="45700" rIns="91425" bIns="45700" anchor="t" anchorCtr="0">
            <a:normAutofit/>
          </a:bodyPr>
          <a:lstStyle/>
          <a:p>
            <a:pPr indent="-457200">
              <a:spcBef>
                <a:spcPts val="0"/>
              </a:spcBef>
            </a:pPr>
            <a:r>
              <a:rPr lang="en-US" dirty="0"/>
              <a:t>We are a collection of dedicated teachers, coaches, full time and part-time staff, and amazing support services. We are diverse, performance driven, and sweaty! </a:t>
            </a:r>
          </a:p>
          <a:p>
            <a:pPr indent="-457200">
              <a:spcBef>
                <a:spcPts val="0"/>
              </a:spcBef>
            </a:pPr>
            <a:endParaRPr lang="en-US" dirty="0"/>
          </a:p>
          <a:p>
            <a:pPr indent="-457200">
              <a:spcBef>
                <a:spcPts val="0"/>
              </a:spcBef>
            </a:pPr>
            <a:r>
              <a:rPr lang="en-US" dirty="0"/>
              <a:t>Our purpose and function is to provide each student in our class an experience that challenges them in the present and provides a knowledge base for on-going physical fitness and wellness once they leave our campus. </a:t>
            </a:r>
            <a:endParaRPr i="1" dirty="0"/>
          </a:p>
        </p:txBody>
      </p:sp>
    </p:spTree>
    <p:extLst>
      <p:ext uri="{BB962C8B-B14F-4D97-AF65-F5344CB8AC3E}">
        <p14:creationId xmlns:p14="http://schemas.microsoft.com/office/powerpoint/2010/main" val="8377893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0"/>
        <p:cNvGrpSpPr/>
        <p:nvPr/>
      </p:nvGrpSpPr>
      <p:grpSpPr>
        <a:xfrm>
          <a:off x="0" y="0"/>
          <a:ext cx="0" cy="0"/>
          <a:chOff x="0" y="0"/>
          <a:chExt cx="0" cy="0"/>
        </a:xfrm>
      </p:grpSpPr>
      <p:sp>
        <p:nvSpPr>
          <p:cNvPr id="51" name="Google Shape;51;p3"/>
          <p:cNvSpPr txBox="1">
            <a:spLocks noGrp="1"/>
          </p:cNvSpPr>
          <p:nvPr>
            <p:ph type="title"/>
          </p:nvPr>
        </p:nvSpPr>
        <p:spPr>
          <a:xfrm>
            <a:off x="482066" y="230981"/>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dirty="0"/>
              <a:t>Historical Analysis</a:t>
            </a:r>
            <a:endParaRPr dirty="0"/>
          </a:p>
        </p:txBody>
      </p:sp>
      <p:sp>
        <p:nvSpPr>
          <p:cNvPr id="52" name="Google Shape;52;p3"/>
          <p:cNvSpPr txBox="1">
            <a:spLocks noGrp="1"/>
          </p:cNvSpPr>
          <p:nvPr>
            <p:ph type="body" idx="1"/>
          </p:nvPr>
        </p:nvSpPr>
        <p:spPr>
          <a:xfrm>
            <a:off x="568693" y="1469490"/>
            <a:ext cx="10515600" cy="4351338"/>
          </a:xfrm>
          <a:prstGeom prst="rect">
            <a:avLst/>
          </a:prstGeom>
          <a:noFill/>
          <a:ln>
            <a:noFill/>
          </a:ln>
        </p:spPr>
        <p:txBody>
          <a:bodyPr spcFirstLastPara="1" wrap="square" lIns="91425" tIns="45700" rIns="91425" bIns="45700" anchor="t" anchorCtr="0">
            <a:normAutofit fontScale="85000" lnSpcReduction="20000"/>
          </a:bodyPr>
          <a:lstStyle/>
          <a:p>
            <a:pPr marL="0" lvl="0" indent="0" algn="l" rtl="0">
              <a:lnSpc>
                <a:spcPct val="90000"/>
              </a:lnSpc>
              <a:spcBef>
                <a:spcPts val="0"/>
              </a:spcBef>
              <a:spcAft>
                <a:spcPts val="0"/>
              </a:spcAft>
              <a:buClr>
                <a:srgbClr val="BA0C2F"/>
              </a:buClr>
              <a:buSzPts val="2800"/>
              <a:buNone/>
            </a:pPr>
            <a:r>
              <a:rPr lang="en-US" sz="4200" dirty="0">
                <a:solidFill>
                  <a:schemeClr val="tx1"/>
                </a:solidFill>
              </a:rPr>
              <a:t>Program Strengths:</a:t>
            </a:r>
          </a:p>
          <a:p>
            <a:pPr marL="0" lvl="0" indent="0" algn="l" rtl="0">
              <a:lnSpc>
                <a:spcPct val="90000"/>
              </a:lnSpc>
              <a:spcBef>
                <a:spcPts val="0"/>
              </a:spcBef>
              <a:spcAft>
                <a:spcPts val="0"/>
              </a:spcAft>
              <a:buClr>
                <a:srgbClr val="BA0C2F"/>
              </a:buClr>
              <a:buSzPts val="2800"/>
              <a:buNone/>
            </a:pPr>
            <a:endParaRPr lang="en-US" dirty="0">
              <a:solidFill>
                <a:schemeClr val="tx1"/>
              </a:solidFill>
            </a:endParaRPr>
          </a:p>
          <a:p>
            <a:pPr indent="-457200">
              <a:spcBef>
                <a:spcPts val="0"/>
              </a:spcBef>
              <a:buClr>
                <a:schemeClr val="tx1"/>
              </a:buClr>
            </a:pPr>
            <a:r>
              <a:rPr lang="en-US" sz="3300" dirty="0"/>
              <a:t>Historically our department has served the needs of our DI students before the work of equity was identified.</a:t>
            </a:r>
          </a:p>
          <a:p>
            <a:pPr marL="0" indent="0">
              <a:spcBef>
                <a:spcPts val="0"/>
              </a:spcBef>
              <a:buClr>
                <a:schemeClr val="tx1"/>
              </a:buClr>
              <a:buNone/>
            </a:pPr>
            <a:r>
              <a:rPr lang="en-US" sz="3300" dirty="0"/>
              <a:t> </a:t>
            </a:r>
          </a:p>
          <a:p>
            <a:pPr indent="-457200">
              <a:spcBef>
                <a:spcPts val="0"/>
              </a:spcBef>
              <a:buClr>
                <a:schemeClr val="tx1"/>
              </a:buClr>
            </a:pPr>
            <a:r>
              <a:rPr lang="en-US" sz="3300" dirty="0"/>
              <a:t>Our instructors are on the front lines of physical and overall health issues our society is facing.</a:t>
            </a:r>
          </a:p>
          <a:p>
            <a:pPr indent="-457200">
              <a:spcBef>
                <a:spcPts val="0"/>
              </a:spcBef>
              <a:buClr>
                <a:schemeClr val="tx1"/>
              </a:buClr>
            </a:pPr>
            <a:endParaRPr lang="en-US" sz="3300" dirty="0"/>
          </a:p>
          <a:p>
            <a:pPr indent="-457200">
              <a:spcBef>
                <a:spcPts val="0"/>
              </a:spcBef>
              <a:buClr>
                <a:schemeClr val="tx1"/>
              </a:buClr>
            </a:pPr>
            <a:r>
              <a:rPr lang="en-US" sz="3300" dirty="0"/>
              <a:t>We provide a unique, highly specialized, high-performance experience for student athletes.</a:t>
            </a:r>
          </a:p>
          <a:p>
            <a:pPr marL="0" indent="0">
              <a:spcBef>
                <a:spcPts val="0"/>
              </a:spcBef>
              <a:buClr>
                <a:schemeClr val="tx1"/>
              </a:buClr>
              <a:buNone/>
            </a:pPr>
            <a:endParaRPr lang="en-US" sz="3300" dirty="0"/>
          </a:p>
          <a:p>
            <a:pPr indent="-457200">
              <a:spcBef>
                <a:spcPts val="0"/>
              </a:spcBef>
              <a:buClr>
                <a:schemeClr val="tx1"/>
              </a:buClr>
            </a:pPr>
            <a:r>
              <a:rPr lang="en-US" sz="3300" dirty="0"/>
              <a:t>Our degrees in Dance, Recreation and Kinesiology are vigorous, highly specialized degrees led by skilled professionals.</a:t>
            </a:r>
            <a:endParaRPr sz="3300" dirty="0"/>
          </a:p>
          <a:p>
            <a:pPr marL="228600" lvl="0" indent="-50800" algn="l" rtl="0">
              <a:lnSpc>
                <a:spcPct val="90000"/>
              </a:lnSpc>
              <a:spcBef>
                <a:spcPts val="1000"/>
              </a:spcBef>
              <a:spcAft>
                <a:spcPts val="0"/>
              </a:spcAft>
              <a:buClr>
                <a:srgbClr val="BA0C2F"/>
              </a:buClr>
              <a:buSzPts val="2800"/>
              <a:buNone/>
            </a:pPr>
            <a:endParaRPr dirty="0"/>
          </a:p>
        </p:txBody>
      </p:sp>
      <p:sp>
        <p:nvSpPr>
          <p:cNvPr id="53" name="Google Shape;53;p3"/>
          <p:cNvSpPr txBox="1">
            <a:spLocks noGrp="1"/>
          </p:cNvSpPr>
          <p:nvPr>
            <p:ph type="body" idx="4294967295"/>
          </p:nvPr>
        </p:nvSpPr>
        <p:spPr>
          <a:xfrm>
            <a:off x="7010400" y="1287463"/>
            <a:ext cx="5181600" cy="4889500"/>
          </a:xfrm>
          <a:prstGeom prst="rect">
            <a:avLst/>
          </a:prstGeom>
          <a:noFill/>
          <a:ln>
            <a:noFill/>
          </a:ln>
        </p:spPr>
        <p:txBody>
          <a:bodyPr spcFirstLastPara="1" wrap="square" lIns="91425" tIns="45700" rIns="91425" bIns="45700" anchor="t" anchorCtr="0">
            <a:normAutofit/>
          </a:bodyPr>
          <a:lstStyle/>
          <a:p>
            <a:pPr marL="0" indent="0">
              <a:spcBef>
                <a:spcPts val="0"/>
              </a:spcBef>
              <a:buNone/>
            </a:pPr>
            <a:r>
              <a:rPr lang="en-US" dirty="0"/>
              <a:t> </a:t>
            </a:r>
            <a:endParaRPr dirty="0"/>
          </a:p>
          <a:p>
            <a:pPr marL="228600" lvl="0" indent="-50800" algn="l" rtl="0">
              <a:lnSpc>
                <a:spcPct val="90000"/>
              </a:lnSpc>
              <a:spcBef>
                <a:spcPts val="1000"/>
              </a:spcBef>
              <a:spcAft>
                <a:spcPts val="0"/>
              </a:spcAft>
              <a:buClr>
                <a:srgbClr val="BA0C2F"/>
              </a:buClr>
              <a:buSzPts val="2800"/>
              <a:buNone/>
            </a:pPr>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0"/>
        <p:cNvGrpSpPr/>
        <p:nvPr/>
      </p:nvGrpSpPr>
      <p:grpSpPr>
        <a:xfrm>
          <a:off x="0" y="0"/>
          <a:ext cx="0" cy="0"/>
          <a:chOff x="0" y="0"/>
          <a:chExt cx="0" cy="0"/>
        </a:xfrm>
      </p:grpSpPr>
      <p:sp>
        <p:nvSpPr>
          <p:cNvPr id="51" name="Google Shape;51;p3"/>
          <p:cNvSpPr txBox="1">
            <a:spLocks noGrp="1"/>
          </p:cNvSpPr>
          <p:nvPr>
            <p:ph type="title"/>
          </p:nvPr>
        </p:nvSpPr>
        <p:spPr>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dirty="0"/>
              <a:t>Historical Analysis</a:t>
            </a:r>
            <a:endParaRPr dirty="0"/>
          </a:p>
        </p:txBody>
      </p:sp>
      <p:sp>
        <p:nvSpPr>
          <p:cNvPr id="53" name="Google Shape;53;p3"/>
          <p:cNvSpPr txBox="1">
            <a:spLocks noGrp="1"/>
          </p:cNvSpPr>
          <p:nvPr>
            <p:ph type="body" idx="1"/>
          </p:nvPr>
        </p:nvSpPr>
        <p:spPr>
          <a:xfrm>
            <a:off x="838200" y="1604244"/>
            <a:ext cx="10515600" cy="4351338"/>
          </a:xfrm>
          <a:prstGeom prst="rect">
            <a:avLst/>
          </a:prstGeom>
          <a:noFill/>
          <a:ln>
            <a:noFill/>
          </a:ln>
        </p:spPr>
        <p:txBody>
          <a:bodyPr spcFirstLastPara="1" wrap="square" lIns="91425" tIns="45700" rIns="91425" bIns="45700" anchor="t" anchorCtr="0">
            <a:normAutofit fontScale="70000" lnSpcReduction="20000"/>
          </a:bodyPr>
          <a:lstStyle/>
          <a:p>
            <a:pPr marL="0" lvl="0" indent="0" algn="l" rtl="0">
              <a:lnSpc>
                <a:spcPct val="90000"/>
              </a:lnSpc>
              <a:spcBef>
                <a:spcPts val="0"/>
              </a:spcBef>
              <a:spcAft>
                <a:spcPts val="0"/>
              </a:spcAft>
              <a:buClr>
                <a:schemeClr val="tx1"/>
              </a:buClr>
              <a:buSzPts val="2800"/>
              <a:buNone/>
            </a:pPr>
            <a:r>
              <a:rPr lang="en-US" sz="4600" dirty="0">
                <a:solidFill>
                  <a:schemeClr val="tx1"/>
                </a:solidFill>
              </a:rPr>
              <a:t>Program Challenges:</a:t>
            </a:r>
          </a:p>
          <a:p>
            <a:pPr marL="0" lvl="0" indent="0" algn="l" rtl="0">
              <a:lnSpc>
                <a:spcPct val="90000"/>
              </a:lnSpc>
              <a:spcBef>
                <a:spcPts val="0"/>
              </a:spcBef>
              <a:spcAft>
                <a:spcPts val="0"/>
              </a:spcAft>
              <a:buClr>
                <a:schemeClr val="tx1"/>
              </a:buClr>
              <a:buSzPts val="2800"/>
              <a:buNone/>
            </a:pPr>
            <a:endParaRPr lang="en-US" dirty="0">
              <a:solidFill>
                <a:schemeClr val="tx1"/>
              </a:solidFill>
            </a:endParaRPr>
          </a:p>
          <a:p>
            <a:pPr indent="-457200">
              <a:spcBef>
                <a:spcPts val="0"/>
              </a:spcBef>
              <a:buClr>
                <a:schemeClr val="tx1"/>
              </a:buClr>
            </a:pPr>
            <a:r>
              <a:rPr lang="en-US" sz="3600" dirty="0"/>
              <a:t>Understanding data and its relevancy.</a:t>
            </a:r>
          </a:p>
          <a:p>
            <a:pPr indent="-457200">
              <a:spcBef>
                <a:spcPts val="0"/>
              </a:spcBef>
              <a:buClr>
                <a:schemeClr val="tx1"/>
              </a:buClr>
            </a:pPr>
            <a:endParaRPr lang="en-US" sz="3600" dirty="0"/>
          </a:p>
          <a:p>
            <a:pPr indent="-457200">
              <a:spcBef>
                <a:spcPts val="0"/>
              </a:spcBef>
              <a:buClr>
                <a:schemeClr val="tx1"/>
              </a:buClr>
            </a:pPr>
            <a:r>
              <a:rPr lang="en-US" sz="3600" dirty="0"/>
              <a:t>Creating online opportunities for our curriculum has been difficult.</a:t>
            </a:r>
          </a:p>
          <a:p>
            <a:pPr indent="-457200">
              <a:spcBef>
                <a:spcPts val="0"/>
              </a:spcBef>
              <a:buClr>
                <a:schemeClr val="tx1"/>
              </a:buClr>
            </a:pPr>
            <a:endParaRPr lang="en-US" sz="3600" dirty="0"/>
          </a:p>
          <a:p>
            <a:pPr indent="-457200">
              <a:spcBef>
                <a:spcPts val="0"/>
              </a:spcBef>
              <a:buClr>
                <a:schemeClr val="tx1"/>
              </a:buClr>
            </a:pPr>
            <a:r>
              <a:rPr lang="en-US" sz="3600" dirty="0"/>
              <a:t>Enrollment for our on-ground classes post covid has been low.</a:t>
            </a:r>
          </a:p>
          <a:p>
            <a:pPr indent="-457200">
              <a:spcBef>
                <a:spcPts val="0"/>
              </a:spcBef>
              <a:buClr>
                <a:schemeClr val="tx1"/>
              </a:buClr>
            </a:pPr>
            <a:endParaRPr lang="en-US" sz="3600" dirty="0"/>
          </a:p>
          <a:p>
            <a:pPr indent="-457200">
              <a:spcBef>
                <a:spcPts val="0"/>
              </a:spcBef>
              <a:buClr>
                <a:schemeClr val="tx1"/>
              </a:buClr>
            </a:pPr>
            <a:r>
              <a:rPr lang="en-US" sz="3600" dirty="0"/>
              <a:t>Campus-wide on-ground classes whose students often time enroll in KA classes in addition to their on-ground classes.</a:t>
            </a:r>
          </a:p>
          <a:p>
            <a:pPr indent="-457200">
              <a:spcBef>
                <a:spcPts val="0"/>
              </a:spcBef>
              <a:buClr>
                <a:schemeClr val="tx1"/>
              </a:buClr>
            </a:pPr>
            <a:endParaRPr lang="en-US" sz="3600" dirty="0"/>
          </a:p>
          <a:p>
            <a:pPr indent="-457200">
              <a:spcBef>
                <a:spcPts val="0"/>
              </a:spcBef>
              <a:buClr>
                <a:schemeClr val="tx1"/>
              </a:buClr>
            </a:pPr>
            <a:r>
              <a:rPr lang="en-US" sz="3600" dirty="0"/>
              <a:t>Legislative processes.</a:t>
            </a:r>
          </a:p>
          <a:p>
            <a:pPr lvl="1" indent="-457200">
              <a:spcBef>
                <a:spcPts val="0"/>
              </a:spcBef>
              <a:buClr>
                <a:schemeClr val="tx1"/>
              </a:buClr>
            </a:pPr>
            <a:r>
              <a:rPr lang="en-US" sz="3600" dirty="0"/>
              <a:t>Repeatability  </a:t>
            </a:r>
          </a:p>
          <a:p>
            <a:pPr lvl="1" indent="-457200">
              <a:spcBef>
                <a:spcPts val="0"/>
              </a:spcBef>
              <a:buClr>
                <a:schemeClr val="tx1"/>
              </a:buClr>
            </a:pPr>
            <a:r>
              <a:rPr lang="en-US" sz="3600" dirty="0"/>
              <a:t>AB 928</a:t>
            </a:r>
          </a:p>
          <a:p>
            <a:pPr marL="0" indent="0">
              <a:spcBef>
                <a:spcPts val="0"/>
              </a:spcBef>
              <a:buNone/>
            </a:pPr>
            <a:r>
              <a:rPr lang="en-US" dirty="0"/>
              <a:t> </a:t>
            </a:r>
            <a:endParaRPr dirty="0"/>
          </a:p>
          <a:p>
            <a:pPr marL="228600" lvl="0" indent="-50800" algn="l" rtl="0">
              <a:lnSpc>
                <a:spcPct val="90000"/>
              </a:lnSpc>
              <a:spcBef>
                <a:spcPts val="1000"/>
              </a:spcBef>
              <a:spcAft>
                <a:spcPts val="0"/>
              </a:spcAft>
              <a:buClr>
                <a:srgbClr val="BA0C2F"/>
              </a:buClr>
              <a:buSzPts val="2800"/>
              <a:buNone/>
            </a:pPr>
            <a:endParaRPr dirty="0"/>
          </a:p>
        </p:txBody>
      </p:sp>
    </p:spTree>
    <p:extLst>
      <p:ext uri="{BB962C8B-B14F-4D97-AF65-F5344CB8AC3E}">
        <p14:creationId xmlns:p14="http://schemas.microsoft.com/office/powerpoint/2010/main" val="2924839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4"/>
          <p:cNvSpPr txBox="1">
            <a:spLocks noGrp="1"/>
          </p:cNvSpPr>
          <p:nvPr>
            <p:ph type="title"/>
          </p:nvPr>
        </p:nvSpPr>
        <p:spPr>
          <a:xfrm>
            <a:off x="487471" y="1825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dirty="0"/>
              <a:t>Objective 1 </a:t>
            </a:r>
            <a:endParaRPr dirty="0"/>
          </a:p>
        </p:txBody>
      </p:sp>
      <p:sp>
        <p:nvSpPr>
          <p:cNvPr id="60" name="Google Shape;60;p4"/>
          <p:cNvSpPr txBox="1">
            <a:spLocks noGrp="1"/>
          </p:cNvSpPr>
          <p:nvPr>
            <p:ph type="body" idx="1"/>
          </p:nvPr>
        </p:nvSpPr>
        <p:spPr>
          <a:xfrm>
            <a:off x="487471" y="1343818"/>
            <a:ext cx="10515600" cy="4383214"/>
          </a:xfrm>
          <a:prstGeom prst="rect">
            <a:avLst/>
          </a:prstGeom>
          <a:noFill/>
          <a:ln>
            <a:noFill/>
          </a:ln>
        </p:spPr>
        <p:txBody>
          <a:bodyPr spcFirstLastPara="1" wrap="square" lIns="91425" tIns="45700" rIns="91425" bIns="45700" anchor="t" anchorCtr="0">
            <a:normAutofit/>
          </a:bodyPr>
          <a:lstStyle/>
          <a:p>
            <a:pPr marL="228600" lvl="0" indent="-139700">
              <a:spcBef>
                <a:spcPts val="0"/>
              </a:spcBef>
              <a:buSzPts val="1400"/>
              <a:buNone/>
            </a:pPr>
            <a:r>
              <a:rPr lang="en-US" dirty="0"/>
              <a:t>Our area has two program level objectives which will enhance our unit’s effectiveness.</a:t>
            </a:r>
          </a:p>
          <a:p>
            <a:pPr marL="228600" lvl="0" indent="-139700">
              <a:spcBef>
                <a:spcPts val="0"/>
              </a:spcBef>
              <a:buSzPts val="1400"/>
              <a:buNone/>
            </a:pPr>
            <a:endParaRPr lang="en-US" sz="1400" i="1" dirty="0"/>
          </a:p>
          <a:p>
            <a:pPr marL="546100" indent="-457200">
              <a:spcBef>
                <a:spcPts val="0"/>
              </a:spcBef>
              <a:buSzPts val="1400"/>
            </a:pPr>
            <a:r>
              <a:rPr lang="en-US" dirty="0"/>
              <a:t>Add Intercollegiate Women's Beach Volleyball. With additional intercollegiate beach volleyball curriculum and general classes for students we will provide more opportunity for female student athletes and our student population in general. </a:t>
            </a:r>
          </a:p>
          <a:p>
            <a:pPr marL="546100" lvl="0" indent="-457200">
              <a:spcBef>
                <a:spcPts val="0"/>
              </a:spcBef>
              <a:buSzPts val="1400"/>
              <a:buFont typeface="Arial" panose="020B0604020202020204" pitchFamily="34" charset="0"/>
              <a:buChar char="•"/>
            </a:pPr>
            <a:endParaRPr lang="en-US" dirty="0"/>
          </a:p>
          <a:p>
            <a:pPr marL="546100" indent="-457200">
              <a:spcBef>
                <a:spcPts val="0"/>
              </a:spcBef>
              <a:buSzPts val="1400"/>
            </a:pPr>
            <a:r>
              <a:rPr lang="en-US" dirty="0"/>
              <a:t>The objective is to provide a high level of service to our students, community, and to one another. The goal falls under SG4, vibrancy and resiliency.</a:t>
            </a:r>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dirty="0"/>
              <a:t>Objective 2</a:t>
            </a:r>
            <a:endParaRPr dirty="0"/>
          </a:p>
        </p:txBody>
      </p:sp>
      <p:sp>
        <p:nvSpPr>
          <p:cNvPr id="60" name="Google Shape;60;p4"/>
          <p:cNvSpPr txBox="1">
            <a:spLocks noGrp="1"/>
          </p:cNvSpPr>
          <p:nvPr>
            <p:ph type="body" idx="1"/>
          </p:nvPr>
        </p:nvSpPr>
        <p:spPr>
          <a:xfrm>
            <a:off x="838200" y="1595535"/>
            <a:ext cx="10515600" cy="4581428"/>
          </a:xfrm>
          <a:prstGeom prst="rect">
            <a:avLst/>
          </a:prstGeom>
          <a:noFill/>
          <a:ln>
            <a:noFill/>
          </a:ln>
        </p:spPr>
        <p:txBody>
          <a:bodyPr spcFirstLastPara="1" wrap="square" lIns="91425" tIns="45700" rIns="91425" bIns="45700" anchor="t" anchorCtr="0">
            <a:normAutofit/>
          </a:bodyPr>
          <a:lstStyle/>
          <a:p>
            <a:pPr marL="228600" lvl="0" indent="-139700">
              <a:spcBef>
                <a:spcPts val="0"/>
              </a:spcBef>
              <a:buSzPts val="1400"/>
              <a:buNone/>
            </a:pPr>
            <a:r>
              <a:rPr lang="en-US" dirty="0"/>
              <a:t>Our area has two program level objectives which will enhance our unit’s effectiveness.</a:t>
            </a:r>
          </a:p>
          <a:p>
            <a:pPr marL="88900" lvl="0" indent="0">
              <a:spcBef>
                <a:spcPts val="0"/>
              </a:spcBef>
              <a:buSzPts val="1400"/>
              <a:buNone/>
            </a:pPr>
            <a:endParaRPr lang="en-US" sz="1400" i="1" dirty="0"/>
          </a:p>
          <a:p>
            <a:pPr>
              <a:buFont typeface="Arial" panose="020B0604020202020204" pitchFamily="34" charset="0"/>
              <a:buChar char="•"/>
            </a:pPr>
            <a:r>
              <a:rPr lang="en-US" dirty="0"/>
              <a:t>Create a more contemporary digital approach to how we schedule classes, promote degrees and certificates, and provide greater community outreach in general. </a:t>
            </a:r>
          </a:p>
          <a:p>
            <a:pPr>
              <a:buFont typeface="Arial" panose="020B0604020202020204" pitchFamily="34" charset="0"/>
              <a:buChar char="•"/>
            </a:pPr>
            <a:r>
              <a:rPr lang="en-US" dirty="0"/>
              <a:t>We support the creation of and hiring for a Media Communications Specialist. The objective is to foster relationships with students. The goal falls under SG1, students first.</a:t>
            </a:r>
          </a:p>
          <a:p>
            <a:pPr marL="50800" indent="0">
              <a:buNone/>
            </a:pPr>
            <a:br>
              <a:rPr lang="en-US" sz="1400" dirty="0"/>
            </a:br>
            <a:endParaRPr lang="en-US" sz="1400" dirty="0"/>
          </a:p>
          <a:p>
            <a:pPr marL="431800" lvl="0" indent="-342900">
              <a:spcBef>
                <a:spcPts val="0"/>
              </a:spcBef>
              <a:buSzPts val="1400"/>
              <a:buFont typeface="+mj-lt"/>
              <a:buAutoNum type="arabicPeriod"/>
            </a:pPr>
            <a:endParaRPr sz="1400" i="1" dirty="0"/>
          </a:p>
        </p:txBody>
      </p:sp>
    </p:spTree>
    <p:extLst>
      <p:ext uri="{BB962C8B-B14F-4D97-AF65-F5344CB8AC3E}">
        <p14:creationId xmlns:p14="http://schemas.microsoft.com/office/powerpoint/2010/main" val="256362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5"/>
          <p:cNvSpPr txBox="1">
            <a:spLocks noGrp="1"/>
          </p:cNvSpPr>
          <p:nvPr>
            <p:ph type="title"/>
          </p:nvPr>
        </p:nvSpPr>
        <p:spPr>
          <a:xfrm>
            <a:off x="664946" y="153369"/>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dirty="0"/>
              <a:t>Strategic Enhancement</a:t>
            </a:r>
            <a:endParaRPr dirty="0"/>
          </a:p>
        </p:txBody>
      </p:sp>
      <p:sp>
        <p:nvSpPr>
          <p:cNvPr id="67" name="Google Shape;67;p5"/>
          <p:cNvSpPr txBox="1">
            <a:spLocks noGrp="1"/>
          </p:cNvSpPr>
          <p:nvPr>
            <p:ph type="body" idx="1"/>
          </p:nvPr>
        </p:nvSpPr>
        <p:spPr>
          <a:xfrm>
            <a:off x="838200" y="1478932"/>
            <a:ext cx="10515600" cy="4698031"/>
          </a:xfrm>
          <a:prstGeom prst="rect">
            <a:avLst/>
          </a:prstGeom>
          <a:noFill/>
          <a:ln>
            <a:noFill/>
          </a:ln>
        </p:spPr>
        <p:txBody>
          <a:bodyPr spcFirstLastPara="1" wrap="square" lIns="91425" tIns="45700" rIns="91425" bIns="45700" anchor="t" anchorCtr="0">
            <a:normAutofit lnSpcReduction="10000"/>
          </a:bodyPr>
          <a:lstStyle/>
          <a:p>
            <a:pPr indent="-457200">
              <a:spcBef>
                <a:spcPts val="0"/>
              </a:spcBef>
            </a:pPr>
            <a:r>
              <a:rPr lang="en-US" dirty="0"/>
              <a:t>Ideally our enrollments will stabilize, our internal data will give us the blueprint for the right balance between in person and online learning, our degree programs will be robust, and our teams will win State Championships every year!</a:t>
            </a:r>
          </a:p>
          <a:p>
            <a:pPr indent="-457200">
              <a:spcBef>
                <a:spcPts val="0"/>
              </a:spcBef>
            </a:pPr>
            <a:endParaRPr lang="en-US" dirty="0"/>
          </a:p>
          <a:p>
            <a:pPr indent="-457200">
              <a:spcBef>
                <a:spcPts val="0"/>
              </a:spcBef>
            </a:pPr>
            <a:r>
              <a:rPr lang="en-US" dirty="0"/>
              <a:t>We are implementing a questionnaire with the plan of using our own internal data to help us schedule more effectively.</a:t>
            </a:r>
          </a:p>
          <a:p>
            <a:pPr indent="-457200">
              <a:spcBef>
                <a:spcPts val="0"/>
              </a:spcBef>
            </a:pPr>
            <a:endParaRPr lang="en-US" dirty="0"/>
          </a:p>
          <a:p>
            <a:pPr indent="-457200">
              <a:spcBef>
                <a:spcPts val="0"/>
              </a:spcBef>
            </a:pPr>
            <a:r>
              <a:rPr lang="en-US" dirty="0"/>
              <a:t>As has been our way in Kinesiology and Athletics for decades we embrace the ARC mission and desire to provide access, mentoring, role modeling, and to be instruments of change in a                   person’s life.</a:t>
            </a:r>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a:t>Planning Steps</a:t>
            </a:r>
            <a:endParaRPr/>
          </a:p>
        </p:txBody>
      </p:sp>
      <p:sp>
        <p:nvSpPr>
          <p:cNvPr id="74" name="Google Shape;74;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635000" indent="-457200">
              <a:spcBef>
                <a:spcPts val="0"/>
              </a:spcBef>
            </a:pPr>
            <a:r>
              <a:rPr lang="en-US" dirty="0"/>
              <a:t>We are going through transitional growing pains and like all of us know in higher education progress is usually slow. In the short term, find out why students take our classes and give them opportunity and flexibility as they chose classes.</a:t>
            </a:r>
          </a:p>
          <a:p>
            <a:pPr marL="635000" indent="-457200">
              <a:spcBef>
                <a:spcPts val="0"/>
              </a:spcBef>
            </a:pPr>
            <a:endParaRPr lang="en-US" dirty="0"/>
          </a:p>
          <a:p>
            <a:pPr marL="635000" indent="-457200">
              <a:spcBef>
                <a:spcPts val="0"/>
              </a:spcBef>
            </a:pPr>
            <a:r>
              <a:rPr lang="en-US" dirty="0"/>
              <a:t>Understanding the data and its relevancy to our area and how the use of this data will help us reach more DI students. </a:t>
            </a:r>
          </a:p>
          <a:p>
            <a:pPr marL="228600" lvl="0" indent="-50800">
              <a:spcBef>
                <a:spcPts val="0"/>
              </a:spcBef>
              <a:buNone/>
            </a:pP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1614</TotalTime>
  <Words>778</Words>
  <Application>Microsoft Macintosh PowerPoint</Application>
  <PresentationFormat>Widescreen</PresentationFormat>
  <Paragraphs>75</Paragraphs>
  <Slides>9</Slides>
  <Notes>9</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Calibri</vt:lpstr>
      <vt:lpstr>Office Theme</vt:lpstr>
      <vt:lpstr>Kinesiology and Athletics</vt:lpstr>
      <vt:lpstr>Kinesiology and Athletics Profile </vt:lpstr>
      <vt:lpstr>Kinesiology and Athletics Profile </vt:lpstr>
      <vt:lpstr>Historical Analysis</vt:lpstr>
      <vt:lpstr>Historical Analysis</vt:lpstr>
      <vt:lpstr>Objective 1 </vt:lpstr>
      <vt:lpstr>Objective 2</vt:lpstr>
      <vt:lpstr>Strategic Enhancement</vt:lpstr>
      <vt:lpstr>Planning Steps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Title</dc:title>
  <dc:creator>CJ</dc:creator>
  <cp:lastModifiedBy>Finnecy, Timothy</cp:lastModifiedBy>
  <cp:revision>11</cp:revision>
  <cp:lastPrinted>2022-04-27T18:27:53Z</cp:lastPrinted>
  <dcterms:created xsi:type="dcterms:W3CDTF">2018-10-09T16:48:02Z</dcterms:created>
  <dcterms:modified xsi:type="dcterms:W3CDTF">2022-04-27T18:33:55Z</dcterms:modified>
</cp:coreProperties>
</file>