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hZfu3hEl0Kh+HXON7M2he0fly8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8"/>
  </p:normalViewPr>
  <p:slideViewPr>
    <p:cSldViewPr snapToGrid="0">
      <p:cViewPr varScale="1">
        <p:scale>
          <a:sx n="107" d="100"/>
          <a:sy n="107" d="100"/>
        </p:scale>
        <p:origin x="736" y="1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4" Type="http://schemas.openxmlformats.org/officeDocument/2006/relationships/slide" Target="slides/slide3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Describe what your program does and how this fits with the mission of ARC</a:t>
            </a:r>
            <a:endParaRPr/>
          </a:p>
        </p:txBody>
      </p:sp>
      <p:sp>
        <p:nvSpPr>
          <p:cNvPr id="42" name="Google Shape;42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" name="Google Shape;4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List your program’s strengths and challenges based on review of your historical data or other records.</a:t>
            </a:r>
            <a:endParaRPr/>
          </a:p>
        </p:txBody>
      </p:sp>
      <p:sp>
        <p:nvSpPr>
          <p:cNvPr id="49" name="Google Shape;49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" name="Google Shape;5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List what your program wants to accomplish. Discuss how these accomplishments will or do support the ARCmission.</a:t>
            </a:r>
            <a:endParaRPr/>
          </a:p>
        </p:txBody>
      </p:sp>
      <p:sp>
        <p:nvSpPr>
          <p:cNvPr id="57" name="Google Shape;57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" name="Google Shape;6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Describe what your program’s ideal future looks like. Discuss how this vision supports ARC’s commitment to social justice and equity.</a:t>
            </a:r>
            <a:endParaRPr dirty="0"/>
          </a:p>
        </p:txBody>
      </p:sp>
      <p:sp>
        <p:nvSpPr>
          <p:cNvPr id="64" name="Google Shape;6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0" name="Google Shape;7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List planning steps your program is planning to take within the next year (or so). These would be found in your Annual Unit Plan.</a:t>
            </a:r>
            <a:endParaRPr/>
          </a:p>
        </p:txBody>
      </p:sp>
      <p:sp>
        <p:nvSpPr>
          <p:cNvPr id="71" name="Google Shape;71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  <a:defRPr sz="6000"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400"/>
              <a:buNone/>
              <a:defRPr sz="2400">
                <a:solidFill>
                  <a:srgbClr val="BA0C2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3057"/>
              </a:buClr>
              <a:buSzPts val="2800"/>
              <a:buChar char="•"/>
              <a:defRPr>
                <a:solidFill>
                  <a:srgbClr val="003057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2400"/>
              <a:buChar char="•"/>
              <a:defRPr>
                <a:solidFill>
                  <a:srgbClr val="003057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2000"/>
              <a:buChar char="•"/>
              <a:defRPr>
                <a:solidFill>
                  <a:srgbClr val="003057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1800"/>
              <a:buChar char="•"/>
              <a:defRPr>
                <a:solidFill>
                  <a:srgbClr val="003057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1800"/>
              <a:buChar char="•"/>
              <a:defRPr>
                <a:solidFill>
                  <a:srgbClr val="003057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Char char="•"/>
              <a:defRPr>
                <a:solidFill>
                  <a:srgbClr val="BA0C2F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400"/>
              <a:buChar char="•"/>
              <a:defRPr>
                <a:solidFill>
                  <a:srgbClr val="BA0C2F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000"/>
              <a:buChar char="•"/>
              <a:defRPr>
                <a:solidFill>
                  <a:srgbClr val="BA0C2F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Char char="•"/>
              <a:defRPr>
                <a:solidFill>
                  <a:srgbClr val="BA0C2F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400"/>
              <a:buChar char="•"/>
              <a:defRPr>
                <a:solidFill>
                  <a:srgbClr val="BA0C2F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000"/>
              <a:buChar char="•"/>
              <a:defRPr>
                <a:solidFill>
                  <a:srgbClr val="BA0C2F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  <a:defRPr sz="6000"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400"/>
              <a:buNone/>
              <a:defRPr sz="2400">
                <a:solidFill>
                  <a:srgbClr val="BA0C2F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91000">
              <a:srgbClr val="A9BEE4"/>
            </a:gs>
            <a:gs pos="100000">
              <a:srgbClr val="003057"/>
            </a:gs>
          </a:gsLst>
          <a:lin ang="5400000" scaled="0"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/>
          <p:nvPr/>
        </p:nvSpPr>
        <p:spPr>
          <a:xfrm flipH="1">
            <a:off x="9964131" y="4751109"/>
            <a:ext cx="2227868" cy="2105164"/>
          </a:xfrm>
          <a:prstGeom prst="flowChartDelay">
            <a:avLst/>
          </a:prstGeom>
          <a:solidFill>
            <a:srgbClr val="00305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7"/>
          <p:cNvSpPr/>
          <p:nvPr/>
        </p:nvSpPr>
        <p:spPr>
          <a:xfrm rot="-5400000" flipH="1">
            <a:off x="9880890" y="5136010"/>
            <a:ext cx="1313312" cy="2127214"/>
          </a:xfrm>
          <a:prstGeom prst="flowChartManualInput">
            <a:avLst/>
          </a:prstGeom>
          <a:solidFill>
            <a:srgbClr val="00305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 sz="4400" b="1" i="0" u="none" strike="noStrike" cap="none">
                <a:solidFill>
                  <a:srgbClr val="00305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7"/>
          <p:cNvSpPr/>
          <p:nvPr/>
        </p:nvSpPr>
        <p:spPr>
          <a:xfrm rot="-5400000">
            <a:off x="10144654" y="4815686"/>
            <a:ext cx="1673257" cy="2430221"/>
          </a:xfrm>
          <a:prstGeom prst="flowChartManualInput">
            <a:avLst/>
          </a:prstGeom>
          <a:solidFill>
            <a:srgbClr val="BA0C2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" name="Google Shape;15;p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198955" y="5418484"/>
            <a:ext cx="1854681" cy="93112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" name="Google Shape;16;p7"/>
          <p:cNvCxnSpPr/>
          <p:nvPr/>
        </p:nvCxnSpPr>
        <p:spPr>
          <a:xfrm rot="10800000" flipH="1">
            <a:off x="0" y="6504578"/>
            <a:ext cx="12207240" cy="24081"/>
          </a:xfrm>
          <a:prstGeom prst="straightConnector1">
            <a:avLst/>
          </a:prstGeom>
          <a:noFill/>
          <a:ln w="1079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"/>
          <p:cNvSpPr txBox="1">
            <a:spLocks noGrp="1"/>
          </p:cNvSpPr>
          <p:nvPr>
            <p:ph type="title"/>
          </p:nvPr>
        </p:nvSpPr>
        <p:spPr>
          <a:xfrm>
            <a:off x="831850" y="1166329"/>
            <a:ext cx="10515600" cy="1196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</a:pPr>
            <a:r>
              <a:rPr lang="en-US" dirty="0"/>
              <a:t>Learning Resource Center </a:t>
            </a:r>
            <a:endParaRPr dirty="0"/>
          </a:p>
        </p:txBody>
      </p:sp>
      <p:sp>
        <p:nvSpPr>
          <p:cNvPr id="38" name="Google Shape;38;p1"/>
          <p:cNvSpPr txBox="1">
            <a:spLocks noGrp="1"/>
          </p:cNvSpPr>
          <p:nvPr>
            <p:ph type="body" idx="1"/>
          </p:nvPr>
        </p:nvSpPr>
        <p:spPr>
          <a:xfrm>
            <a:off x="831850" y="3097763"/>
            <a:ext cx="10515600" cy="1922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sz="4000" dirty="0">
                <a:solidFill>
                  <a:schemeClr val="accent1"/>
                </a:solidFill>
              </a:rPr>
              <a:t>Program Review Presentation</a:t>
            </a:r>
            <a:endParaRPr dirty="0">
              <a:solidFill>
                <a:schemeClr val="accent1"/>
              </a:solidFill>
            </a:endParaRPr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sz="4000" dirty="0">
                <a:solidFill>
                  <a:schemeClr val="accent1"/>
                </a:solidFill>
              </a:rPr>
              <a:t>Cohort 2: 2019-2020</a:t>
            </a:r>
            <a:endParaRPr dirty="0"/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4000"/>
              <a:buNone/>
            </a:pPr>
            <a:endParaRPr sz="40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 dirty="0"/>
              <a:t> LRC Profile </a:t>
            </a:r>
            <a:endParaRPr dirty="0"/>
          </a:p>
        </p:txBody>
      </p:sp>
      <p:sp>
        <p:nvSpPr>
          <p:cNvPr id="45" name="Google Shape;45;p2"/>
          <p:cNvSpPr txBox="1">
            <a:spLocks noGrp="1"/>
          </p:cNvSpPr>
          <p:nvPr>
            <p:ph type="body" idx="1"/>
          </p:nvPr>
        </p:nvSpPr>
        <p:spPr>
          <a:xfrm>
            <a:off x="838200" y="1464906"/>
            <a:ext cx="10515600" cy="4712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US" dirty="0"/>
              <a:t>The Learning Resource Department is comprised of three main areas: </a:t>
            </a:r>
          </a:p>
          <a:p>
            <a:pPr marL="0" lvl="0" indent="0">
              <a:spcBef>
                <a:spcPts val="0"/>
              </a:spcBef>
              <a:buNone/>
            </a:pPr>
            <a:endParaRPr lang="en-US" dirty="0"/>
          </a:p>
          <a:p>
            <a:pPr lvl="0" indent="-457200">
              <a:spcBef>
                <a:spcPts val="0"/>
              </a:spcBef>
              <a:buFont typeface="Courier New" panose="02070309020205020404" pitchFamily="49" charset="0"/>
              <a:buChar char="o"/>
            </a:pPr>
            <a:r>
              <a:rPr lang="en-US" dirty="0"/>
              <a:t>General Tutoring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US" dirty="0"/>
              <a:t>	</a:t>
            </a:r>
            <a:r>
              <a:rPr lang="en-US" sz="2400" dirty="0"/>
              <a:t>provides individual, drop-in, embedded, and online tutoring in most 	subjects </a:t>
            </a:r>
            <a:br>
              <a:rPr lang="en-US" dirty="0"/>
            </a:br>
            <a:endParaRPr lang="en-US" dirty="0"/>
          </a:p>
          <a:p>
            <a:pPr lvl="0" indent="-457200">
              <a:spcBef>
                <a:spcPts val="0"/>
              </a:spcBef>
              <a:buFont typeface="Courier New" panose="02070309020205020404" pitchFamily="49" charset="0"/>
              <a:buChar char="o"/>
            </a:pPr>
            <a:r>
              <a:rPr lang="en-US" dirty="0"/>
              <a:t>Beacon Program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US" dirty="0"/>
              <a:t>	</a:t>
            </a:r>
            <a:r>
              <a:rPr lang="en-US" sz="2400" dirty="0"/>
              <a:t>provides academic assistance via regularly scheduled, out-of-class, 	peer-facilitated group study sessions</a:t>
            </a:r>
            <a:br>
              <a:rPr lang="en-US" dirty="0"/>
            </a:br>
            <a:endParaRPr lang="en-US" dirty="0"/>
          </a:p>
          <a:p>
            <a:pPr lvl="0" indent="-457200">
              <a:spcBef>
                <a:spcPts val="0"/>
              </a:spcBef>
              <a:buFont typeface="Courier New" panose="02070309020205020404" pitchFamily="49" charset="0"/>
              <a:buChar char="o"/>
            </a:pPr>
            <a:r>
              <a:rPr lang="en-US" dirty="0"/>
              <a:t>Computer Lab 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US" dirty="0"/>
              <a:t>	</a:t>
            </a:r>
            <a:r>
              <a:rPr lang="en-US" sz="2400" dirty="0"/>
              <a:t>offers technical support related to students academic goals</a:t>
            </a:r>
          </a:p>
          <a:p>
            <a:pPr marL="0" lvl="0" indent="0">
              <a:spcBef>
                <a:spcPts val="0"/>
              </a:spcBef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922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Historical Analysis</a:t>
            </a:r>
            <a:endParaRPr/>
          </a:p>
        </p:txBody>
      </p:sp>
      <p:sp>
        <p:nvSpPr>
          <p:cNvPr id="52" name="Google Shape;52;p3"/>
          <p:cNvSpPr txBox="1">
            <a:spLocks noGrp="1"/>
          </p:cNvSpPr>
          <p:nvPr>
            <p:ph type="body" idx="1"/>
          </p:nvPr>
        </p:nvSpPr>
        <p:spPr>
          <a:xfrm>
            <a:off x="838200" y="1287624"/>
            <a:ext cx="5181600" cy="488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Program Strengths:</a:t>
            </a:r>
            <a:endParaRPr dirty="0"/>
          </a:p>
          <a:p>
            <a:pPr marL="635000" lvl="0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rgbClr val="002060"/>
                </a:solidFill>
              </a:rPr>
              <a:t>Trained tutoring staff</a:t>
            </a:r>
          </a:p>
          <a:p>
            <a:pPr marL="635000" lvl="0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rgbClr val="002060"/>
                </a:solidFill>
              </a:rPr>
              <a:t>Beacon’s strong faculty collaboration and support</a:t>
            </a:r>
          </a:p>
          <a:p>
            <a:pPr marL="635000" lvl="0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rgbClr val="002060"/>
                </a:solidFill>
              </a:rPr>
              <a:t>Tutoring support for all ARC students</a:t>
            </a:r>
          </a:p>
          <a:p>
            <a:pPr marL="635000" lvl="0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rgbClr val="002060"/>
                </a:solidFill>
              </a:rPr>
              <a:t>Technical support to all ARC students </a:t>
            </a:r>
            <a:endParaRPr dirty="0">
              <a:solidFill>
                <a:srgbClr val="002060"/>
              </a:solidFill>
            </a:endParaRPr>
          </a:p>
        </p:txBody>
      </p:sp>
      <p:sp>
        <p:nvSpPr>
          <p:cNvPr id="53" name="Google Shape;53;p3"/>
          <p:cNvSpPr txBox="1">
            <a:spLocks noGrp="1"/>
          </p:cNvSpPr>
          <p:nvPr>
            <p:ph type="body" idx="2"/>
          </p:nvPr>
        </p:nvSpPr>
        <p:spPr>
          <a:xfrm>
            <a:off x="6172200" y="1287624"/>
            <a:ext cx="5181600" cy="488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Program Challenges:</a:t>
            </a:r>
            <a:endParaRPr dirty="0"/>
          </a:p>
          <a:p>
            <a:pPr marL="635000" indent="-457200"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rgbClr val="002060"/>
                </a:solidFill>
              </a:rPr>
              <a:t>Limited program data</a:t>
            </a:r>
          </a:p>
          <a:p>
            <a:pPr marL="635000" indent="-457200"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rgbClr val="002060"/>
                </a:solidFill>
              </a:rPr>
              <a:t>Tutorial Center’s online tutoring platform </a:t>
            </a:r>
          </a:p>
          <a:p>
            <a:pPr marL="635000" indent="-457200"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rgbClr val="002060"/>
                </a:solidFill>
              </a:rPr>
              <a:t>Limited tutoring hours </a:t>
            </a:r>
          </a:p>
          <a:p>
            <a:pPr marL="635000" indent="-457200"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rgbClr val="002060"/>
                </a:solidFill>
              </a:rPr>
              <a:t>Recruitment and retainment of math and science tutors</a:t>
            </a:r>
          </a:p>
          <a:p>
            <a:pPr marL="635000" indent="-457200">
              <a:buFont typeface="Courier New" panose="02070309020205020404" pitchFamily="49" charset="0"/>
              <a:buChar char="o"/>
            </a:pPr>
            <a:endParaRPr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Objectives </a:t>
            </a:r>
            <a:endParaRPr/>
          </a:p>
        </p:txBody>
      </p:sp>
      <p:sp>
        <p:nvSpPr>
          <p:cNvPr id="60" name="Google Shape;60;p4"/>
          <p:cNvSpPr txBox="1">
            <a:spLocks noGrp="1"/>
          </p:cNvSpPr>
          <p:nvPr>
            <p:ph type="body" idx="1"/>
          </p:nvPr>
        </p:nvSpPr>
        <p:spPr>
          <a:xfrm>
            <a:off x="838200" y="1595535"/>
            <a:ext cx="10515600" cy="4581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397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1400"/>
              <a:buNone/>
            </a:pPr>
            <a:endParaRPr lang="en-US" sz="1400" i="1" dirty="0"/>
          </a:p>
          <a:p>
            <a:pPr marL="603250" lvl="0" indent="-5143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1400"/>
              <a:buFont typeface="+mj-lt"/>
              <a:buAutoNum type="arabicPeriod"/>
            </a:pPr>
            <a:r>
              <a:rPr lang="en-US" dirty="0"/>
              <a:t>To increase student success rates, especially for DI populations</a:t>
            </a:r>
            <a:br>
              <a:rPr lang="en-US" dirty="0"/>
            </a:br>
            <a:endParaRPr lang="en-US" dirty="0"/>
          </a:p>
          <a:p>
            <a:pPr marL="603250" lvl="0" indent="-5143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1400"/>
              <a:buFont typeface="+mj-lt"/>
              <a:buAutoNum type="arabicPeriod"/>
            </a:pPr>
            <a:r>
              <a:rPr lang="en-US" dirty="0"/>
              <a:t>To enhance technical/online training opportunities for all staff</a:t>
            </a:r>
            <a:br>
              <a:rPr lang="en-US" dirty="0"/>
            </a:br>
            <a:endParaRPr lang="en-US" dirty="0"/>
          </a:p>
          <a:p>
            <a:pPr marL="603250" lvl="0" indent="-5143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1400"/>
              <a:buFont typeface="+mj-lt"/>
              <a:buAutoNum type="arabicPeriod"/>
            </a:pPr>
            <a:r>
              <a:rPr lang="en-US" dirty="0"/>
              <a:t>To reinstate Embedded Tutoring Pilot Program  </a:t>
            </a:r>
            <a:br>
              <a:rPr lang="en-US" dirty="0"/>
            </a:br>
            <a:endParaRPr lang="en-US" dirty="0"/>
          </a:p>
          <a:p>
            <a:pPr marL="603250" lvl="0" indent="-5143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1400"/>
              <a:buFont typeface="+mj-lt"/>
              <a:buAutoNum type="arabicPeriod"/>
            </a:pPr>
            <a:r>
              <a:rPr lang="en-US" dirty="0"/>
              <a:t>To expand the Beacon Plus Pilot Project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Strategic Enhancement</a:t>
            </a:r>
            <a:endParaRPr/>
          </a:p>
        </p:txBody>
      </p:sp>
      <p:sp>
        <p:nvSpPr>
          <p:cNvPr id="67" name="Google Shape;67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9944595" cy="2877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35000" lvl="0" indent="-457200">
              <a:spcBef>
                <a:spcPts val="0"/>
              </a:spcBef>
              <a:buFont typeface="Wingdings" pitchFamily="2" charset="2"/>
              <a:buChar char="q"/>
            </a:pPr>
            <a:r>
              <a:rPr lang="en-US" dirty="0"/>
              <a:t>Upgrades to the Beacon database</a:t>
            </a:r>
            <a:br>
              <a:rPr lang="en-US" dirty="0"/>
            </a:br>
            <a:endParaRPr lang="en-US" dirty="0"/>
          </a:p>
          <a:p>
            <a:pPr marL="635000" lvl="0" indent="-457200">
              <a:spcBef>
                <a:spcPts val="0"/>
              </a:spcBef>
              <a:buFont typeface="Wingdings" pitchFamily="2" charset="2"/>
              <a:buChar char="q"/>
            </a:pPr>
            <a:r>
              <a:rPr lang="en-US" dirty="0"/>
              <a:t>Promote and recruit tutors via LRC 300 &amp; 310 </a:t>
            </a:r>
            <a:br>
              <a:rPr lang="en-US" dirty="0"/>
            </a:br>
            <a:endParaRPr lang="en-US" dirty="0"/>
          </a:p>
          <a:p>
            <a:pPr marL="635000" lvl="0" indent="-457200">
              <a:spcBef>
                <a:spcPts val="0"/>
              </a:spcBef>
              <a:buFont typeface="Wingdings" pitchFamily="2" charset="2"/>
              <a:buChar char="q"/>
            </a:pPr>
            <a:r>
              <a:rPr lang="en-US" dirty="0"/>
              <a:t>Program level research data for general and Beacon tutoring</a:t>
            </a:r>
            <a:br>
              <a:rPr lang="en-US" dirty="0"/>
            </a:br>
            <a:r>
              <a:rPr lang="en-US" dirty="0"/>
              <a:t> </a:t>
            </a:r>
          </a:p>
          <a:p>
            <a:pPr marL="635000" lvl="0" indent="-457200">
              <a:spcBef>
                <a:spcPts val="0"/>
              </a:spcBef>
              <a:buFont typeface="Wingdings" pitchFamily="2" charset="2"/>
              <a:buChar char="q"/>
            </a:pPr>
            <a:r>
              <a:rPr lang="en-US" dirty="0"/>
              <a:t>Improve overall support and services via online modalities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None/>
            </a:pP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Planning Steps</a:t>
            </a:r>
            <a:endParaRPr/>
          </a:p>
        </p:txBody>
      </p:sp>
      <p:sp>
        <p:nvSpPr>
          <p:cNvPr id="74" name="Google Shape;74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3500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Font typeface="Wingdings" pitchFamily="2" charset="2"/>
              <a:buChar char="q"/>
            </a:pPr>
            <a:r>
              <a:rPr lang="en-US" dirty="0"/>
              <a:t>Expand the hours and subjects of when tutoring is offered</a:t>
            </a:r>
            <a:br>
              <a:rPr lang="en-US" dirty="0"/>
            </a:br>
            <a:endParaRPr lang="en-US" dirty="0"/>
          </a:p>
          <a:p>
            <a:pPr marL="63500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Font typeface="Wingdings" pitchFamily="2" charset="2"/>
              <a:buChar char="q"/>
            </a:pPr>
            <a:r>
              <a:rPr lang="en-US" dirty="0"/>
              <a:t>Replace permanent Tutorial Center Coordinator position </a:t>
            </a:r>
            <a:br>
              <a:rPr lang="en-US" dirty="0"/>
            </a:br>
            <a:endParaRPr lang="en-US" dirty="0"/>
          </a:p>
          <a:p>
            <a:pPr marL="63500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Font typeface="Wingdings" pitchFamily="2" charset="2"/>
              <a:buChar char="q"/>
            </a:pPr>
            <a:r>
              <a:rPr lang="en-US" dirty="0"/>
              <a:t>Upgrades to the Beacon database</a:t>
            </a:r>
            <a:br>
              <a:rPr lang="en-US" dirty="0"/>
            </a:br>
            <a:endParaRPr lang="en-US" dirty="0"/>
          </a:p>
          <a:p>
            <a:pPr marL="63500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Font typeface="Wingdings" pitchFamily="2" charset="2"/>
              <a:buChar char="q"/>
            </a:pPr>
            <a:r>
              <a:rPr lang="en-US" dirty="0"/>
              <a:t>Program level research data for general and Beacon tutoring </a:t>
            </a:r>
          </a:p>
          <a:p>
            <a:pPr marL="63500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Font typeface="Wingdings" pitchFamily="2" charset="2"/>
              <a:buChar char="q"/>
            </a:pP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1809</TotalTime>
  <Words>332</Words>
  <Application>Microsoft Macintosh PowerPoint</Application>
  <PresentationFormat>Widescreen</PresentationFormat>
  <Paragraphs>49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Courier New</vt:lpstr>
      <vt:lpstr>Wingdings</vt:lpstr>
      <vt:lpstr>Office Theme</vt:lpstr>
      <vt:lpstr>Learning Resource Center </vt:lpstr>
      <vt:lpstr> LRC Profile </vt:lpstr>
      <vt:lpstr>Historical Analysis</vt:lpstr>
      <vt:lpstr>Objectives </vt:lpstr>
      <vt:lpstr>Strategic Enhancement</vt:lpstr>
      <vt:lpstr>Planning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Title</dc:title>
  <dc:creator>CJ</dc:creator>
  <cp:lastModifiedBy>Badilla, Araceli</cp:lastModifiedBy>
  <cp:revision>9</cp:revision>
  <dcterms:created xsi:type="dcterms:W3CDTF">2018-10-09T16:48:02Z</dcterms:created>
  <dcterms:modified xsi:type="dcterms:W3CDTF">2020-10-29T02:57:43Z</dcterms:modified>
</cp:coreProperties>
</file>