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8" r:id="rId1"/>
  </p:sldMasterIdLst>
  <p:notesMasterIdLst>
    <p:notesMasterId r:id="rId8"/>
  </p:notesMasterIdLst>
  <p:sldIdLst>
    <p:sldId id="275" r:id="rId2"/>
    <p:sldId id="267" r:id="rId3"/>
    <p:sldId id="276" r:id="rId4"/>
    <p:sldId id="265" r:id="rId5"/>
    <p:sldId id="272" r:id="rId6"/>
    <p:sldId id="279" r:id="rId7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8" userDrawn="1">
          <p15:clr>
            <a:srgbClr val="A4A3A4"/>
          </p15:clr>
        </p15:guide>
        <p15:guide id="2" pos="2208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057"/>
    <a:srgbClr val="BA0C2F"/>
    <a:srgbClr val="002F56"/>
    <a:srgbClr val="008BFE"/>
    <a:srgbClr val="F9F9F9"/>
    <a:srgbClr val="93CEFF"/>
    <a:srgbClr val="6DBD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436" autoAdjust="0"/>
    <p:restoredTop sz="94660" autoAdjust="0"/>
  </p:normalViewPr>
  <p:slideViewPr>
    <p:cSldViewPr snapToGrid="0">
      <p:cViewPr varScale="1">
        <p:scale>
          <a:sx n="93" d="100"/>
          <a:sy n="93" d="100"/>
        </p:scale>
        <p:origin x="101" y="235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3" d="100"/>
          <a:sy n="63" d="100"/>
        </p:scale>
        <p:origin x="-3192" y="-62"/>
      </p:cViewPr>
      <p:guideLst>
        <p:guide orient="horz" pos="2928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3BDB0798-8BCF-4EBC-9109-D84DA2D3C184}" type="datetimeFigureOut">
              <a:rPr lang="en-US" smtClean="0"/>
              <a:t>5/6/2019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7ABF1528-91F2-4E57-8CC3-616A321C55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15344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Describe what your program does</a:t>
            </a:r>
            <a:r>
              <a:rPr lang="en-US" baseline="0" dirty="0" smtClean="0"/>
              <a:t> and how this fits with the mission of ARC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BF1528-91F2-4E57-8CC3-616A321C5541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42458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List your program’s </a:t>
            </a:r>
            <a:r>
              <a:rPr lang="en-US" baseline="0" dirty="0" smtClean="0"/>
              <a:t>strengths </a:t>
            </a:r>
          </a:p>
          <a:p>
            <a:r>
              <a:rPr lang="en-US" b="1" baseline="0" dirty="0" smtClean="0"/>
              <a:t>Department Set Standards</a:t>
            </a:r>
          </a:p>
          <a:p>
            <a:r>
              <a:rPr lang="en-US" sz="1200" b="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Shows course success rates (# of A, B, C, Cr, and P grades expressed as a % of total grade notations) compared to lower and upper thresholds. Thresholds are derived using a 95% confidence interval (click the report link for details). The lower threshold is referred to as the Department Set Standard. The upper threshold is referred to as the Stretch Goal. Green = Most recent academic year exceeds the upper threshold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sz="1200" b="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Yellow = Most recent academic year falls between the lower and upper threshold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sz="1200" b="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Red = Most recent academic year falls below the lower </a:t>
            </a:r>
            <a:r>
              <a:rPr lang="en-US" sz="1200" b="0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threshold</a:t>
            </a:r>
            <a:r>
              <a:rPr lang="en-US" baseline="0" dirty="0" err="1" smtClean="0"/>
              <a:t>and</a:t>
            </a:r>
            <a:r>
              <a:rPr lang="en-US" baseline="0" dirty="0" smtClean="0"/>
              <a:t> challenges based on review of your historical data or other records.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BF1528-91F2-4E57-8CC3-616A321C5541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8680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List</a:t>
            </a:r>
            <a:r>
              <a:rPr lang="en-US" baseline="0" dirty="0" smtClean="0"/>
              <a:t> what your program wants to accomplish. Discuss how these accomplishments will or do support the </a:t>
            </a:r>
            <a:r>
              <a:rPr lang="en-US" baseline="0" dirty="0" err="1" smtClean="0"/>
              <a:t>ARCmission</a:t>
            </a:r>
            <a:r>
              <a:rPr lang="en-US" baseline="0" dirty="0" smtClean="0"/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BF1528-91F2-4E57-8CC3-616A321C5541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07140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Describe what</a:t>
            </a:r>
            <a:r>
              <a:rPr lang="en-US" baseline="0" dirty="0" smtClean="0"/>
              <a:t> </a:t>
            </a:r>
            <a:r>
              <a:rPr lang="en-US" dirty="0" smtClean="0"/>
              <a:t>your program’s ideal future</a:t>
            </a:r>
            <a:r>
              <a:rPr lang="en-US" baseline="0" dirty="0" smtClean="0"/>
              <a:t> looks like. Discuss how this vision supports ARC’s commitment to social justice and equity.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BF1528-91F2-4E57-8CC3-616A321C5541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102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List planning steps your program</a:t>
            </a:r>
            <a:r>
              <a:rPr lang="en-US" baseline="0" dirty="0" smtClean="0"/>
              <a:t> is planning to take within the next year (or so). These would be found in your Annual Unit Plan.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BF1528-91F2-4E57-8CC3-616A321C5541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57806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E0F647-E769-422A-8455-95DEA01EBD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>
                <a:solidFill>
                  <a:srgbClr val="003057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C802D0-5B0F-49FF-ADAC-25C471AD2AB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190095"/>
          </a:xfrm>
        </p:spPr>
        <p:txBody>
          <a:bodyPr/>
          <a:lstStyle>
            <a:lvl1pPr marL="0" indent="0" algn="ctr">
              <a:buNone/>
              <a:defRPr sz="2400">
                <a:solidFill>
                  <a:srgbClr val="BA0C2F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0337500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1968D1-4F76-413E-9FAA-D2FD8221A9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3057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274B3E-3E45-4A8C-9CB1-AF4B42B81B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>
            <a:lvl1pPr>
              <a:defRPr>
                <a:solidFill>
                  <a:srgbClr val="003057"/>
                </a:solidFill>
              </a:defRPr>
            </a:lvl1pPr>
            <a:lvl2pPr>
              <a:defRPr>
                <a:solidFill>
                  <a:srgbClr val="003057"/>
                </a:solidFill>
              </a:defRPr>
            </a:lvl2pPr>
            <a:lvl3pPr>
              <a:defRPr>
                <a:solidFill>
                  <a:srgbClr val="003057"/>
                </a:solidFill>
              </a:defRPr>
            </a:lvl3pPr>
            <a:lvl4pPr>
              <a:defRPr>
                <a:solidFill>
                  <a:srgbClr val="003057"/>
                </a:solidFill>
              </a:defRPr>
            </a:lvl4pPr>
            <a:lvl5pPr>
              <a:defRPr>
                <a:solidFill>
                  <a:srgbClr val="003057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8837313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5EFCFD-758C-4967-9AD6-26AF78D814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>
                <a:solidFill>
                  <a:srgbClr val="003057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2700E6-B63E-4CE9-A41A-C2818757F6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rgbClr val="BA0C2F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045147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F4230E-4A85-4416-8669-FAE95D77C3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3057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C57320-C1AD-4234-8081-7DE40B7A6D3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>
                <a:solidFill>
                  <a:srgbClr val="BA0C2F"/>
                </a:solidFill>
              </a:defRPr>
            </a:lvl1pPr>
            <a:lvl2pPr>
              <a:defRPr>
                <a:solidFill>
                  <a:srgbClr val="BA0C2F"/>
                </a:solidFill>
              </a:defRPr>
            </a:lvl2pPr>
            <a:lvl3pPr>
              <a:defRPr>
                <a:solidFill>
                  <a:srgbClr val="BA0C2F"/>
                </a:solidFill>
              </a:defRPr>
            </a:lvl3pPr>
            <a:lvl4pPr>
              <a:defRPr>
                <a:solidFill>
                  <a:srgbClr val="BA0C2F"/>
                </a:solidFill>
              </a:defRPr>
            </a:lvl4pPr>
            <a:lvl5pPr>
              <a:defRPr>
                <a:solidFill>
                  <a:srgbClr val="BA0C2F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AD4B904-FE3E-44BA-BD20-0D9F8EEC88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>
                <a:solidFill>
                  <a:srgbClr val="BA0C2F"/>
                </a:solidFill>
              </a:defRPr>
            </a:lvl1pPr>
            <a:lvl2pPr>
              <a:defRPr>
                <a:solidFill>
                  <a:srgbClr val="BA0C2F"/>
                </a:solidFill>
              </a:defRPr>
            </a:lvl2pPr>
            <a:lvl3pPr>
              <a:defRPr>
                <a:solidFill>
                  <a:srgbClr val="BA0C2F"/>
                </a:solidFill>
              </a:defRPr>
            </a:lvl3pPr>
            <a:lvl4pPr>
              <a:defRPr>
                <a:solidFill>
                  <a:srgbClr val="BA0C2F"/>
                </a:solidFill>
              </a:defRPr>
            </a:lvl4pPr>
            <a:lvl5pPr>
              <a:defRPr>
                <a:solidFill>
                  <a:srgbClr val="BA0C2F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8956607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373AEA-B61F-4142-978E-01AD0A1C3E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3057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48492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069611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003057"/>
            </a:gs>
            <a:gs pos="91000">
              <a:schemeClr val="accent1">
                <a:lumMod val="45000"/>
                <a:lumOff val="55000"/>
              </a:schemeClr>
            </a:gs>
            <a:gs pos="0">
              <a:schemeClr val="bg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Flowchart: Delay 20"/>
          <p:cNvSpPr/>
          <p:nvPr userDrawn="1"/>
        </p:nvSpPr>
        <p:spPr>
          <a:xfrm flipH="1">
            <a:off x="9964131" y="4751109"/>
            <a:ext cx="2227868" cy="2105164"/>
          </a:xfrm>
          <a:prstGeom prst="flowChartDelay">
            <a:avLst/>
          </a:prstGeom>
          <a:solidFill>
            <a:srgbClr val="0030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: Diagonal Corners Snipped 10">
            <a:extLst>
              <a:ext uri="{FF2B5EF4-FFF2-40B4-BE49-F238E27FC236}">
                <a16:creationId xmlns:a16="http://schemas.microsoft.com/office/drawing/2014/main" id="{19F4E9D6-F545-4838-AB86-4DB1CD430F2C}"/>
              </a:ext>
            </a:extLst>
          </p:cNvPr>
          <p:cNvSpPr/>
          <p:nvPr userDrawn="1"/>
        </p:nvSpPr>
        <p:spPr>
          <a:xfrm rot="5400000" flipV="1">
            <a:off x="9880890" y="5136010"/>
            <a:ext cx="1313312" cy="2127214"/>
          </a:xfrm>
          <a:prstGeom prst="flowChartManualInput">
            <a:avLst/>
          </a:prstGeom>
          <a:solidFill>
            <a:srgbClr val="003057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E3E8E9-469A-4BA3-BB18-6FA750A912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3168D6-E065-452F-9702-C3B23238DB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: Diagonal Corners Snipped 8">
            <a:extLst>
              <a:ext uri="{FF2B5EF4-FFF2-40B4-BE49-F238E27FC236}">
                <a16:creationId xmlns:a16="http://schemas.microsoft.com/office/drawing/2014/main" id="{6B665A23-DBE0-4453-87F7-9165262BBF01}"/>
              </a:ext>
            </a:extLst>
          </p:cNvPr>
          <p:cNvSpPr/>
          <p:nvPr userDrawn="1"/>
        </p:nvSpPr>
        <p:spPr>
          <a:xfrm rot="16200000">
            <a:off x="10144654" y="4815686"/>
            <a:ext cx="1673257" cy="2430221"/>
          </a:xfrm>
          <a:prstGeom prst="flowChartManualInput">
            <a:avLst/>
          </a:prstGeom>
          <a:solidFill>
            <a:srgbClr val="BA0C2F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8955" y="5418484"/>
            <a:ext cx="1854681" cy="931124"/>
          </a:xfrm>
          <a:prstGeom prst="rect">
            <a:avLst/>
          </a:prstGeom>
        </p:spPr>
      </p:pic>
      <p:cxnSp>
        <p:nvCxnSpPr>
          <p:cNvPr id="16" name="Straight Connector 15"/>
          <p:cNvCxnSpPr/>
          <p:nvPr userDrawn="1"/>
        </p:nvCxnSpPr>
        <p:spPr>
          <a:xfrm flipV="1">
            <a:off x="0" y="6504578"/>
            <a:ext cx="12207240" cy="24081"/>
          </a:xfrm>
          <a:prstGeom prst="line">
            <a:avLst/>
          </a:prstGeom>
          <a:ln w="1079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48820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4" r:id="rId5"/>
    <p:sldLayoutId id="2147483675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003057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166328"/>
            <a:ext cx="10515600" cy="2043403"/>
          </a:xfrm>
        </p:spPr>
        <p:txBody>
          <a:bodyPr/>
          <a:lstStyle/>
          <a:p>
            <a:r>
              <a:rPr lang="en-US" dirty="0" smtClean="0"/>
              <a:t>Administration of Justice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3097763"/>
            <a:ext cx="10515600" cy="1922107"/>
          </a:xfrm>
        </p:spPr>
        <p:txBody>
          <a:bodyPr>
            <a:normAutofit/>
          </a:bodyPr>
          <a:lstStyle/>
          <a:p>
            <a:pPr algn="r"/>
            <a:r>
              <a:rPr lang="en-US" sz="4000" dirty="0" smtClean="0">
                <a:solidFill>
                  <a:schemeClr val="accent1"/>
                </a:solidFill>
              </a:rPr>
              <a:t>Program Review Presentation</a:t>
            </a:r>
            <a:endParaRPr lang="en-US" dirty="0" smtClean="0">
              <a:solidFill>
                <a:schemeClr val="accent1"/>
              </a:solidFill>
            </a:endParaRPr>
          </a:p>
          <a:p>
            <a:pPr algn="r"/>
            <a:r>
              <a:rPr lang="en-US" sz="4000" dirty="0" smtClean="0">
                <a:solidFill>
                  <a:schemeClr val="accent1"/>
                </a:solidFill>
              </a:rPr>
              <a:t>Cohort 1: 2018-2019</a:t>
            </a:r>
          </a:p>
          <a:p>
            <a:pPr algn="r"/>
            <a:endParaRPr lang="en-US" sz="4000" dirty="0" smtClean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28207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Administration of Justice Profile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64906"/>
            <a:ext cx="10515600" cy="471205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en-US" i="1" dirty="0" smtClean="0"/>
          </a:p>
          <a:p>
            <a:r>
              <a:rPr lang="en-US" dirty="0" smtClean="0"/>
              <a:t>Provides </a:t>
            </a:r>
            <a:r>
              <a:rPr lang="en-US" dirty="0"/>
              <a:t>a pathway to students who would like to transfer to a CSU campus.</a:t>
            </a:r>
          </a:p>
          <a:p>
            <a:r>
              <a:rPr lang="en-US" dirty="0" smtClean="0"/>
              <a:t>Serves </a:t>
            </a:r>
            <a:r>
              <a:rPr lang="en-US" dirty="0"/>
              <a:t>the diverse needs of students who wish to obtain a broad and in-depth understanding of the criminal justice field.</a:t>
            </a:r>
          </a:p>
          <a:p>
            <a:r>
              <a:rPr lang="en-US" dirty="0" smtClean="0"/>
              <a:t>Allows </a:t>
            </a:r>
            <a:r>
              <a:rPr lang="en-US" dirty="0"/>
              <a:t>students to learn the fundamental principles and practices of the ADMJ in order to create a solid foundation for their future personal, academic, or vocational endeavors.</a:t>
            </a:r>
          </a:p>
          <a:p>
            <a:r>
              <a:rPr lang="en-US" dirty="0" smtClean="0"/>
              <a:t>Gives students </a:t>
            </a:r>
            <a:r>
              <a:rPr lang="en-US" dirty="0"/>
              <a:t>a foundation appropriate for entry into a variety of fields and careers.</a:t>
            </a:r>
          </a:p>
          <a:p>
            <a:pPr marL="0" indent="0">
              <a:buNone/>
            </a:pPr>
            <a:endParaRPr lang="en-US" i="1" dirty="0" smtClean="0"/>
          </a:p>
          <a:p>
            <a:pPr marL="0" indent="0">
              <a:buNone/>
            </a:pPr>
            <a:r>
              <a:rPr lang="en-US" i="1" dirty="0" smtClean="0"/>
              <a:t>Degrees: AS, AS-T  Certificates: HLS</a:t>
            </a:r>
          </a:p>
          <a:p>
            <a:pPr marL="0" indent="0">
              <a:buNone/>
            </a:pPr>
            <a:r>
              <a:rPr lang="en-US" i="1" dirty="0" smtClean="0"/>
              <a:t>Instructional Staff: 8 adjunct</a:t>
            </a:r>
          </a:p>
          <a:p>
            <a:pPr marL="0" indent="0">
              <a:buNone/>
            </a:pPr>
            <a:endParaRPr lang="en-US" i="1" dirty="0" smtClean="0"/>
          </a:p>
          <a:p>
            <a:pPr marL="0" indent="0">
              <a:buNone/>
            </a:pP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3695334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22499"/>
          </a:xfrm>
        </p:spPr>
        <p:txBody>
          <a:bodyPr/>
          <a:lstStyle/>
          <a:p>
            <a:r>
              <a:rPr lang="en-US" dirty="0" smtClean="0"/>
              <a:t>Historical Analysis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287624"/>
            <a:ext cx="5181600" cy="4889339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sz="2600" dirty="0" smtClean="0">
                <a:solidFill>
                  <a:srgbClr val="002F56"/>
                </a:solidFill>
              </a:rPr>
              <a:t>Program Strengths:</a:t>
            </a:r>
          </a:p>
          <a:p>
            <a:endParaRPr lang="en-US" sz="2600" dirty="0" smtClean="0"/>
          </a:p>
          <a:p>
            <a:r>
              <a:rPr lang="en-US" sz="2600" dirty="0" smtClean="0">
                <a:solidFill>
                  <a:srgbClr val="002F56"/>
                </a:solidFill>
              </a:rPr>
              <a:t>Adjunct faculty</a:t>
            </a:r>
          </a:p>
          <a:p>
            <a:pPr lvl="1"/>
            <a:r>
              <a:rPr lang="en-US" sz="2600" dirty="0">
                <a:solidFill>
                  <a:srgbClr val="003057"/>
                </a:solidFill>
              </a:rPr>
              <a:t>SME’s in one or more subject </a:t>
            </a:r>
            <a:r>
              <a:rPr lang="en-US" sz="2600" dirty="0" smtClean="0">
                <a:solidFill>
                  <a:srgbClr val="003057"/>
                </a:solidFill>
              </a:rPr>
              <a:t>areas</a:t>
            </a:r>
          </a:p>
          <a:p>
            <a:pPr lvl="1"/>
            <a:r>
              <a:rPr lang="en-US" sz="2600" dirty="0" smtClean="0">
                <a:solidFill>
                  <a:srgbClr val="003057"/>
                </a:solidFill>
              </a:rPr>
              <a:t>Active/retired peace officers</a:t>
            </a:r>
          </a:p>
          <a:p>
            <a:pPr lvl="1"/>
            <a:r>
              <a:rPr lang="en-US" sz="2600" dirty="0" smtClean="0">
                <a:solidFill>
                  <a:srgbClr val="003057"/>
                </a:solidFill>
              </a:rPr>
              <a:t>Maintain relationships with industry partners</a:t>
            </a:r>
          </a:p>
          <a:p>
            <a:pPr lvl="1"/>
            <a:r>
              <a:rPr lang="en-US" sz="2600" dirty="0" smtClean="0">
                <a:solidFill>
                  <a:srgbClr val="003057"/>
                </a:solidFill>
              </a:rPr>
              <a:t>Professional development</a:t>
            </a:r>
          </a:p>
          <a:p>
            <a:r>
              <a:rPr lang="en-US" sz="2600" dirty="0" smtClean="0">
                <a:solidFill>
                  <a:srgbClr val="003057"/>
                </a:solidFill>
              </a:rPr>
              <a:t>Experiential learning opportunities/referrals</a:t>
            </a:r>
          </a:p>
          <a:p>
            <a:pPr lvl="1"/>
            <a:r>
              <a:rPr lang="en-US" sz="2600" dirty="0" smtClean="0">
                <a:solidFill>
                  <a:srgbClr val="003057"/>
                </a:solidFill>
              </a:rPr>
              <a:t>Classroom</a:t>
            </a:r>
          </a:p>
          <a:p>
            <a:pPr lvl="1"/>
            <a:r>
              <a:rPr lang="en-US" sz="2600" dirty="0" smtClean="0">
                <a:solidFill>
                  <a:srgbClr val="003057"/>
                </a:solidFill>
              </a:rPr>
              <a:t>Field</a:t>
            </a:r>
          </a:p>
          <a:p>
            <a:r>
              <a:rPr lang="en-US" sz="2600" dirty="0" smtClean="0">
                <a:solidFill>
                  <a:srgbClr val="003057"/>
                </a:solidFill>
              </a:rPr>
              <a:t>Department Stretch Standard</a:t>
            </a:r>
          </a:p>
          <a:p>
            <a:pPr lvl="1"/>
            <a:r>
              <a:rPr lang="en-US" sz="2600" dirty="0" smtClean="0">
                <a:solidFill>
                  <a:srgbClr val="003057"/>
                </a:solidFill>
              </a:rPr>
              <a:t>Stretch goal	75.8%- 81.5%</a:t>
            </a:r>
          </a:p>
          <a:p>
            <a:pPr lvl="1"/>
            <a:r>
              <a:rPr lang="en-US" sz="2600" dirty="0" smtClean="0">
                <a:solidFill>
                  <a:srgbClr val="003057"/>
                </a:solidFill>
              </a:rPr>
              <a:t>3 year average	78.6%</a:t>
            </a:r>
          </a:p>
          <a:p>
            <a:pPr lvl="1"/>
            <a:r>
              <a:rPr lang="en-US" sz="2600" dirty="0" smtClean="0">
                <a:solidFill>
                  <a:srgbClr val="003057"/>
                </a:solidFill>
              </a:rPr>
              <a:t>2017-2018		81.0%</a:t>
            </a:r>
          </a:p>
          <a:p>
            <a:endParaRPr lang="en-US" dirty="0" smtClean="0"/>
          </a:p>
          <a:p>
            <a:pPr marL="457200" lvl="1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287624"/>
            <a:ext cx="5181600" cy="4889339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sz="2600" dirty="0" smtClean="0"/>
              <a:t>Program Challenges:</a:t>
            </a:r>
          </a:p>
          <a:p>
            <a:endParaRPr lang="en-US" sz="2600" dirty="0" smtClean="0"/>
          </a:p>
          <a:p>
            <a:r>
              <a:rPr lang="en-US" sz="2600" dirty="0" smtClean="0"/>
              <a:t>No full-time faculty</a:t>
            </a:r>
          </a:p>
          <a:p>
            <a:r>
              <a:rPr lang="en-US" sz="2600" dirty="0" smtClean="0"/>
              <a:t>Deceased overall enrollments/persistence </a:t>
            </a:r>
          </a:p>
          <a:p>
            <a:r>
              <a:rPr lang="en-US" sz="2600" dirty="0" smtClean="0"/>
              <a:t>Decreased course offerings</a:t>
            </a:r>
          </a:p>
          <a:p>
            <a:r>
              <a:rPr lang="en-US" sz="2600" dirty="0" smtClean="0"/>
              <a:t>DI</a:t>
            </a:r>
          </a:p>
          <a:p>
            <a:r>
              <a:rPr lang="en-US" sz="2600" dirty="0" smtClean="0"/>
              <a:t>Student Self-Impact</a:t>
            </a:r>
            <a:endParaRPr lang="en-US" sz="2600" dirty="0"/>
          </a:p>
          <a:p>
            <a:r>
              <a:rPr lang="en-US" sz="2600" dirty="0" smtClean="0"/>
              <a:t>Facility limitations</a:t>
            </a:r>
          </a:p>
          <a:p>
            <a:r>
              <a:rPr lang="en-US" sz="2600" dirty="0" smtClean="0"/>
              <a:t>Environment/Industry trends</a:t>
            </a:r>
            <a:endParaRPr lang="en-US" sz="2600" dirty="0"/>
          </a:p>
          <a:p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/>
            </a:r>
            <a:br>
              <a:rPr lang="en-US" dirty="0" smtClean="0"/>
            </a:b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  </a:t>
            </a:r>
            <a:br>
              <a:rPr lang="en-US" dirty="0" smtClean="0"/>
            </a:b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19575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Objectives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95535"/>
            <a:ext cx="10515600" cy="458142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smtClean="0"/>
              <a:t>Students first!</a:t>
            </a:r>
          </a:p>
          <a:p>
            <a:pPr lvl="1"/>
            <a:r>
              <a:rPr lang="en-US" dirty="0" smtClean="0"/>
              <a:t>Relevant and contemporary curriculum</a:t>
            </a:r>
          </a:p>
          <a:p>
            <a:pPr lvl="1"/>
            <a:r>
              <a:rPr lang="en-US" dirty="0" smtClean="0"/>
              <a:t>Continue </a:t>
            </a:r>
            <a:r>
              <a:rPr lang="en-US" dirty="0"/>
              <a:t>to incorporate advisory board recommendations for representative and relevant issues within discipline and curriculum (e.g. integration of procedural and social justice</a:t>
            </a:r>
            <a:r>
              <a:rPr lang="en-US" dirty="0" smtClean="0"/>
              <a:t>)</a:t>
            </a:r>
          </a:p>
          <a:p>
            <a:pPr lvl="2"/>
            <a:r>
              <a:rPr lang="en-US" dirty="0" smtClean="0"/>
              <a:t>Roadmaps</a:t>
            </a:r>
            <a:endParaRPr lang="en-US" dirty="0"/>
          </a:p>
          <a:p>
            <a:pPr lvl="1"/>
            <a:r>
              <a:rPr lang="en-US" dirty="0"/>
              <a:t>Staffing</a:t>
            </a:r>
          </a:p>
          <a:p>
            <a:pPr lvl="2"/>
            <a:r>
              <a:rPr lang="en-US" dirty="0"/>
              <a:t>Full-time, additional adjunct</a:t>
            </a:r>
          </a:p>
          <a:p>
            <a:pPr lvl="2"/>
            <a:r>
              <a:rPr lang="en-US" dirty="0" smtClean="0"/>
              <a:t>Tutor(s)</a:t>
            </a:r>
          </a:p>
          <a:p>
            <a:pPr lvl="1"/>
            <a:r>
              <a:rPr lang="en-US" dirty="0" smtClean="0"/>
              <a:t>Distance </a:t>
            </a:r>
            <a:r>
              <a:rPr lang="en-US" dirty="0"/>
              <a:t>education </a:t>
            </a:r>
          </a:p>
          <a:p>
            <a:pPr lvl="1"/>
            <a:r>
              <a:rPr lang="en-US" dirty="0" smtClean="0"/>
              <a:t>Dual enrollment with area high schools</a:t>
            </a:r>
          </a:p>
          <a:p>
            <a:pPr lvl="1"/>
            <a:r>
              <a:rPr lang="en-US" dirty="0" smtClean="0"/>
              <a:t>Provide/facilitate internship opportunities </a:t>
            </a:r>
          </a:p>
          <a:p>
            <a:pPr marL="0" indent="0">
              <a:buNone/>
            </a:pPr>
            <a:r>
              <a:rPr lang="en-US" sz="1400" dirty="0"/>
              <a:t/>
            </a:r>
            <a:br>
              <a:rPr lang="en-US" sz="1400" dirty="0"/>
            </a:br>
            <a:endParaRPr lang="en-US" sz="1400" i="1" dirty="0"/>
          </a:p>
        </p:txBody>
      </p:sp>
    </p:spTree>
    <p:extLst>
      <p:ext uri="{BB962C8B-B14F-4D97-AF65-F5344CB8AC3E}">
        <p14:creationId xmlns:p14="http://schemas.microsoft.com/office/powerpoint/2010/main" val="2919277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Strategic Enhancement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Maintain a high quality degree/certificate program</a:t>
            </a:r>
          </a:p>
          <a:p>
            <a:pPr lvl="1"/>
            <a:r>
              <a:rPr lang="en-US" dirty="0" smtClean="0"/>
              <a:t>Review degree program</a:t>
            </a:r>
          </a:p>
          <a:p>
            <a:pPr lvl="1"/>
            <a:r>
              <a:rPr lang="en-US" dirty="0" smtClean="0"/>
              <a:t>Advisory Board</a:t>
            </a:r>
          </a:p>
          <a:p>
            <a:pPr lvl="1"/>
            <a:r>
              <a:rPr lang="en-US" dirty="0" smtClean="0"/>
              <a:t>New/online courses</a:t>
            </a:r>
          </a:p>
          <a:p>
            <a:pPr lvl="1"/>
            <a:r>
              <a:rPr lang="en-US" dirty="0" smtClean="0"/>
              <a:t>Update existing courses as needed</a:t>
            </a:r>
          </a:p>
          <a:p>
            <a:r>
              <a:rPr lang="en-US" dirty="0" smtClean="0"/>
              <a:t>Currency of faculty/staff experience</a:t>
            </a:r>
          </a:p>
          <a:p>
            <a:pPr lvl="1"/>
            <a:r>
              <a:rPr lang="en-US" dirty="0" smtClean="0"/>
              <a:t>Professional development, as needed</a:t>
            </a:r>
          </a:p>
          <a:p>
            <a:r>
              <a:rPr lang="en-US" dirty="0" smtClean="0"/>
              <a:t>Promote student success</a:t>
            </a:r>
          </a:p>
          <a:p>
            <a:pPr lvl="1"/>
            <a:r>
              <a:rPr lang="en-US" dirty="0" smtClean="0"/>
              <a:t>Articulate with CSU to ensure transferability of course content</a:t>
            </a:r>
          </a:p>
          <a:p>
            <a:pPr lvl="1"/>
            <a:r>
              <a:rPr lang="en-US" dirty="0" smtClean="0"/>
              <a:t>Collaborate with Counseling regarding pathways/roadmaps </a:t>
            </a:r>
          </a:p>
          <a:p>
            <a:pPr lvl="1"/>
            <a:r>
              <a:rPr lang="en-US" dirty="0" smtClean="0"/>
              <a:t>Student internships with local, region, and state partners</a:t>
            </a:r>
          </a:p>
          <a:p>
            <a:pPr lvl="1"/>
            <a:r>
              <a:rPr lang="en-US" dirty="0" smtClean="0"/>
              <a:t>Student club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1845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Planning Steps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Engage students often and early</a:t>
            </a:r>
          </a:p>
          <a:p>
            <a:pPr lvl="1"/>
            <a:r>
              <a:rPr lang="en-US" dirty="0" smtClean="0"/>
              <a:t>Curriculum development and course offerings, to include distance learning</a:t>
            </a:r>
          </a:p>
          <a:p>
            <a:pPr lvl="1"/>
            <a:r>
              <a:rPr lang="en-US" dirty="0" smtClean="0"/>
              <a:t>Additional faculty</a:t>
            </a:r>
          </a:p>
          <a:p>
            <a:pPr lvl="1"/>
            <a:r>
              <a:rPr lang="en-US" dirty="0" smtClean="0"/>
              <a:t>Student assistance and referrals to ARC resources</a:t>
            </a:r>
          </a:p>
          <a:p>
            <a:r>
              <a:rPr lang="en-US" dirty="0" smtClean="0"/>
              <a:t>Provide easily recognizable pathways to and through ARC</a:t>
            </a:r>
          </a:p>
          <a:p>
            <a:pPr lvl="1"/>
            <a:r>
              <a:rPr lang="en-US" dirty="0" smtClean="0"/>
              <a:t>Program outreach</a:t>
            </a:r>
          </a:p>
          <a:p>
            <a:pPr lvl="1"/>
            <a:r>
              <a:rPr lang="en-US" dirty="0" smtClean="0"/>
              <a:t>Roadmaps</a:t>
            </a:r>
          </a:p>
          <a:p>
            <a:r>
              <a:rPr lang="en-US" dirty="0"/>
              <a:t>Utilize innovative, high-quality instructional methods and </a:t>
            </a:r>
            <a:r>
              <a:rPr lang="en-US" dirty="0" smtClean="0"/>
              <a:t>technologies</a:t>
            </a:r>
          </a:p>
          <a:p>
            <a:pPr lvl="1"/>
            <a:r>
              <a:rPr lang="en-US" dirty="0" smtClean="0"/>
              <a:t>Purchase/integrate technology </a:t>
            </a:r>
            <a:endParaRPr lang="en-US" dirty="0"/>
          </a:p>
          <a:p>
            <a:pPr lvl="1"/>
            <a:r>
              <a:rPr lang="en-US" dirty="0" smtClean="0"/>
              <a:t>Professional development</a:t>
            </a:r>
            <a:endParaRPr lang="en-US" dirty="0"/>
          </a:p>
          <a:p>
            <a:endParaRPr lang="en-US" dirty="0" smtClean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66761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9385</TotalTime>
  <Words>498</Words>
  <Application>Microsoft Office PowerPoint</Application>
  <PresentationFormat>Widescreen</PresentationFormat>
  <Paragraphs>91</Paragraphs>
  <Slides>6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Administration of Justice</vt:lpstr>
      <vt:lpstr> Administration of Justice Profile </vt:lpstr>
      <vt:lpstr>Historical Analysis</vt:lpstr>
      <vt:lpstr>Objectives </vt:lpstr>
      <vt:lpstr>Strategic Enhancement</vt:lpstr>
      <vt:lpstr>Planning Steps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CJ</dc:creator>
  <cp:lastModifiedBy>Gorre, Charissa</cp:lastModifiedBy>
  <cp:revision>85</cp:revision>
  <cp:lastPrinted>2019-05-06T20:56:57Z</cp:lastPrinted>
  <dcterms:created xsi:type="dcterms:W3CDTF">2018-10-09T16:48:02Z</dcterms:created>
  <dcterms:modified xsi:type="dcterms:W3CDTF">2019-05-06T21:03:56Z</dcterms:modified>
</cp:coreProperties>
</file>