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  <p:ext uri="http://customooxmlschemas.google.com/">
      <go:slidesCustomData xmlns:go="http://customooxmlschemas.google.com/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2" roundtripDataSignature="AMtx7mhZfu3hEl0Kh+HXON7M2he0fly8x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63"/>
  </p:normalViewPr>
  <p:slideViewPr>
    <p:cSldViewPr snapToGrid="0">
      <p:cViewPr>
        <p:scale>
          <a:sx n="108" d="100"/>
          <a:sy n="108" d="100"/>
        </p:scale>
        <p:origin x="736" y="3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00" d="100"/>
          <a:sy n="100" d="100"/>
        </p:scale>
        <p:origin x="0" y="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customschemas.google.com/relationships/presentationmetadata" Target="meta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4" Type="http://schemas.openxmlformats.org/officeDocument/2006/relationships/slide" Target="slides/slide3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" name="Google Shape;3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1" name="Google Shape;41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Describe what your program does and how this fits with the mission of ARC</a:t>
            </a:r>
            <a:endParaRPr/>
          </a:p>
        </p:txBody>
      </p:sp>
      <p:sp>
        <p:nvSpPr>
          <p:cNvPr id="42" name="Google Shape;42;p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8" name="Google Shape;48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List your program’s strengths and challenges based on review of your historical data or other records.</a:t>
            </a:r>
            <a:endParaRPr/>
          </a:p>
        </p:txBody>
      </p:sp>
      <p:sp>
        <p:nvSpPr>
          <p:cNvPr id="49" name="Google Shape;49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6" name="Google Shape;56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List what your program wants to accomplish. Discuss how these accomplishments will or do support the ARCmission.</a:t>
            </a:r>
            <a:endParaRPr/>
          </a:p>
        </p:txBody>
      </p:sp>
      <p:sp>
        <p:nvSpPr>
          <p:cNvPr id="57" name="Google Shape;57;p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4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3" name="Google Shape;63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Describe what your program’s ideal future looks like. Discuss how this vision supports ARC’s commitment to social justice and equity.</a:t>
            </a:r>
            <a:endParaRPr/>
          </a:p>
        </p:txBody>
      </p:sp>
      <p:sp>
        <p:nvSpPr>
          <p:cNvPr id="64" name="Google Shape;64;p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5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70" name="Google Shape;70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List planning steps your program is planning to take within the next year (or so). These would be found in your Annual Unit Plan.</a:t>
            </a:r>
            <a:endParaRPr/>
          </a:p>
        </p:txBody>
      </p:sp>
      <p:sp>
        <p:nvSpPr>
          <p:cNvPr id="71" name="Google Shape;71;p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6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8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6000"/>
              <a:buFont typeface="Calibri"/>
              <a:buNone/>
              <a:defRPr sz="6000">
                <a:solidFill>
                  <a:srgbClr val="003057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8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A0C2F"/>
              </a:buClr>
              <a:buSzPts val="2400"/>
              <a:buNone/>
              <a:defRPr sz="2400">
                <a:solidFill>
                  <a:srgbClr val="BA0C2F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4400"/>
              <a:buFont typeface="Calibri"/>
              <a:buNone/>
              <a:defRPr>
                <a:solidFill>
                  <a:srgbClr val="003057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3057"/>
              </a:buClr>
              <a:buSzPts val="2800"/>
              <a:buChar char="•"/>
              <a:defRPr>
                <a:solidFill>
                  <a:srgbClr val="003057"/>
                </a:solidFill>
              </a:defRPr>
            </a:lvl1pPr>
            <a:lvl2pPr marL="914400" lvl="1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3057"/>
              </a:buClr>
              <a:buSzPts val="2400"/>
              <a:buChar char="•"/>
              <a:defRPr>
                <a:solidFill>
                  <a:srgbClr val="003057"/>
                </a:solidFill>
              </a:defRPr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3057"/>
              </a:buClr>
              <a:buSzPts val="2000"/>
              <a:buChar char="•"/>
              <a:defRPr>
                <a:solidFill>
                  <a:srgbClr val="003057"/>
                </a:solidFill>
              </a:defRPr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3057"/>
              </a:buClr>
              <a:buSzPts val="1800"/>
              <a:buChar char="•"/>
              <a:defRPr>
                <a:solidFill>
                  <a:srgbClr val="003057"/>
                </a:solidFill>
              </a:defRPr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3057"/>
              </a:buClr>
              <a:buSzPts val="1800"/>
              <a:buChar char="•"/>
              <a:defRPr>
                <a:solidFill>
                  <a:srgbClr val="003057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4400"/>
              <a:buFont typeface="Calibri"/>
              <a:buNone/>
              <a:defRPr>
                <a:solidFill>
                  <a:srgbClr val="003057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A0C2F"/>
              </a:buClr>
              <a:buSzPts val="2800"/>
              <a:buChar char="•"/>
              <a:defRPr>
                <a:solidFill>
                  <a:srgbClr val="BA0C2F"/>
                </a:solidFill>
              </a:defRPr>
            </a:lvl1pPr>
            <a:lvl2pPr marL="914400" lvl="1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BA0C2F"/>
              </a:buClr>
              <a:buSzPts val="2400"/>
              <a:buChar char="•"/>
              <a:defRPr>
                <a:solidFill>
                  <a:srgbClr val="BA0C2F"/>
                </a:solidFill>
              </a:defRPr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BA0C2F"/>
              </a:buClr>
              <a:buSzPts val="2000"/>
              <a:buChar char="•"/>
              <a:defRPr>
                <a:solidFill>
                  <a:srgbClr val="BA0C2F"/>
                </a:solidFill>
              </a:defRPr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BA0C2F"/>
              </a:buClr>
              <a:buSzPts val="1800"/>
              <a:buChar char="•"/>
              <a:defRPr>
                <a:solidFill>
                  <a:srgbClr val="BA0C2F"/>
                </a:solidFill>
              </a:defRPr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BA0C2F"/>
              </a:buClr>
              <a:buSzPts val="1800"/>
              <a:buChar char="•"/>
              <a:defRPr>
                <a:solidFill>
                  <a:srgbClr val="BA0C2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6" name="Google Shape;26;p10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A0C2F"/>
              </a:buClr>
              <a:buSzPts val="2800"/>
              <a:buChar char="•"/>
              <a:defRPr>
                <a:solidFill>
                  <a:srgbClr val="BA0C2F"/>
                </a:solidFill>
              </a:defRPr>
            </a:lvl1pPr>
            <a:lvl2pPr marL="914400" lvl="1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BA0C2F"/>
              </a:buClr>
              <a:buSzPts val="2400"/>
              <a:buChar char="•"/>
              <a:defRPr>
                <a:solidFill>
                  <a:srgbClr val="BA0C2F"/>
                </a:solidFill>
              </a:defRPr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BA0C2F"/>
              </a:buClr>
              <a:buSzPts val="2000"/>
              <a:buChar char="•"/>
              <a:defRPr>
                <a:solidFill>
                  <a:srgbClr val="BA0C2F"/>
                </a:solidFill>
              </a:defRPr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BA0C2F"/>
              </a:buClr>
              <a:buSzPts val="1800"/>
              <a:buChar char="•"/>
              <a:defRPr>
                <a:solidFill>
                  <a:srgbClr val="BA0C2F"/>
                </a:solidFill>
              </a:defRPr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BA0C2F"/>
              </a:buClr>
              <a:buSzPts val="1800"/>
              <a:buChar char="•"/>
              <a:defRPr>
                <a:solidFill>
                  <a:srgbClr val="BA0C2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1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6000"/>
              <a:buFont typeface="Calibri"/>
              <a:buNone/>
              <a:defRPr sz="6000">
                <a:solidFill>
                  <a:srgbClr val="003057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1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A0C2F"/>
              </a:buClr>
              <a:buSzPts val="2400"/>
              <a:buNone/>
              <a:defRPr sz="2400">
                <a:solidFill>
                  <a:srgbClr val="BA0C2F"/>
                </a:solidFill>
              </a:defRPr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4400"/>
              <a:buFont typeface="Calibri"/>
              <a:buNone/>
              <a:defRPr>
                <a:solidFill>
                  <a:srgbClr val="003057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lt1"/>
            </a:gs>
            <a:gs pos="91000">
              <a:srgbClr val="A9BEE4"/>
            </a:gs>
            <a:gs pos="100000">
              <a:srgbClr val="003057"/>
            </a:gs>
          </a:gsLst>
          <a:lin ang="5400000" scaled="0"/>
        </a:gra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7"/>
          <p:cNvSpPr/>
          <p:nvPr/>
        </p:nvSpPr>
        <p:spPr>
          <a:xfrm flipH="1">
            <a:off x="9964131" y="4751109"/>
            <a:ext cx="2227868" cy="2105164"/>
          </a:xfrm>
          <a:prstGeom prst="flowChartDelay">
            <a:avLst/>
          </a:prstGeom>
          <a:solidFill>
            <a:srgbClr val="00305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Google Shape;11;p7"/>
          <p:cNvSpPr/>
          <p:nvPr/>
        </p:nvSpPr>
        <p:spPr>
          <a:xfrm rot="-5400000" flipH="1">
            <a:off x="9880890" y="5136010"/>
            <a:ext cx="1313312" cy="2127214"/>
          </a:xfrm>
          <a:prstGeom prst="flowChartManualInput">
            <a:avLst/>
          </a:prstGeom>
          <a:solidFill>
            <a:srgbClr val="00305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" name="Google Shape;12;p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4400"/>
              <a:buFont typeface="Calibri"/>
              <a:buNone/>
              <a:defRPr sz="4400" b="1" i="0" u="none" strike="noStrike" cap="none">
                <a:solidFill>
                  <a:srgbClr val="003057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3" name="Google Shape;13;p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7"/>
          <p:cNvSpPr/>
          <p:nvPr/>
        </p:nvSpPr>
        <p:spPr>
          <a:xfrm rot="-5400000">
            <a:off x="10144654" y="4815686"/>
            <a:ext cx="1673257" cy="2430221"/>
          </a:xfrm>
          <a:prstGeom prst="flowChartManualInput">
            <a:avLst/>
          </a:prstGeom>
          <a:solidFill>
            <a:srgbClr val="BA0C2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" name="Google Shape;15;p7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0198955" y="5418484"/>
            <a:ext cx="1854681" cy="93112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6" name="Google Shape;16;p7"/>
          <p:cNvCxnSpPr/>
          <p:nvPr/>
        </p:nvCxnSpPr>
        <p:spPr>
          <a:xfrm rot="10800000" flipH="1">
            <a:off x="0" y="6504578"/>
            <a:ext cx="12207240" cy="24081"/>
          </a:xfrm>
          <a:prstGeom prst="straightConnector1">
            <a:avLst/>
          </a:prstGeom>
          <a:noFill/>
          <a:ln w="1079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"/>
          <p:cNvSpPr txBox="1">
            <a:spLocks noGrp="1"/>
          </p:cNvSpPr>
          <p:nvPr>
            <p:ph type="title"/>
          </p:nvPr>
        </p:nvSpPr>
        <p:spPr>
          <a:xfrm>
            <a:off x="831850" y="1166328"/>
            <a:ext cx="10515600" cy="2043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6000"/>
              <a:buFont typeface="Calibri"/>
              <a:buNone/>
            </a:pPr>
            <a:r>
              <a:rPr lang="en-US" dirty="0"/>
              <a:t>Deaf Culture &amp; ASL Studies </a:t>
            </a:r>
            <a:endParaRPr dirty="0"/>
          </a:p>
        </p:txBody>
      </p:sp>
      <p:sp>
        <p:nvSpPr>
          <p:cNvPr id="38" name="Google Shape;38;p1"/>
          <p:cNvSpPr txBox="1">
            <a:spLocks noGrp="1"/>
          </p:cNvSpPr>
          <p:nvPr>
            <p:ph type="body" idx="1"/>
          </p:nvPr>
        </p:nvSpPr>
        <p:spPr>
          <a:xfrm>
            <a:off x="831850" y="3097763"/>
            <a:ext cx="10515600" cy="1922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None/>
            </a:pPr>
            <a:r>
              <a:rPr lang="en-US" sz="4000">
                <a:solidFill>
                  <a:schemeClr val="accent1"/>
                </a:solidFill>
              </a:rPr>
              <a:t>Program Review Presentation</a:t>
            </a:r>
            <a:endParaRPr>
              <a:solidFill>
                <a:schemeClr val="accent1"/>
              </a:solidFill>
            </a:endParaRPr>
          </a:p>
          <a:p>
            <a:pPr marL="0" lvl="0" indent="0" algn="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4000"/>
              <a:buNone/>
            </a:pPr>
            <a:r>
              <a:rPr lang="en-US" sz="4000">
                <a:solidFill>
                  <a:schemeClr val="accent1"/>
                </a:solidFill>
              </a:rPr>
              <a:t>Cohort 2: 2019-2020</a:t>
            </a:r>
            <a:endParaRPr/>
          </a:p>
          <a:p>
            <a:pPr marL="0" lvl="0" indent="0" algn="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A0C2F"/>
              </a:buClr>
              <a:buSzPts val="4000"/>
              <a:buNone/>
            </a:pPr>
            <a:endParaRPr sz="4000">
              <a:solidFill>
                <a:schemeClr val="accent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4400"/>
              <a:buFont typeface="Calibri"/>
              <a:buNone/>
            </a:pPr>
            <a:r>
              <a:rPr lang="en-US" dirty="0"/>
              <a:t> Deaf Culture &amp; ASL Studies Profile </a:t>
            </a:r>
            <a:endParaRPr dirty="0"/>
          </a:p>
        </p:txBody>
      </p:sp>
      <p:sp>
        <p:nvSpPr>
          <p:cNvPr id="45" name="Google Shape;45;p2"/>
          <p:cNvSpPr txBox="1">
            <a:spLocks noGrp="1"/>
          </p:cNvSpPr>
          <p:nvPr>
            <p:ph type="body" idx="1"/>
          </p:nvPr>
        </p:nvSpPr>
        <p:spPr>
          <a:xfrm>
            <a:off x="838200" y="1464906"/>
            <a:ext cx="9285514" cy="47120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10000"/>
          </a:bodyPr>
          <a:lstStyle/>
          <a:p>
            <a:pPr indent="-457200">
              <a:spcBef>
                <a:spcPts val="0"/>
              </a:spcBef>
            </a:pPr>
            <a:r>
              <a:rPr lang="en-US" sz="2600" dirty="0"/>
              <a:t>Provides academic coursework based on a Deaf-centered framework that encourages students to embrace an empowered collaboration with Deaf people</a:t>
            </a:r>
          </a:p>
          <a:p>
            <a:pPr indent="-457200">
              <a:spcBef>
                <a:spcPts val="0"/>
              </a:spcBef>
            </a:pPr>
            <a:r>
              <a:rPr lang="en-US" sz="2600" dirty="0"/>
              <a:t>Provides an introductory overview of the Deaf community and American Sign Language in a cultural context, with the psychosocial dynamics of people working in the Deaf community</a:t>
            </a:r>
          </a:p>
          <a:p>
            <a:pPr marL="0" indent="0">
              <a:spcBef>
                <a:spcPts val="0"/>
              </a:spcBef>
              <a:buNone/>
            </a:pPr>
            <a:endParaRPr lang="en-US" sz="2400" b="1" i="1" u="sng" dirty="0"/>
          </a:p>
          <a:p>
            <a:pPr marL="0" indent="0">
              <a:spcBef>
                <a:spcPts val="0"/>
              </a:spcBef>
              <a:buNone/>
            </a:pPr>
            <a:r>
              <a:rPr lang="en-US" sz="2400" b="1" i="1" u="sng" dirty="0"/>
              <a:t>DEAF Program Alignment with the Mission of ARC</a:t>
            </a:r>
          </a:p>
          <a:p>
            <a:pPr marL="63500" lvl="1" indent="0">
              <a:buNone/>
            </a:pPr>
            <a:r>
              <a:rPr lang="en-US" sz="2800" dirty="0"/>
              <a:t>Placing students first in academically rich, inclusive environment</a:t>
            </a:r>
          </a:p>
          <a:p>
            <a:pPr marL="63500" lvl="1" indent="0">
              <a:buNone/>
            </a:pPr>
            <a:r>
              <a:rPr lang="en-US" sz="2800" dirty="0"/>
              <a:t>Serving the greater Sacramento region (statewide and nationwide)</a:t>
            </a:r>
          </a:p>
          <a:p>
            <a:pPr marL="63500" lvl="1" indent="0">
              <a:buNone/>
            </a:pPr>
            <a:r>
              <a:rPr lang="en-US" sz="2800" dirty="0"/>
              <a:t>Strengthen basic skills</a:t>
            </a:r>
          </a:p>
          <a:p>
            <a:pPr marL="63500" lvl="1" indent="0">
              <a:buNone/>
            </a:pPr>
            <a:r>
              <a:rPr lang="en-US" sz="2800" dirty="0"/>
              <a:t>Provide opportunities to earn associate degrees &amp; certificates</a:t>
            </a:r>
          </a:p>
          <a:p>
            <a:pPr marL="63500" lvl="1" indent="0">
              <a:buNone/>
            </a:pPr>
            <a:r>
              <a:rPr lang="en-US" sz="2800" dirty="0"/>
              <a:t>Supporting students achieve career and personal goals</a:t>
            </a:r>
          </a:p>
          <a:p>
            <a:pPr indent="-457200">
              <a:spcBef>
                <a:spcPts val="0"/>
              </a:spcBef>
            </a:pPr>
            <a:endParaRPr lang="en-US" sz="2400" b="1" i="1" u="sng" dirty="0"/>
          </a:p>
          <a:p>
            <a:pPr indent="-457200">
              <a:spcBef>
                <a:spcPts val="0"/>
              </a:spcBef>
            </a:pPr>
            <a:endParaRPr lang="en-US" sz="26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9224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4400"/>
              <a:buFont typeface="Calibri"/>
              <a:buNone/>
            </a:pPr>
            <a:r>
              <a:rPr lang="en-US"/>
              <a:t>Historical Analysis</a:t>
            </a:r>
            <a:endParaRPr/>
          </a:p>
        </p:txBody>
      </p:sp>
      <p:sp>
        <p:nvSpPr>
          <p:cNvPr id="52" name="Google Shape;52;p3"/>
          <p:cNvSpPr txBox="1">
            <a:spLocks noGrp="1"/>
          </p:cNvSpPr>
          <p:nvPr>
            <p:ph type="body" idx="1"/>
          </p:nvPr>
        </p:nvSpPr>
        <p:spPr>
          <a:xfrm>
            <a:off x="838200" y="1287624"/>
            <a:ext cx="5181600" cy="48893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70000" lnSpcReduction="2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BA0C2F"/>
              </a:buClr>
              <a:buSzPts val="2800"/>
              <a:buNone/>
            </a:pPr>
            <a:r>
              <a:rPr lang="en-US" dirty="0"/>
              <a:t>Program Strengths:</a:t>
            </a:r>
            <a:endParaRPr dirty="0"/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A0C2F"/>
              </a:buClr>
              <a:buSzPts val="2800"/>
              <a:buNone/>
            </a:pPr>
            <a:r>
              <a:rPr lang="en-US" dirty="0">
                <a:solidFill>
                  <a:srgbClr val="002060"/>
                </a:solidFill>
              </a:rPr>
              <a:t>Native speakers with cultural competencies as faculty provides students with authentic language acquisition experience</a:t>
            </a:r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A0C2F"/>
              </a:buClr>
              <a:buSzPts val="2800"/>
              <a:buNone/>
            </a:pPr>
            <a:r>
              <a:rPr lang="en-US" dirty="0">
                <a:solidFill>
                  <a:srgbClr val="002060"/>
                </a:solidFill>
              </a:rPr>
              <a:t>Wide range of course offerings not offered at many CCC</a:t>
            </a:r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A0C2F"/>
              </a:buClr>
              <a:buSzPts val="2800"/>
              <a:buNone/>
            </a:pPr>
            <a:r>
              <a:rPr lang="en-US" dirty="0">
                <a:solidFill>
                  <a:srgbClr val="002060"/>
                </a:solidFill>
              </a:rPr>
              <a:t>Prepares students for Interpreter Preparation Program </a:t>
            </a:r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A0C2F"/>
              </a:buClr>
              <a:buSzPts val="2800"/>
              <a:buNone/>
            </a:pPr>
            <a:r>
              <a:rPr lang="en-US" dirty="0">
                <a:solidFill>
                  <a:srgbClr val="002060"/>
                </a:solidFill>
              </a:rPr>
              <a:t>Encourages strong Deaf-centered framework: empowered collaboration with Deaf people outside of classrooms in Deaf communities</a:t>
            </a:r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A0C2F"/>
              </a:buClr>
              <a:buSzPts val="2800"/>
              <a:buNone/>
            </a:pPr>
            <a:r>
              <a:rPr lang="en-US" dirty="0">
                <a:solidFill>
                  <a:srgbClr val="002060"/>
                </a:solidFill>
              </a:rPr>
              <a:t>Program productivity increase: </a:t>
            </a:r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A0C2F"/>
              </a:buClr>
              <a:buSzPts val="2800"/>
              <a:buNone/>
            </a:pPr>
            <a:r>
              <a:rPr lang="en-US" dirty="0">
                <a:solidFill>
                  <a:srgbClr val="002060"/>
                </a:solidFill>
              </a:rPr>
              <a:t>Fall 2017 to Fall 2018 by 11.3%</a:t>
            </a:r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A0C2F"/>
              </a:buClr>
              <a:buSzPts val="2800"/>
              <a:buNone/>
            </a:pPr>
            <a:r>
              <a:rPr lang="en-US" dirty="0">
                <a:solidFill>
                  <a:srgbClr val="002060"/>
                </a:solidFill>
              </a:rPr>
              <a:t>Spring 2018 to Spring 2019 by 6.4% </a:t>
            </a:r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A0C2F"/>
              </a:buClr>
              <a:buSzPts val="2800"/>
              <a:buNone/>
            </a:pPr>
            <a:r>
              <a:rPr lang="en-US" dirty="0">
                <a:solidFill>
                  <a:srgbClr val="002060"/>
                </a:solidFill>
              </a:rPr>
              <a:t>Enrollment in Fall semesters are better than Spring semesters and productivity is same for both semesters </a:t>
            </a:r>
            <a:endParaRPr dirty="0">
              <a:solidFill>
                <a:srgbClr val="002060"/>
              </a:solidFill>
            </a:endParaRPr>
          </a:p>
        </p:txBody>
      </p:sp>
      <p:sp>
        <p:nvSpPr>
          <p:cNvPr id="53" name="Google Shape;53;p3"/>
          <p:cNvSpPr txBox="1">
            <a:spLocks noGrp="1"/>
          </p:cNvSpPr>
          <p:nvPr>
            <p:ph type="body" idx="2"/>
          </p:nvPr>
        </p:nvSpPr>
        <p:spPr>
          <a:xfrm>
            <a:off x="6019800" y="984330"/>
            <a:ext cx="5181600" cy="48893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1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BA0C2F"/>
              </a:buClr>
              <a:buSzPts val="2800"/>
              <a:buNone/>
            </a:pPr>
            <a:r>
              <a:rPr lang="en-US" dirty="0"/>
              <a:t>Program Challenges:</a:t>
            </a:r>
            <a:endParaRPr dirty="0"/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A0C2F"/>
              </a:buClr>
              <a:buSzPts val="2800"/>
              <a:buNone/>
            </a:pPr>
            <a:r>
              <a:rPr lang="en-US" dirty="0">
                <a:solidFill>
                  <a:srgbClr val="002060"/>
                </a:solidFill>
              </a:rPr>
              <a:t>Program enrollment decline</a:t>
            </a:r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A0C2F"/>
              </a:buClr>
              <a:buSzPts val="2800"/>
              <a:buNone/>
            </a:pPr>
            <a:r>
              <a:rPr lang="en-US" dirty="0">
                <a:solidFill>
                  <a:srgbClr val="002060"/>
                </a:solidFill>
              </a:rPr>
              <a:t>Spring 2018 to Spring 2019: 4%</a:t>
            </a:r>
          </a:p>
          <a:p>
            <a:pPr marL="228600" indent="-50800">
              <a:buNone/>
            </a:pPr>
            <a:r>
              <a:rPr lang="en-US" dirty="0">
                <a:solidFill>
                  <a:srgbClr val="002060"/>
                </a:solidFill>
              </a:rPr>
              <a:t>Success among African Americans and Hispanic/Latinx students in DEAF 310 &amp; 312 </a:t>
            </a:r>
          </a:p>
          <a:p>
            <a:pPr marL="228600" indent="-50800">
              <a:buNone/>
            </a:pPr>
            <a:r>
              <a:rPr lang="en-US" dirty="0">
                <a:solidFill>
                  <a:srgbClr val="002060"/>
                </a:solidFill>
              </a:rPr>
              <a:t>Supporting students with access to lab and tutors </a:t>
            </a:r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A0C2F"/>
              </a:buClr>
              <a:buSzPts val="2800"/>
              <a:buNone/>
            </a:pPr>
            <a:r>
              <a:rPr lang="en-US" dirty="0">
                <a:solidFill>
                  <a:srgbClr val="002060"/>
                </a:solidFill>
              </a:rPr>
              <a:t>Student diversity representation in faculty </a:t>
            </a:r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A0C2F"/>
              </a:buClr>
              <a:buSzPts val="2800"/>
              <a:buNone/>
            </a:pPr>
            <a:r>
              <a:rPr lang="en-US" dirty="0">
                <a:solidFill>
                  <a:srgbClr val="002060"/>
                </a:solidFill>
              </a:rPr>
              <a:t>Diversity in teaching materials</a:t>
            </a:r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A0C2F"/>
              </a:buClr>
              <a:buSzPts val="2800"/>
              <a:buNone/>
            </a:pPr>
            <a:r>
              <a:rPr lang="en-US" dirty="0">
                <a:solidFill>
                  <a:srgbClr val="002060"/>
                </a:solidFill>
              </a:rPr>
              <a:t>FTE reductions due to pandemic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4400"/>
              <a:buFont typeface="Calibri"/>
              <a:buNone/>
            </a:pPr>
            <a:r>
              <a:rPr lang="en-US"/>
              <a:t>Objectives </a:t>
            </a:r>
            <a:endParaRPr/>
          </a:p>
        </p:txBody>
      </p:sp>
      <p:sp>
        <p:nvSpPr>
          <p:cNvPr id="60" name="Google Shape;60;p4"/>
          <p:cNvSpPr txBox="1">
            <a:spLocks noGrp="1"/>
          </p:cNvSpPr>
          <p:nvPr>
            <p:ph type="body" idx="1"/>
          </p:nvPr>
        </p:nvSpPr>
        <p:spPr>
          <a:xfrm>
            <a:off x="838200" y="1595535"/>
            <a:ext cx="10515600" cy="45814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139700">
              <a:spcBef>
                <a:spcPts val="0"/>
              </a:spcBef>
              <a:buSzPts val="1400"/>
              <a:buNone/>
            </a:pPr>
            <a:r>
              <a:rPr lang="en-US" dirty="0"/>
              <a:t>Strengthen students’ development in paraprofessional skills serving Deaf clients with Deaf-centered empowered collaboration </a:t>
            </a:r>
          </a:p>
          <a:p>
            <a:pPr marL="228600" lvl="0" indent="-139700">
              <a:spcBef>
                <a:spcPts val="0"/>
              </a:spcBef>
              <a:buSzPts val="1400"/>
              <a:buNone/>
            </a:pPr>
            <a:r>
              <a:rPr lang="en-US" dirty="0"/>
              <a:t>Maintain enrollment for entire program (despite FTE cancellations)</a:t>
            </a:r>
          </a:p>
          <a:p>
            <a:pPr marL="228600" lvl="0" indent="-139700">
              <a:spcBef>
                <a:spcPts val="0"/>
              </a:spcBef>
              <a:buSzPts val="1400"/>
              <a:buNone/>
            </a:pPr>
            <a:r>
              <a:rPr lang="en-US" dirty="0"/>
              <a:t>Increase success for African Americans and Hispanic/Latinx students in DEAF 310 &amp; 312 </a:t>
            </a:r>
          </a:p>
          <a:p>
            <a:pPr marL="228600" lvl="0" indent="-139700">
              <a:spcBef>
                <a:spcPts val="0"/>
              </a:spcBef>
              <a:buSzPts val="1400"/>
              <a:buNone/>
            </a:pPr>
            <a:r>
              <a:rPr lang="en-US" dirty="0"/>
              <a:t>Request Research Office presentations on Equity data for faculty</a:t>
            </a:r>
          </a:p>
          <a:p>
            <a:pPr marL="228600" lvl="0" indent="-139700">
              <a:spcBef>
                <a:spcPts val="0"/>
              </a:spcBef>
              <a:buSzPts val="1400"/>
              <a:buNone/>
            </a:pPr>
            <a:r>
              <a:rPr lang="en-US" dirty="0"/>
              <a:t> </a:t>
            </a:r>
          </a:p>
          <a:p>
            <a:pPr marL="228600" lvl="0" indent="-139700">
              <a:spcBef>
                <a:spcPts val="0"/>
              </a:spcBef>
              <a:buSzPts val="1400"/>
              <a:buNone/>
            </a:pPr>
            <a:endParaRPr lang="en-US" dirty="0"/>
          </a:p>
          <a:p>
            <a:pPr marL="228600" lvl="0" indent="-139700">
              <a:spcBef>
                <a:spcPts val="0"/>
              </a:spcBef>
              <a:buSzPts val="1400"/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4400"/>
              <a:buFont typeface="Calibri"/>
              <a:buNone/>
            </a:pPr>
            <a:r>
              <a:rPr lang="en-US"/>
              <a:t>Strategic Enhancement</a:t>
            </a:r>
            <a:endParaRPr/>
          </a:p>
        </p:txBody>
      </p:sp>
      <p:sp>
        <p:nvSpPr>
          <p:cNvPr id="67" name="Google Shape;67;p5"/>
          <p:cNvSpPr txBox="1">
            <a:spLocks noGrp="1"/>
          </p:cNvSpPr>
          <p:nvPr>
            <p:ph type="body" idx="1"/>
          </p:nvPr>
        </p:nvSpPr>
        <p:spPr>
          <a:xfrm>
            <a:off x="505691" y="1516866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indent="-4572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dirty="0"/>
              <a:t>Our program wants to be the first fully online degree/certificate program for Deaf Culture &amp; ASL Studies, there are none in the current CCC system</a:t>
            </a:r>
          </a:p>
          <a:p>
            <a:pPr indent="-4572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dirty="0"/>
              <a:t>Infuse social justice and equity in the classrooms  </a:t>
            </a:r>
          </a:p>
          <a:p>
            <a:pPr indent="-4572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dirty="0"/>
              <a:t>Increase access to lab facility and ASL tutors </a:t>
            </a:r>
          </a:p>
          <a:p>
            <a:pPr indent="-4572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dirty="0"/>
              <a:t>Improve success rates for DI students </a:t>
            </a:r>
          </a:p>
          <a:p>
            <a:pPr indent="-4572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dirty="0"/>
              <a:t>Promote transparent communications via Virtual ASL/IPP Lab Canvas shell </a:t>
            </a:r>
          </a:p>
          <a:p>
            <a:pPr indent="-4572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dirty="0"/>
              <a:t>Teach culturally relevant curriculum </a:t>
            </a:r>
          </a:p>
          <a:p>
            <a:pPr indent="-4572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dirty="0"/>
              <a:t>Pursue comprehensive and integrated professional development opportunities 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dirty="0"/>
              <a:t> </a:t>
            </a:r>
          </a:p>
          <a:p>
            <a:pPr marL="0" indent="0">
              <a:spcBef>
                <a:spcPts val="0"/>
              </a:spcBef>
              <a:buNone/>
            </a:pPr>
            <a:endParaRPr lang="en-US" dirty="0"/>
          </a:p>
          <a:p>
            <a:pPr marL="0" indent="0">
              <a:spcBef>
                <a:spcPts val="0"/>
              </a:spcBef>
              <a:buNone/>
            </a:pPr>
            <a:endParaRPr lang="en-US" dirty="0"/>
          </a:p>
          <a:p>
            <a:pPr marL="0" indent="0">
              <a:spcBef>
                <a:spcPts val="0"/>
              </a:spcBef>
              <a:buNone/>
            </a:pPr>
            <a:endParaRPr lang="en-US" dirty="0"/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2800"/>
              <a:buNone/>
            </a:pPr>
            <a:endParaRPr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4400"/>
              <a:buFont typeface="Calibri"/>
              <a:buNone/>
            </a:pPr>
            <a:r>
              <a:rPr lang="en-US"/>
              <a:t>Planning Steps</a:t>
            </a:r>
            <a:endParaRPr/>
          </a:p>
        </p:txBody>
      </p:sp>
      <p:sp>
        <p:nvSpPr>
          <p:cNvPr id="74" name="Google Shape;74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635000" indent="-4572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dirty="0"/>
              <a:t>Expand Virtual ASL/IPP Lab resources/modules</a:t>
            </a:r>
          </a:p>
          <a:p>
            <a:pPr marL="635000" indent="-4572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dirty="0"/>
              <a:t>Explore Dual Enrollment options </a:t>
            </a:r>
          </a:p>
          <a:p>
            <a:pPr marL="635000" indent="-4572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dirty="0"/>
              <a:t>Create a fully online degree/certificate program (and AA-T?)</a:t>
            </a:r>
          </a:p>
          <a:p>
            <a:pPr marL="635000" indent="-4572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dirty="0"/>
              <a:t>Faculty Social Justice Professional Development opportunities </a:t>
            </a:r>
          </a:p>
          <a:p>
            <a:pPr marL="635000" indent="-4572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dirty="0"/>
              <a:t>Recruit skilled ASL tutors </a:t>
            </a:r>
          </a:p>
          <a:p>
            <a:pPr marL="635000" indent="-4572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dirty="0"/>
              <a:t>Update course content and curriculum as needed</a:t>
            </a:r>
          </a:p>
          <a:p>
            <a:pPr marL="635000" indent="-457200">
              <a:spcBef>
                <a:spcPts val="0"/>
              </a:spcBef>
              <a:buFont typeface="Courier New" panose="02070309020205020404" pitchFamily="49" charset="0"/>
              <a:buChar char="o"/>
            </a:pPr>
            <a:endParaRPr lang="en-US" dirty="0"/>
          </a:p>
          <a:p>
            <a:pPr marL="635000" indent="-457200">
              <a:spcBef>
                <a:spcPts val="0"/>
              </a:spcBef>
              <a:buFont typeface="Courier New" panose="02070309020205020404" pitchFamily="49" charset="0"/>
              <a:buChar char="o"/>
            </a:pPr>
            <a:endParaRPr lang="en-US" dirty="0"/>
          </a:p>
          <a:p>
            <a:pPr marL="228600" indent="-50800">
              <a:spcBef>
                <a:spcPts val="0"/>
              </a:spcBef>
              <a:buNone/>
            </a:pPr>
            <a:endParaRPr lang="en-US" dirty="0"/>
          </a:p>
          <a:p>
            <a:pPr marL="228600" indent="-50800">
              <a:spcBef>
                <a:spcPts val="0"/>
              </a:spcBef>
              <a:buNone/>
            </a:pPr>
            <a:endParaRPr lang="en-US" dirty="0"/>
          </a:p>
          <a:p>
            <a:pPr marL="228600" lvl="0" indent="-508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2800"/>
              <a:buNone/>
            </a:pPr>
            <a:endParaRPr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1076</TotalTime>
  <Words>521</Words>
  <Application>Microsoft Macintosh PowerPoint</Application>
  <PresentationFormat>Widescreen</PresentationFormat>
  <Paragraphs>68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Courier New</vt:lpstr>
      <vt:lpstr>Office Theme</vt:lpstr>
      <vt:lpstr>Deaf Culture &amp; ASL Studies </vt:lpstr>
      <vt:lpstr> Deaf Culture &amp; ASL Studies Profile </vt:lpstr>
      <vt:lpstr>Historical Analysis</vt:lpstr>
      <vt:lpstr>Objectives </vt:lpstr>
      <vt:lpstr>Strategic Enhancement</vt:lpstr>
      <vt:lpstr>Planning Steps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Deaf Culture &amp; ASL Studies </dc:title>
  <dc:creator>CJ</dc:creator>
  <cp:lastModifiedBy>Birchall, Jill</cp:lastModifiedBy>
  <cp:revision>11</cp:revision>
  <dcterms:created xsi:type="dcterms:W3CDTF">2018-10-09T16:48:02Z</dcterms:created>
  <dcterms:modified xsi:type="dcterms:W3CDTF">2020-10-28T16:23:26Z</dcterms:modified>
</cp:coreProperties>
</file>