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7"/>
  </p:notesMasterIdLst>
  <p:sldIdLst>
    <p:sldId id="264" r:id="rId2"/>
    <p:sldId id="257" r:id="rId3"/>
    <p:sldId id="262" r:id="rId4"/>
    <p:sldId id="266" r:id="rId5"/>
    <p:sldId id="267" r:id="rId6"/>
    <p:sldId id="270" r:id="rId7"/>
    <p:sldId id="269" r:id="rId8"/>
    <p:sldId id="275" r:id="rId9"/>
    <p:sldId id="271" r:id="rId10"/>
    <p:sldId id="272" r:id="rId11"/>
    <p:sldId id="274" r:id="rId12"/>
    <p:sldId id="273" r:id="rId13"/>
    <p:sldId id="258" r:id="rId14"/>
    <p:sldId id="259" r:id="rId15"/>
    <p:sldId id="260" r:id="rId1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8" roundtripDataSignature="AMtx7mhZfu3hEl0Kh+HXON7M2he0fly8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504" y="1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C58C5D-EA78-4244-8569-1B3A5558F45B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092A2A-B46C-4BEA-9CB4-CCA3DA07A33D}">
      <dgm:prSet phldrT="[Text]" custT="1"/>
      <dgm:spPr>
        <a:solidFill>
          <a:schemeClr val="bg1"/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r>
            <a:rPr 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Enrollment, Retention, Completion</a:t>
          </a:r>
        </a:p>
      </dgm:t>
    </dgm:pt>
    <dgm:pt modelId="{2149EF72-67CE-49B0-99F8-7300BB45807F}" type="parTrans" cxnId="{7F73E496-9A10-4096-BCA9-7861E15B3D25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22D4C19-F5F5-4184-B28B-7ED051B4ADB3}" type="sibTrans" cxnId="{7F73E496-9A10-4096-BCA9-7861E15B3D25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0DC0485-2609-4602-90C3-384F90541E42}">
      <dgm:prSet phldrT="[Text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000" b="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Staff Training &amp; Support</a:t>
          </a:r>
        </a:p>
        <a:p>
          <a:r>
            <a:rPr lang="en-US" sz="2000" b="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(Ongoing)</a:t>
          </a:r>
        </a:p>
      </dgm:t>
    </dgm:pt>
    <dgm:pt modelId="{38075284-7889-451E-A556-F1544BAC6616}" type="parTrans" cxnId="{E87F4807-0F24-424A-8549-1F174AC6431A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0C50020-0407-4F0A-AFC4-E2E8BD5E0944}" type="sibTrans" cxnId="{E87F4807-0F24-424A-8549-1F174AC6431A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291161B-A159-4A3C-A88A-74E7A379F160}">
      <dgm:prSet phldrT="[Text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000" b="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Recruitment: Intake &amp; Eligibility (Pre-semester)</a:t>
          </a:r>
        </a:p>
      </dgm:t>
    </dgm:pt>
    <dgm:pt modelId="{FE0D3CC8-F4C2-4AFB-8889-DE80F8024283}" type="parTrans" cxnId="{E802A0D4-3E11-4A24-B701-A1194D1796A1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F2B35D2-E79A-4B80-A695-330367E3F6CA}" type="sibTrans" cxnId="{E802A0D4-3E11-4A24-B701-A1194D1796A1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883920C-2EE5-4473-94DC-5925C6FD396C}">
      <dgm:prSet phldrT="[Text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000" b="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Specific Intentional Services (Semester)</a:t>
          </a:r>
        </a:p>
      </dgm:t>
    </dgm:pt>
    <dgm:pt modelId="{E5AD42F1-9063-4B21-99FA-44A762D05860}" type="parTrans" cxnId="{35AF39D0-CBB0-41AB-A902-B3B7D57D12BF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F15E01E-674C-4422-B1C9-CC9656AD0CC0}" type="sibTrans" cxnId="{35AF39D0-CBB0-41AB-A902-B3B7D57D12BF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CE6BF26-262F-415B-A049-29CA279774D0}">
      <dgm:prSet phldrT="[Text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000" b="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Semester Ending</a:t>
          </a:r>
        </a:p>
      </dgm:t>
    </dgm:pt>
    <dgm:pt modelId="{892AD04C-5717-4915-9FE0-AC16923D362A}" type="parTrans" cxnId="{74D9100C-99AF-4F9B-A6C9-601D490158DC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E2BCB9B-3CD0-4770-A609-95EEAD16ACAF}" type="sibTrans" cxnId="{74D9100C-99AF-4F9B-A6C9-601D490158DC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C4DF299-4DD9-426A-84C3-85CFB8AD15F3}">
      <dgm:prSet phldrT="[Text]" custT="1"/>
      <dgm:spPr>
        <a:solidFill>
          <a:schemeClr val="accent6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000" b="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Advisory Board</a:t>
          </a:r>
        </a:p>
      </dgm:t>
    </dgm:pt>
    <dgm:pt modelId="{807D91D4-36E5-4BD2-A754-ABB17CB942C0}" type="parTrans" cxnId="{1AC0F2BE-D533-4996-955B-4B9D619C86AC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5AE6F24-C2C0-444F-B7A3-E76B9940E606}" type="sibTrans" cxnId="{1AC0F2BE-D533-4996-955B-4B9D619C86AC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546A198-F491-4F3C-815C-B648C95984CC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000" b="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MIS-Data Reporting</a:t>
          </a:r>
        </a:p>
      </dgm:t>
    </dgm:pt>
    <dgm:pt modelId="{20B36831-2EF6-4032-A2B8-24CCD09139C9}" type="parTrans" cxnId="{F4BD6928-E078-4D8F-8302-41BF02318D8F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4F5C058-EBEE-4CBE-BC4C-FC4452A1BF53}" type="sibTrans" cxnId="{F4BD6928-E078-4D8F-8302-41BF02318D8F}">
      <dgm:prSet/>
      <dgm:spPr/>
      <dgm:t>
        <a:bodyPr/>
        <a:lstStyle/>
        <a:p>
          <a:endParaRPr lang="en-US" sz="2000" b="0">
            <a:solidFill>
              <a:schemeClr val="tx1">
                <a:lumMod val="75000"/>
                <a:lumOff val="25000"/>
              </a:schemeClr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81AF62C-6D85-453B-BF35-AF078310D40F}" type="pres">
      <dgm:prSet presAssocID="{F6C58C5D-EA78-4244-8569-1B3A5558F45B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52C10627-7521-4624-BD32-AAF092435177}" type="pres">
      <dgm:prSet presAssocID="{BF092A2A-B46C-4BEA-9CB4-CCA3DA07A33D}" presName="Parent" presStyleLbl="node0" presStyleIdx="0" presStyleCnt="1">
        <dgm:presLayoutVars>
          <dgm:chMax val="6"/>
          <dgm:chPref val="6"/>
        </dgm:presLayoutVars>
      </dgm:prSet>
      <dgm:spPr/>
    </dgm:pt>
    <dgm:pt modelId="{4A031CD7-935C-49CD-AF14-91E1FFB7C16A}" type="pres">
      <dgm:prSet presAssocID="{60DC0485-2609-4602-90C3-384F90541E42}" presName="Accent1" presStyleCnt="0"/>
      <dgm:spPr/>
    </dgm:pt>
    <dgm:pt modelId="{4AC0FF55-A31B-41D0-AA44-1EBF14BCA295}" type="pres">
      <dgm:prSet presAssocID="{60DC0485-2609-4602-90C3-384F90541E42}" presName="Accent" presStyleLbl="bgShp" presStyleIdx="0" presStyleCnt="6"/>
      <dgm:spPr/>
    </dgm:pt>
    <dgm:pt modelId="{875270B3-5BAF-423C-AF06-CEECB8C7ABC6}" type="pres">
      <dgm:prSet presAssocID="{60DC0485-2609-4602-90C3-384F90541E42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63DFC2C8-FF6B-4795-A992-FFE02C54FECB}" type="pres">
      <dgm:prSet presAssocID="{D291161B-A159-4A3C-A88A-74E7A379F160}" presName="Accent2" presStyleCnt="0"/>
      <dgm:spPr/>
    </dgm:pt>
    <dgm:pt modelId="{E4F57EEC-E785-4095-95A8-E9E30488331C}" type="pres">
      <dgm:prSet presAssocID="{D291161B-A159-4A3C-A88A-74E7A379F160}" presName="Accent" presStyleLbl="bgShp" presStyleIdx="1" presStyleCnt="6"/>
      <dgm:spPr/>
    </dgm:pt>
    <dgm:pt modelId="{C0AACF61-66DB-4D6A-882A-31EB8142BA4D}" type="pres">
      <dgm:prSet presAssocID="{D291161B-A159-4A3C-A88A-74E7A379F160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D0E659D6-9CE9-4A93-9A2C-77E8ECDE01D9}" type="pres">
      <dgm:prSet presAssocID="{F883920C-2EE5-4473-94DC-5925C6FD396C}" presName="Accent3" presStyleCnt="0"/>
      <dgm:spPr/>
    </dgm:pt>
    <dgm:pt modelId="{88BFEBED-ECBC-4168-B9C5-875372835FB3}" type="pres">
      <dgm:prSet presAssocID="{F883920C-2EE5-4473-94DC-5925C6FD396C}" presName="Accent" presStyleLbl="bgShp" presStyleIdx="2" presStyleCnt="6"/>
      <dgm:spPr/>
    </dgm:pt>
    <dgm:pt modelId="{D3152D44-F249-45A1-8A25-255A08A01D49}" type="pres">
      <dgm:prSet presAssocID="{F883920C-2EE5-4473-94DC-5925C6FD396C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6667BA50-9417-4B4E-A458-0FA07C426C37}" type="pres">
      <dgm:prSet presAssocID="{6CE6BF26-262F-415B-A049-29CA279774D0}" presName="Accent4" presStyleCnt="0"/>
      <dgm:spPr/>
    </dgm:pt>
    <dgm:pt modelId="{C7F97851-FE2F-41F2-83D7-6ABC99738EBB}" type="pres">
      <dgm:prSet presAssocID="{6CE6BF26-262F-415B-A049-29CA279774D0}" presName="Accent" presStyleLbl="bgShp" presStyleIdx="3" presStyleCnt="6"/>
      <dgm:spPr/>
    </dgm:pt>
    <dgm:pt modelId="{8DEFA20A-D609-47EB-B8BA-E93AD8F001FA}" type="pres">
      <dgm:prSet presAssocID="{6CE6BF26-262F-415B-A049-29CA279774D0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74BE0775-C00B-4F0B-8B5D-EB94286F7F95}" type="pres">
      <dgm:prSet presAssocID="{4C4DF299-4DD9-426A-84C3-85CFB8AD15F3}" presName="Accent5" presStyleCnt="0"/>
      <dgm:spPr/>
    </dgm:pt>
    <dgm:pt modelId="{EAFD6F18-74F8-46AF-A1B7-711E208C7CDE}" type="pres">
      <dgm:prSet presAssocID="{4C4DF299-4DD9-426A-84C3-85CFB8AD15F3}" presName="Accent" presStyleLbl="bgShp" presStyleIdx="4" presStyleCnt="6"/>
      <dgm:spPr/>
    </dgm:pt>
    <dgm:pt modelId="{FA2437FB-DE37-4EF9-ACC2-AF1DA36FAE71}" type="pres">
      <dgm:prSet presAssocID="{4C4DF299-4DD9-426A-84C3-85CFB8AD15F3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41E4A0B7-1BDA-4C84-BE31-5E0C0FF21527}" type="pres">
      <dgm:prSet presAssocID="{D546A198-F491-4F3C-815C-B648C95984CC}" presName="Accent6" presStyleCnt="0"/>
      <dgm:spPr/>
    </dgm:pt>
    <dgm:pt modelId="{9EEDA10C-0005-49B9-B93F-7B87FDEC37AF}" type="pres">
      <dgm:prSet presAssocID="{D546A198-F491-4F3C-815C-B648C95984CC}" presName="Accent" presStyleLbl="bgShp" presStyleIdx="5" presStyleCnt="6"/>
      <dgm:spPr/>
    </dgm:pt>
    <dgm:pt modelId="{73047232-C3FD-4427-B9A8-9E69ED408D1E}" type="pres">
      <dgm:prSet presAssocID="{D546A198-F491-4F3C-815C-B648C95984CC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E87F4807-0F24-424A-8549-1F174AC6431A}" srcId="{BF092A2A-B46C-4BEA-9CB4-CCA3DA07A33D}" destId="{60DC0485-2609-4602-90C3-384F90541E42}" srcOrd="0" destOrd="0" parTransId="{38075284-7889-451E-A556-F1544BAC6616}" sibTransId="{80C50020-0407-4F0A-AFC4-E2E8BD5E0944}"/>
    <dgm:cxn modelId="{74D9100C-99AF-4F9B-A6C9-601D490158DC}" srcId="{BF092A2A-B46C-4BEA-9CB4-CCA3DA07A33D}" destId="{6CE6BF26-262F-415B-A049-29CA279774D0}" srcOrd="3" destOrd="0" parTransId="{892AD04C-5717-4915-9FE0-AC16923D362A}" sibTransId="{EE2BCB9B-3CD0-4770-A609-95EEAD16ACAF}"/>
    <dgm:cxn modelId="{A44B4013-7426-46AB-BC55-512310D1E4B5}" type="presOf" srcId="{D291161B-A159-4A3C-A88A-74E7A379F160}" destId="{C0AACF61-66DB-4D6A-882A-31EB8142BA4D}" srcOrd="0" destOrd="0" presId="urn:microsoft.com/office/officeart/2011/layout/HexagonRadial"/>
    <dgm:cxn modelId="{F4BD6928-E078-4D8F-8302-41BF02318D8F}" srcId="{BF092A2A-B46C-4BEA-9CB4-CCA3DA07A33D}" destId="{D546A198-F491-4F3C-815C-B648C95984CC}" srcOrd="5" destOrd="0" parTransId="{20B36831-2EF6-4032-A2B8-24CCD09139C9}" sibTransId="{44F5C058-EBEE-4CBE-BC4C-FC4452A1BF53}"/>
    <dgm:cxn modelId="{39A16843-5BB3-44E9-A146-E26B0A27B497}" type="presOf" srcId="{F883920C-2EE5-4473-94DC-5925C6FD396C}" destId="{D3152D44-F249-45A1-8A25-255A08A01D49}" srcOrd="0" destOrd="0" presId="urn:microsoft.com/office/officeart/2011/layout/HexagonRadial"/>
    <dgm:cxn modelId="{3FD36963-0D81-4321-8DDF-AAF08999167F}" type="presOf" srcId="{BF092A2A-B46C-4BEA-9CB4-CCA3DA07A33D}" destId="{52C10627-7521-4624-BD32-AAF092435177}" srcOrd="0" destOrd="0" presId="urn:microsoft.com/office/officeart/2011/layout/HexagonRadial"/>
    <dgm:cxn modelId="{DF8FE64F-D0C0-4E0E-B764-1F85C3D4995E}" type="presOf" srcId="{4C4DF299-4DD9-426A-84C3-85CFB8AD15F3}" destId="{FA2437FB-DE37-4EF9-ACC2-AF1DA36FAE71}" srcOrd="0" destOrd="0" presId="urn:microsoft.com/office/officeart/2011/layout/HexagonRadial"/>
    <dgm:cxn modelId="{90598D89-A190-4D26-9EBF-3258CB3D638C}" type="presOf" srcId="{D546A198-F491-4F3C-815C-B648C95984CC}" destId="{73047232-C3FD-4427-B9A8-9E69ED408D1E}" srcOrd="0" destOrd="0" presId="urn:microsoft.com/office/officeart/2011/layout/HexagonRadial"/>
    <dgm:cxn modelId="{972FFF8D-BEBA-49A4-B367-99815A7C3647}" type="presOf" srcId="{60DC0485-2609-4602-90C3-384F90541E42}" destId="{875270B3-5BAF-423C-AF06-CEECB8C7ABC6}" srcOrd="0" destOrd="0" presId="urn:microsoft.com/office/officeart/2011/layout/HexagonRadial"/>
    <dgm:cxn modelId="{7F73E496-9A10-4096-BCA9-7861E15B3D25}" srcId="{F6C58C5D-EA78-4244-8569-1B3A5558F45B}" destId="{BF092A2A-B46C-4BEA-9CB4-CCA3DA07A33D}" srcOrd="0" destOrd="0" parTransId="{2149EF72-67CE-49B0-99F8-7300BB45807F}" sibTransId="{B22D4C19-F5F5-4184-B28B-7ED051B4ADB3}"/>
    <dgm:cxn modelId="{52DE3ABE-3E8E-4AED-A0B8-14BFB7F26245}" type="presOf" srcId="{F6C58C5D-EA78-4244-8569-1B3A5558F45B}" destId="{381AF62C-6D85-453B-BF35-AF078310D40F}" srcOrd="0" destOrd="0" presId="urn:microsoft.com/office/officeart/2011/layout/HexagonRadial"/>
    <dgm:cxn modelId="{1AC0F2BE-D533-4996-955B-4B9D619C86AC}" srcId="{BF092A2A-B46C-4BEA-9CB4-CCA3DA07A33D}" destId="{4C4DF299-4DD9-426A-84C3-85CFB8AD15F3}" srcOrd="4" destOrd="0" parTransId="{807D91D4-36E5-4BD2-A754-ABB17CB942C0}" sibTransId="{A5AE6F24-C2C0-444F-B7A3-E76B9940E606}"/>
    <dgm:cxn modelId="{35AF39D0-CBB0-41AB-A902-B3B7D57D12BF}" srcId="{BF092A2A-B46C-4BEA-9CB4-CCA3DA07A33D}" destId="{F883920C-2EE5-4473-94DC-5925C6FD396C}" srcOrd="2" destOrd="0" parTransId="{E5AD42F1-9063-4B21-99FA-44A762D05860}" sibTransId="{4F15E01E-674C-4422-B1C9-CC9656AD0CC0}"/>
    <dgm:cxn modelId="{E802A0D4-3E11-4A24-B701-A1194D1796A1}" srcId="{BF092A2A-B46C-4BEA-9CB4-CCA3DA07A33D}" destId="{D291161B-A159-4A3C-A88A-74E7A379F160}" srcOrd="1" destOrd="0" parTransId="{FE0D3CC8-F4C2-4AFB-8889-DE80F8024283}" sibTransId="{EF2B35D2-E79A-4B80-A695-330367E3F6CA}"/>
    <dgm:cxn modelId="{8FA5C9DA-594D-45C6-8C52-4D17033046D5}" type="presOf" srcId="{6CE6BF26-262F-415B-A049-29CA279774D0}" destId="{8DEFA20A-D609-47EB-B8BA-E93AD8F001FA}" srcOrd="0" destOrd="0" presId="urn:microsoft.com/office/officeart/2011/layout/HexagonRadial"/>
    <dgm:cxn modelId="{B46F15B4-DF93-4F04-A8EE-B79AEF13B0B4}" type="presParOf" srcId="{381AF62C-6D85-453B-BF35-AF078310D40F}" destId="{52C10627-7521-4624-BD32-AAF092435177}" srcOrd="0" destOrd="0" presId="urn:microsoft.com/office/officeart/2011/layout/HexagonRadial"/>
    <dgm:cxn modelId="{93705479-34A4-45F8-911D-72E1474C2F6B}" type="presParOf" srcId="{381AF62C-6D85-453B-BF35-AF078310D40F}" destId="{4A031CD7-935C-49CD-AF14-91E1FFB7C16A}" srcOrd="1" destOrd="0" presId="urn:microsoft.com/office/officeart/2011/layout/HexagonRadial"/>
    <dgm:cxn modelId="{975ED616-EA71-4F07-A962-5EF25DBC2DD6}" type="presParOf" srcId="{4A031CD7-935C-49CD-AF14-91E1FFB7C16A}" destId="{4AC0FF55-A31B-41D0-AA44-1EBF14BCA295}" srcOrd="0" destOrd="0" presId="urn:microsoft.com/office/officeart/2011/layout/HexagonRadial"/>
    <dgm:cxn modelId="{0271208F-BCC4-4A14-B60C-9567E3FFE119}" type="presParOf" srcId="{381AF62C-6D85-453B-BF35-AF078310D40F}" destId="{875270B3-5BAF-423C-AF06-CEECB8C7ABC6}" srcOrd="2" destOrd="0" presId="urn:microsoft.com/office/officeart/2011/layout/HexagonRadial"/>
    <dgm:cxn modelId="{698D60A0-0B63-46B8-8380-6C2A6108DBC4}" type="presParOf" srcId="{381AF62C-6D85-453B-BF35-AF078310D40F}" destId="{63DFC2C8-FF6B-4795-A992-FFE02C54FECB}" srcOrd="3" destOrd="0" presId="urn:microsoft.com/office/officeart/2011/layout/HexagonRadial"/>
    <dgm:cxn modelId="{4EFD510E-4C3A-4CED-8BD9-B5ABBE139D87}" type="presParOf" srcId="{63DFC2C8-FF6B-4795-A992-FFE02C54FECB}" destId="{E4F57EEC-E785-4095-95A8-E9E30488331C}" srcOrd="0" destOrd="0" presId="urn:microsoft.com/office/officeart/2011/layout/HexagonRadial"/>
    <dgm:cxn modelId="{92F4399C-1320-4852-9ADD-556544B71069}" type="presParOf" srcId="{381AF62C-6D85-453B-BF35-AF078310D40F}" destId="{C0AACF61-66DB-4D6A-882A-31EB8142BA4D}" srcOrd="4" destOrd="0" presId="urn:microsoft.com/office/officeart/2011/layout/HexagonRadial"/>
    <dgm:cxn modelId="{1A2AA956-88F8-4DC8-A570-B8D6108BC5B6}" type="presParOf" srcId="{381AF62C-6D85-453B-BF35-AF078310D40F}" destId="{D0E659D6-9CE9-4A93-9A2C-77E8ECDE01D9}" srcOrd="5" destOrd="0" presId="urn:microsoft.com/office/officeart/2011/layout/HexagonRadial"/>
    <dgm:cxn modelId="{7061EB3C-5B7F-4A0A-93B8-70328027EE3C}" type="presParOf" srcId="{D0E659D6-9CE9-4A93-9A2C-77E8ECDE01D9}" destId="{88BFEBED-ECBC-4168-B9C5-875372835FB3}" srcOrd="0" destOrd="0" presId="urn:microsoft.com/office/officeart/2011/layout/HexagonRadial"/>
    <dgm:cxn modelId="{B312FD27-04DB-4356-9A4C-F96D7BF20CF4}" type="presParOf" srcId="{381AF62C-6D85-453B-BF35-AF078310D40F}" destId="{D3152D44-F249-45A1-8A25-255A08A01D49}" srcOrd="6" destOrd="0" presId="urn:microsoft.com/office/officeart/2011/layout/HexagonRadial"/>
    <dgm:cxn modelId="{F33DFE81-E91E-4BD6-B5F7-EADA2C945C63}" type="presParOf" srcId="{381AF62C-6D85-453B-BF35-AF078310D40F}" destId="{6667BA50-9417-4B4E-A458-0FA07C426C37}" srcOrd="7" destOrd="0" presId="urn:microsoft.com/office/officeart/2011/layout/HexagonRadial"/>
    <dgm:cxn modelId="{36CA311A-D8EC-4D1B-B459-09B053FBCB46}" type="presParOf" srcId="{6667BA50-9417-4B4E-A458-0FA07C426C37}" destId="{C7F97851-FE2F-41F2-83D7-6ABC99738EBB}" srcOrd="0" destOrd="0" presId="urn:microsoft.com/office/officeart/2011/layout/HexagonRadial"/>
    <dgm:cxn modelId="{EEEC5222-41EE-44EA-9712-8C83E9FAD1CA}" type="presParOf" srcId="{381AF62C-6D85-453B-BF35-AF078310D40F}" destId="{8DEFA20A-D609-47EB-B8BA-E93AD8F001FA}" srcOrd="8" destOrd="0" presId="urn:microsoft.com/office/officeart/2011/layout/HexagonRadial"/>
    <dgm:cxn modelId="{1E03C5A5-0C4E-442F-B7F7-866860A72CDE}" type="presParOf" srcId="{381AF62C-6D85-453B-BF35-AF078310D40F}" destId="{74BE0775-C00B-4F0B-8B5D-EB94286F7F95}" srcOrd="9" destOrd="0" presId="urn:microsoft.com/office/officeart/2011/layout/HexagonRadial"/>
    <dgm:cxn modelId="{D66EBFD1-A09E-4760-83AF-1906361EDA2B}" type="presParOf" srcId="{74BE0775-C00B-4F0B-8B5D-EB94286F7F95}" destId="{EAFD6F18-74F8-46AF-A1B7-711E208C7CDE}" srcOrd="0" destOrd="0" presId="urn:microsoft.com/office/officeart/2011/layout/HexagonRadial"/>
    <dgm:cxn modelId="{E8A59293-83D2-444C-BDEA-E214651B7C49}" type="presParOf" srcId="{381AF62C-6D85-453B-BF35-AF078310D40F}" destId="{FA2437FB-DE37-4EF9-ACC2-AF1DA36FAE71}" srcOrd="10" destOrd="0" presId="urn:microsoft.com/office/officeart/2011/layout/HexagonRadial"/>
    <dgm:cxn modelId="{2467E80F-D766-40D3-8786-192DAA4499DB}" type="presParOf" srcId="{381AF62C-6D85-453B-BF35-AF078310D40F}" destId="{41E4A0B7-1BDA-4C84-BE31-5E0C0FF21527}" srcOrd="11" destOrd="0" presId="urn:microsoft.com/office/officeart/2011/layout/HexagonRadial"/>
    <dgm:cxn modelId="{285EF41E-9B5B-4E68-8293-0AE7A8B36190}" type="presParOf" srcId="{41E4A0B7-1BDA-4C84-BE31-5E0C0FF21527}" destId="{9EEDA10C-0005-49B9-B93F-7B87FDEC37AF}" srcOrd="0" destOrd="0" presId="urn:microsoft.com/office/officeart/2011/layout/HexagonRadial"/>
    <dgm:cxn modelId="{2BC9CFCB-F66B-403B-97F3-25DF2E9C24E7}" type="presParOf" srcId="{381AF62C-6D85-453B-BF35-AF078310D40F}" destId="{73047232-C3FD-4427-B9A8-9E69ED408D1E}" srcOrd="12" destOrd="0" presId="urn:microsoft.com/office/officeart/2011/layout/HexagonRadial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C10627-7521-4624-BD32-AAF092435177}">
      <dsp:nvSpPr>
        <dsp:cNvPr id="0" name=""/>
        <dsp:cNvSpPr/>
      </dsp:nvSpPr>
      <dsp:spPr>
        <a:xfrm>
          <a:off x="3581586" y="2018594"/>
          <a:ext cx="2565721" cy="2219452"/>
        </a:xfrm>
        <a:prstGeom prst="hexagon">
          <a:avLst>
            <a:gd name="adj" fmla="val 28570"/>
            <a:gd name="vf" fmla="val 115470"/>
          </a:avLst>
        </a:prstGeom>
        <a:solidFill>
          <a:schemeClr val="bg1"/>
        </a:solidFill>
        <a:ln w="25400" cap="flat" cmpd="sng" algn="ctr">
          <a:solidFill>
            <a:schemeClr val="accent5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Enrollment, Retention, Completion</a:t>
          </a:r>
        </a:p>
      </dsp:txBody>
      <dsp:txXfrm>
        <a:off x="4006762" y="2386388"/>
        <a:ext cx="1715369" cy="1483864"/>
      </dsp:txXfrm>
    </dsp:sp>
    <dsp:sp modelId="{E4F57EEC-E785-4095-95A8-E9E30488331C}">
      <dsp:nvSpPr>
        <dsp:cNvPr id="0" name=""/>
        <dsp:cNvSpPr/>
      </dsp:nvSpPr>
      <dsp:spPr>
        <a:xfrm>
          <a:off x="5188220" y="956736"/>
          <a:ext cx="968039" cy="83409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5270B3-5BAF-423C-AF06-CEECB8C7ABC6}">
      <dsp:nvSpPr>
        <dsp:cNvPr id="0" name=""/>
        <dsp:cNvSpPr/>
      </dsp:nvSpPr>
      <dsp:spPr>
        <a:xfrm>
          <a:off x="3817926" y="0"/>
          <a:ext cx="2102590" cy="1818987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lumMod val="20000"/>
            <a:lumOff val="8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Staff Training &amp; Support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(Ongoing)</a:t>
          </a:r>
        </a:p>
      </dsp:txBody>
      <dsp:txXfrm>
        <a:off x="4166370" y="301445"/>
        <a:ext cx="1405702" cy="1216097"/>
      </dsp:txXfrm>
    </dsp:sp>
    <dsp:sp modelId="{88BFEBED-ECBC-4168-B9C5-875372835FB3}">
      <dsp:nvSpPr>
        <dsp:cNvPr id="0" name=""/>
        <dsp:cNvSpPr/>
      </dsp:nvSpPr>
      <dsp:spPr>
        <a:xfrm>
          <a:off x="6317997" y="2516047"/>
          <a:ext cx="968039" cy="83409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AACF61-66DB-4D6A-882A-31EB8142BA4D}">
      <dsp:nvSpPr>
        <dsp:cNvPr id="0" name=""/>
        <dsp:cNvSpPr/>
      </dsp:nvSpPr>
      <dsp:spPr>
        <a:xfrm>
          <a:off x="5746246" y="1118799"/>
          <a:ext cx="2102590" cy="1818987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lumMod val="20000"/>
            <a:lumOff val="8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Recruitment: Intake &amp; Eligibility (Pre-semester)</a:t>
          </a:r>
        </a:p>
      </dsp:txBody>
      <dsp:txXfrm>
        <a:off x="6094690" y="1420244"/>
        <a:ext cx="1405702" cy="1216097"/>
      </dsp:txXfrm>
    </dsp:sp>
    <dsp:sp modelId="{C7F97851-FE2F-41F2-83D7-6ABC99738EBB}">
      <dsp:nvSpPr>
        <dsp:cNvPr id="0" name=""/>
        <dsp:cNvSpPr/>
      </dsp:nvSpPr>
      <dsp:spPr>
        <a:xfrm>
          <a:off x="5533181" y="4276216"/>
          <a:ext cx="968039" cy="83409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152D44-F249-45A1-8A25-255A08A01D49}">
      <dsp:nvSpPr>
        <dsp:cNvPr id="0" name=""/>
        <dsp:cNvSpPr/>
      </dsp:nvSpPr>
      <dsp:spPr>
        <a:xfrm>
          <a:off x="5746246" y="3318229"/>
          <a:ext cx="2102590" cy="1818987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lumMod val="20000"/>
            <a:lumOff val="8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Specific Intentional Services (Semester)</a:t>
          </a:r>
        </a:p>
      </dsp:txBody>
      <dsp:txXfrm>
        <a:off x="6094690" y="3619674"/>
        <a:ext cx="1405702" cy="1216097"/>
      </dsp:txXfrm>
    </dsp:sp>
    <dsp:sp modelId="{EAFD6F18-74F8-46AF-A1B7-711E208C7CDE}">
      <dsp:nvSpPr>
        <dsp:cNvPr id="0" name=""/>
        <dsp:cNvSpPr/>
      </dsp:nvSpPr>
      <dsp:spPr>
        <a:xfrm>
          <a:off x="3586360" y="4458929"/>
          <a:ext cx="968039" cy="83409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EFA20A-D609-47EB-B8BA-E93AD8F001FA}">
      <dsp:nvSpPr>
        <dsp:cNvPr id="0" name=""/>
        <dsp:cNvSpPr/>
      </dsp:nvSpPr>
      <dsp:spPr>
        <a:xfrm>
          <a:off x="3817926" y="4438280"/>
          <a:ext cx="2102590" cy="1818987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lumMod val="20000"/>
            <a:lumOff val="8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Semester Ending</a:t>
          </a:r>
        </a:p>
      </dsp:txBody>
      <dsp:txXfrm>
        <a:off x="4166370" y="4739725"/>
        <a:ext cx="1405702" cy="1216097"/>
      </dsp:txXfrm>
    </dsp:sp>
    <dsp:sp modelId="{9EEDA10C-0005-49B9-B93F-7B87FDEC37AF}">
      <dsp:nvSpPr>
        <dsp:cNvPr id="0" name=""/>
        <dsp:cNvSpPr/>
      </dsp:nvSpPr>
      <dsp:spPr>
        <a:xfrm>
          <a:off x="2438082" y="2900243"/>
          <a:ext cx="968039" cy="834093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2437FB-DE37-4EF9-ACC2-AF1DA36FAE71}">
      <dsp:nvSpPr>
        <dsp:cNvPr id="0" name=""/>
        <dsp:cNvSpPr/>
      </dsp:nvSpPr>
      <dsp:spPr>
        <a:xfrm>
          <a:off x="1880654" y="3319480"/>
          <a:ext cx="2102590" cy="1818987"/>
        </a:xfrm>
        <a:prstGeom prst="hexagon">
          <a:avLst>
            <a:gd name="adj" fmla="val 28570"/>
            <a:gd name="vf" fmla="val 115470"/>
          </a:avLst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Advisory Board</a:t>
          </a:r>
        </a:p>
      </dsp:txBody>
      <dsp:txXfrm>
        <a:off x="2229098" y="3620925"/>
        <a:ext cx="1405702" cy="1216097"/>
      </dsp:txXfrm>
    </dsp:sp>
    <dsp:sp modelId="{73047232-C3FD-4427-B9A8-9E69ED408D1E}">
      <dsp:nvSpPr>
        <dsp:cNvPr id="0" name=""/>
        <dsp:cNvSpPr/>
      </dsp:nvSpPr>
      <dsp:spPr>
        <a:xfrm>
          <a:off x="1880654" y="1116296"/>
          <a:ext cx="2102590" cy="1818987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rPr>
            <a:t>MIS-Data Reporting</a:t>
          </a:r>
        </a:p>
      </dsp:txBody>
      <dsp:txXfrm>
        <a:off x="2229098" y="1417741"/>
        <a:ext cx="1405702" cy="12160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Describe what your program does and how this fits with the mission of ARC</a:t>
            </a:r>
            <a:endParaRPr/>
          </a:p>
        </p:txBody>
      </p:sp>
      <p:sp>
        <p:nvSpPr>
          <p:cNvPr id="42" name="Google Shape;42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749909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" name="Google Shape;4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List your program’s strengths and challenges based on review of your historical data or other records.</a:t>
            </a:r>
            <a:endParaRPr/>
          </a:p>
        </p:txBody>
      </p:sp>
      <p:sp>
        <p:nvSpPr>
          <p:cNvPr id="49" name="Google Shape;49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" name="Google Shape;5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List what your program wants to accomplish. Discuss how these accomplishments will or do support the ARCmission.</a:t>
            </a:r>
            <a:endParaRPr/>
          </a:p>
        </p:txBody>
      </p:sp>
      <p:sp>
        <p:nvSpPr>
          <p:cNvPr id="57" name="Google Shape;57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" name="Google Shape;6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Describe what your program’s ideal future looks like. Discuss how this vision supports ARC’s commitment to social justice and equity.</a:t>
            </a:r>
            <a:endParaRPr/>
          </a:p>
        </p:txBody>
      </p:sp>
      <p:sp>
        <p:nvSpPr>
          <p:cNvPr id="64" name="Google Shape;64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400"/>
              <a:buNone/>
              <a:defRPr sz="2400">
                <a:solidFill>
                  <a:srgbClr val="BA0C2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3057"/>
              </a:buClr>
              <a:buSzPts val="2800"/>
              <a:buChar char="•"/>
              <a:defRPr>
                <a:solidFill>
                  <a:srgbClr val="003057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2400"/>
              <a:buChar char="•"/>
              <a:defRPr>
                <a:solidFill>
                  <a:srgbClr val="003057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2000"/>
              <a:buChar char="•"/>
              <a:defRPr>
                <a:solidFill>
                  <a:srgbClr val="003057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1800"/>
              <a:buChar char="•"/>
              <a:defRPr>
                <a:solidFill>
                  <a:srgbClr val="003057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3057"/>
              </a:buClr>
              <a:buSzPts val="1800"/>
              <a:buChar char="•"/>
              <a:defRPr>
                <a:solidFill>
                  <a:srgbClr val="003057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Char char="•"/>
              <a:defRPr>
                <a:solidFill>
                  <a:srgbClr val="BA0C2F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Char char="•"/>
              <a:defRPr>
                <a:solidFill>
                  <a:srgbClr val="BA0C2F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Char char="•"/>
              <a:defRPr>
                <a:solidFill>
                  <a:srgbClr val="BA0C2F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Char char="•"/>
              <a:defRPr>
                <a:solidFill>
                  <a:srgbClr val="BA0C2F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Char char="•"/>
              <a:defRPr>
                <a:solidFill>
                  <a:srgbClr val="BA0C2F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Char char="•"/>
              <a:defRPr>
                <a:solidFill>
                  <a:srgbClr val="BA0C2F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Char char="•"/>
              <a:defRPr>
                <a:solidFill>
                  <a:srgbClr val="BA0C2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400"/>
              <a:buNone/>
              <a:defRPr sz="2400">
                <a:solidFill>
                  <a:srgbClr val="BA0C2F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>
                <a:solidFill>
                  <a:srgbClr val="003057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1"/>
            </a:gs>
            <a:gs pos="91000">
              <a:srgbClr val="A9BEE4"/>
            </a:gs>
            <a:gs pos="100000">
              <a:srgbClr val="003057"/>
            </a:gs>
          </a:gsLst>
          <a:lin ang="5400000" scaled="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/>
          <p:nvPr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7"/>
          <p:cNvSpPr/>
          <p:nvPr/>
        </p:nvSpPr>
        <p:spPr>
          <a:xfrm rot="-5400000" flipH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 sz="4400" b="1" i="0" u="none" strike="noStrike" cap="non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7"/>
          <p:cNvSpPr/>
          <p:nvPr/>
        </p:nvSpPr>
        <p:spPr>
          <a:xfrm rot="-54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" name="Google Shape;15;p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198955" y="5418484"/>
            <a:ext cx="1854681" cy="9311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" name="Google Shape;16;p7"/>
          <p:cNvCxnSpPr/>
          <p:nvPr/>
        </p:nvCxnSpPr>
        <p:spPr>
          <a:xfrm rot="10800000" flipH="1">
            <a:off x="0" y="6504578"/>
            <a:ext cx="12207240" cy="24081"/>
          </a:xfrm>
          <a:prstGeom prst="straightConnector1">
            <a:avLst/>
          </a:prstGeom>
          <a:noFill/>
          <a:ln w="1079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"/>
          <p:cNvSpPr txBox="1">
            <a:spLocks noGrp="1"/>
          </p:cNvSpPr>
          <p:nvPr>
            <p:ph type="title"/>
          </p:nvPr>
        </p:nvSpPr>
        <p:spPr>
          <a:xfrm>
            <a:off x="0" y="5131370"/>
            <a:ext cx="8808539" cy="897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</a:pPr>
            <a:r>
              <a:rPr lang="en-US" dirty="0"/>
              <a:t>EOP&amp;S/CARE/</a:t>
            </a:r>
            <a:r>
              <a:rPr lang="en-US" dirty="0" err="1"/>
              <a:t>NextUp</a:t>
            </a:r>
            <a:r>
              <a:rPr lang="en-US" dirty="0"/>
              <a:t>, ARC</a:t>
            </a:r>
            <a:endParaRPr dirty="0"/>
          </a:p>
        </p:txBody>
      </p:sp>
      <p:sp>
        <p:nvSpPr>
          <p:cNvPr id="38" name="Google Shape;38;p1"/>
          <p:cNvSpPr txBox="1">
            <a:spLocks noGrp="1"/>
          </p:cNvSpPr>
          <p:nvPr>
            <p:ph type="body" idx="1"/>
          </p:nvPr>
        </p:nvSpPr>
        <p:spPr>
          <a:xfrm>
            <a:off x="8313683" y="0"/>
            <a:ext cx="3802117" cy="4923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b="1" dirty="0">
                <a:solidFill>
                  <a:schemeClr val="accent1"/>
                </a:solidFill>
              </a:rPr>
              <a:t>Program Review Presentation</a:t>
            </a:r>
            <a:endParaRPr b="1" dirty="0">
              <a:solidFill>
                <a:schemeClr val="accent1"/>
              </a:solidFill>
            </a:endParaRP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b="1" dirty="0">
                <a:solidFill>
                  <a:schemeClr val="accent1"/>
                </a:solidFill>
              </a:rPr>
              <a:t>Cohort 3: 2021-2022</a:t>
            </a: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endParaRPr lang="en-US" b="1" dirty="0">
              <a:solidFill>
                <a:schemeClr val="accent1"/>
              </a:solidFill>
            </a:endParaRPr>
          </a:p>
          <a:p>
            <a:pPr marL="0" lvl="0" indent="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Extended Opportunity Programs &amp; Services</a:t>
            </a:r>
          </a:p>
          <a:p>
            <a:pPr marL="0" lvl="0" indent="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lvl="0" indent="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Cooperative Agencies Resources for Education</a:t>
            </a:r>
          </a:p>
          <a:p>
            <a:pPr marL="0" lvl="0" indent="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lvl="0" indent="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Cooperating Agencies Foster Youth Educational Support </a:t>
            </a:r>
          </a:p>
          <a:p>
            <a:pPr marL="0" lvl="0" indent="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</a:rPr>
              <a:t>NextUp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endParaRPr lang="en-US" b="1" dirty="0">
              <a:solidFill>
                <a:schemeClr val="accent1"/>
              </a:solidFill>
            </a:endParaRP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</a:pPr>
            <a:endParaRPr b="1" dirty="0"/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4000"/>
              <a:buNone/>
            </a:pPr>
            <a:endParaRPr b="1" dirty="0">
              <a:solidFill>
                <a:schemeClr val="accent1"/>
              </a:solidFill>
            </a:endParaRPr>
          </a:p>
        </p:txBody>
      </p:sp>
      <p:sp>
        <p:nvSpPr>
          <p:cNvPr id="4" name="Google Shape;37;p1">
            <a:extLst>
              <a:ext uri="{FF2B5EF4-FFF2-40B4-BE49-F238E27FC236}">
                <a16:creationId xmlns:a16="http://schemas.microsoft.com/office/drawing/2014/main" id="{0F34DEBD-D1D4-4C7E-B020-3D1DF56AF252}"/>
              </a:ext>
            </a:extLst>
          </p:cNvPr>
          <p:cNvSpPr txBox="1">
            <a:spLocks/>
          </p:cNvSpPr>
          <p:nvPr/>
        </p:nvSpPr>
        <p:spPr>
          <a:xfrm>
            <a:off x="98904" y="5713135"/>
            <a:ext cx="6680718" cy="662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6000"/>
              <a:buFont typeface="Calibri"/>
              <a:buNone/>
              <a:defRPr sz="6000" b="1" i="0" u="none" strike="noStrike" cap="non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800" i="1" dirty="0"/>
              <a:t>Above, Beyond, and In Addition to…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B88026-406B-4828-8068-DA2EF66BB7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8313683" cy="527700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"/>
          <p:cNvSpPr txBox="1">
            <a:spLocks noGrp="1"/>
          </p:cNvSpPr>
          <p:nvPr>
            <p:ph type="title"/>
          </p:nvPr>
        </p:nvSpPr>
        <p:spPr>
          <a:xfrm>
            <a:off x="117529" y="69743"/>
            <a:ext cx="10515600" cy="869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 ARC EOP&amp;S/CARE/</a:t>
            </a:r>
            <a:r>
              <a:rPr lang="en-US" dirty="0" err="1"/>
              <a:t>NextUp</a:t>
            </a:r>
            <a:r>
              <a:rPr lang="en-US" dirty="0"/>
              <a:t> Profile </a:t>
            </a:r>
            <a:endParaRPr dirty="0"/>
          </a:p>
        </p:txBody>
      </p:sp>
      <p:sp>
        <p:nvSpPr>
          <p:cNvPr id="45" name="Google Shape;45;p2"/>
          <p:cNvSpPr txBox="1">
            <a:spLocks noGrp="1"/>
          </p:cNvSpPr>
          <p:nvPr>
            <p:ph type="body" idx="1"/>
          </p:nvPr>
        </p:nvSpPr>
        <p:spPr>
          <a:xfrm>
            <a:off x="112915" y="759190"/>
            <a:ext cx="11045865" cy="5610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lnSpc>
                <a:spcPct val="130000"/>
              </a:lnSpc>
              <a:buFontTx/>
              <a:buChar char="•"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State funded program established in 1969 by the California State Legislature</a:t>
            </a:r>
          </a:p>
          <a:p>
            <a:pPr>
              <a:lnSpc>
                <a:spcPct val="130000"/>
              </a:lnSpc>
              <a:buFontTx/>
              <a:buChar char="•"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Case management counseling program: Encourages enrollment, retention and transfer; completion of educational goal for low-income and educationally disadvantaged students</a:t>
            </a:r>
          </a:p>
          <a:p>
            <a:pPr>
              <a:lnSpc>
                <a:spcPct val="130000"/>
              </a:lnSpc>
              <a:buFontTx/>
              <a:buChar char="•"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Los Rios Colleges; ARC allocated to serve 1,286 students </a:t>
            </a:r>
          </a:p>
          <a:p>
            <a:pPr>
              <a:lnSpc>
                <a:spcPct val="130000"/>
              </a:lnSpc>
              <a:buFontTx/>
              <a:buChar char="•"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“Above and Beyond, and in addition to…” Orientation, three counseling contacts per semester, priority 0 enrollment, book grant, tutoring services, workshops, transfer services, monthly resources (*CARE and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NextUp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>
              <a:lnSpc>
                <a:spcPct val="130000"/>
              </a:lnSpc>
              <a:buFontTx/>
              <a:buChar char="•"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2021-2022 Allocations: serve 1,283 students, $1,616,931 dollars, $287,714 textbook expenditures</a:t>
            </a:r>
          </a:p>
          <a:p>
            <a:pPr>
              <a:lnSpc>
                <a:spcPct val="130000"/>
              </a:lnSpc>
              <a:buFontTx/>
              <a:buChar char="•"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4 permanent counselors, 5 adjunct/part-time counselors, 5 classified, one temporary classified, 5 student staff, one coordinator</a:t>
            </a:r>
          </a:p>
          <a:p>
            <a:pPr>
              <a:lnSpc>
                <a:spcPct val="130000"/>
              </a:lnSpc>
              <a:buFontTx/>
              <a:buChar char="•"/>
            </a:pP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30000"/>
              </a:lnSpc>
              <a:buFontTx/>
              <a:buChar char="•"/>
            </a:pPr>
            <a:endParaRPr lang="en-US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None/>
            </a:pPr>
            <a:endParaRPr sz="2200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26915-2879-44EE-B6D0-C5CE0531E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01766" cy="1325563"/>
          </a:xfrm>
        </p:spPr>
        <p:txBody>
          <a:bodyPr/>
          <a:lstStyle/>
          <a:p>
            <a:r>
              <a:rPr lang="en-US" dirty="0"/>
              <a:t> EOP&amp;S/CARE/</a:t>
            </a:r>
            <a:r>
              <a:rPr lang="en-US" dirty="0" err="1"/>
              <a:t>NextUp</a:t>
            </a:r>
            <a:r>
              <a:rPr lang="en-US" dirty="0"/>
              <a:t> Profile, who we serve   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06B608B-7051-4FCD-B233-07496E849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20828"/>
            <a:ext cx="9118600" cy="4351338"/>
          </a:xfrm>
        </p:spPr>
        <p:txBody>
          <a:bodyPr>
            <a:normAutofit/>
          </a:bodyPr>
          <a:lstStyle/>
          <a:p>
            <a:pPr marL="228600" indent="-139700">
              <a:spcBef>
                <a:spcPts val="0"/>
              </a:spcBef>
              <a:buSzPts val="1400"/>
              <a:buNone/>
            </a:pPr>
            <a:r>
              <a:rPr lang="en-US" sz="2400" dirty="0"/>
              <a:t>EOPS: serve low-income and educationally disadvantaged students by providing academic support services to assist students in achieving their educational goals. </a:t>
            </a: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/>
          </a:p>
          <a:p>
            <a:pPr marL="228600" indent="-139700">
              <a:spcBef>
                <a:spcPts val="0"/>
              </a:spcBef>
              <a:buSzPts val="1400"/>
              <a:buNone/>
            </a:pPr>
            <a:r>
              <a:rPr lang="en-US" sz="2400" dirty="0"/>
              <a:t>CARE: To assist single-parent EOPS students, receiving county aid, to overcome the obstacles of single parenthood in order to succeed in college and help expand their educational and job training opportunities.</a:t>
            </a: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i="1" dirty="0"/>
          </a:p>
          <a:p>
            <a:pPr marL="228600" indent="-139700">
              <a:spcBef>
                <a:spcPts val="0"/>
              </a:spcBef>
              <a:buSzPts val="1400"/>
              <a:buNone/>
            </a:pPr>
            <a:r>
              <a:rPr lang="en-US" sz="2400" dirty="0" err="1"/>
              <a:t>NextUp</a:t>
            </a:r>
            <a:r>
              <a:rPr lang="en-US" sz="2400" dirty="0"/>
              <a:t>: To serve current or former foster youth who were or are ward of the courts before or after age 13; </a:t>
            </a: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i="1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20086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26915-2879-44EE-B6D0-C5CE0531E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2890435" cy="3429000"/>
          </a:xfrm>
        </p:spPr>
        <p:txBody>
          <a:bodyPr>
            <a:normAutofit/>
          </a:bodyPr>
          <a:lstStyle/>
          <a:p>
            <a:r>
              <a:rPr lang="en-US" sz="3200" u="sng" dirty="0"/>
              <a:t> ARC EOP&amp;S/ CARE/</a:t>
            </a:r>
            <a:r>
              <a:rPr lang="en-US" sz="3200" u="sng" dirty="0" err="1"/>
              <a:t>NextUp</a:t>
            </a:r>
            <a:br>
              <a:rPr lang="en-US" sz="3200" u="sng" dirty="0"/>
            </a:br>
            <a:r>
              <a:rPr lang="en-US" sz="3200" u="sng" dirty="0"/>
              <a:t> Cycle   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06B608B-7051-4FCD-B233-07496E849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20828"/>
            <a:ext cx="9118600" cy="4351338"/>
          </a:xfrm>
        </p:spPr>
        <p:txBody>
          <a:bodyPr>
            <a:normAutofit/>
          </a:bodyPr>
          <a:lstStyle/>
          <a:p>
            <a:pPr marL="228600" indent="-139700">
              <a:spcBef>
                <a:spcPts val="0"/>
              </a:spcBef>
              <a:buSzPts val="1400"/>
              <a:buNone/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b="1" i="1" dirty="0"/>
          </a:p>
          <a:p>
            <a:endParaRPr lang="en-US" sz="2400" b="1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BA4F356-DE77-43F0-9CFD-63CC0223C0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2867683"/>
              </p:ext>
            </p:extLst>
          </p:nvPr>
        </p:nvGraphicFramePr>
        <p:xfrm>
          <a:off x="1723756" y="131736"/>
          <a:ext cx="9729491" cy="6257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Arrow: Curved Left 2">
            <a:extLst>
              <a:ext uri="{FF2B5EF4-FFF2-40B4-BE49-F238E27FC236}">
                <a16:creationId xmlns:a16="http://schemas.microsoft.com/office/drawing/2014/main" id="{BD46C7DE-88EB-4418-A2AC-F4BAE80FC9AD}"/>
              </a:ext>
            </a:extLst>
          </p:cNvPr>
          <p:cNvSpPr/>
          <p:nvPr/>
        </p:nvSpPr>
        <p:spPr>
          <a:xfrm>
            <a:off x="10174637" y="1069383"/>
            <a:ext cx="1596326" cy="353361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428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26915-2879-44EE-B6D0-C5CE0531E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ARC EOP&amp;S/CARE/</a:t>
            </a:r>
            <a:r>
              <a:rPr lang="en-US" u="sng" dirty="0" err="1"/>
              <a:t>NextUp</a:t>
            </a:r>
            <a:r>
              <a:rPr lang="en-US" u="sng" dirty="0"/>
              <a:t> Cycle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06B608B-7051-4FCD-B233-07496E849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20828"/>
            <a:ext cx="9118600" cy="4351338"/>
          </a:xfrm>
        </p:spPr>
        <p:txBody>
          <a:bodyPr>
            <a:normAutofit/>
          </a:bodyPr>
          <a:lstStyle/>
          <a:p>
            <a:pPr marL="228600" indent="-139700">
              <a:spcBef>
                <a:spcPts val="0"/>
              </a:spcBef>
              <a:buSzPts val="1400"/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Recruitment: Intake &amp; Eligibility (Pre-semester)</a:t>
            </a: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US" sz="2400" dirty="0"/>
              <a:t>Outreach on and off campus </a:t>
            </a:r>
          </a:p>
          <a:p>
            <a:pPr lvl="0"/>
            <a:r>
              <a:rPr lang="en-US" sz="2400" dirty="0"/>
              <a:t>Collaborate with campus departments </a:t>
            </a:r>
          </a:p>
          <a:p>
            <a:pPr lvl="0"/>
            <a:r>
              <a:rPr lang="en-US" sz="2400" dirty="0"/>
              <a:t>Identify eligible participants </a:t>
            </a:r>
          </a:p>
          <a:p>
            <a:r>
              <a:rPr lang="en-US" sz="2400" dirty="0"/>
              <a:t>Complete EOP&amp;S Orientation (HCD 115 and/or EOP&amp;S Canvas)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i="1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38334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06B608B-7051-4FCD-B233-07496E849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20828"/>
            <a:ext cx="9118600" cy="4351338"/>
          </a:xfrm>
        </p:spPr>
        <p:txBody>
          <a:bodyPr>
            <a:normAutofit/>
          </a:bodyPr>
          <a:lstStyle/>
          <a:p>
            <a:pPr marL="228600" indent="-139700">
              <a:spcBef>
                <a:spcPts val="0"/>
              </a:spcBef>
              <a:buSzPts val="1400"/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Recruitment: Intake &amp; Eligibility (At Start of Semester), cont.</a:t>
            </a: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US" sz="2400" dirty="0"/>
              <a:t>Mutual Responsibility Contract (MRC) for each new participant </a:t>
            </a:r>
          </a:p>
          <a:p>
            <a:pPr lvl="0"/>
            <a:r>
              <a:rPr lang="en-US" sz="2400" dirty="0"/>
              <a:t>Collaborate with DSPS, CalWORKs, * FA and A &amp; R </a:t>
            </a:r>
          </a:p>
          <a:p>
            <a:pPr lvl="0"/>
            <a:r>
              <a:rPr lang="en-US" sz="2400" dirty="0"/>
              <a:t>Entry: Database, Peoplesoft, SARS for orientation  </a:t>
            </a:r>
          </a:p>
          <a:p>
            <a:pPr lvl="0"/>
            <a:r>
              <a:rPr lang="en-US" sz="2400" dirty="0"/>
              <a:t>SARS: counselors schedule, appointments, alerts </a:t>
            </a:r>
          </a:p>
          <a:p>
            <a:r>
              <a:rPr lang="en-US" sz="2400" dirty="0"/>
              <a:t>Process Textbook Grant (Business Services Office)</a:t>
            </a:r>
            <a:endParaRPr lang="en-US" sz="2400" i="1" dirty="0"/>
          </a:p>
          <a:p>
            <a:endParaRPr lang="en-US" sz="24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1C6DBFF-CE6B-40FF-99D0-1E3B4C8242F1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 sz="4400" b="1" i="0" u="none" strike="noStrike" cap="non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u="sng"/>
              <a:t>ARC EOP&amp;S/CARE/NextUp Cycle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737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06B608B-7051-4FCD-B233-07496E849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20828"/>
            <a:ext cx="9118600" cy="4351338"/>
          </a:xfrm>
        </p:spPr>
        <p:txBody>
          <a:bodyPr>
            <a:normAutofit/>
          </a:bodyPr>
          <a:lstStyle/>
          <a:p>
            <a:pPr marL="50800" lvl="0" indent="0"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 Specific Intentional Services (Semester)</a:t>
            </a: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US" sz="2400" dirty="0"/>
              <a:t>Counseling: education, academic, personal short-term crisis, referrals; ISEP and/or referrals for careers/majors  </a:t>
            </a:r>
          </a:p>
          <a:p>
            <a:pPr lvl="0"/>
            <a:r>
              <a:rPr lang="en-US" sz="2400" dirty="0"/>
              <a:t>Student Services Resource Center: Tutoring, drop-in, one on one, MSP </a:t>
            </a:r>
          </a:p>
          <a:p>
            <a:pPr lvl="0"/>
            <a:r>
              <a:rPr lang="en-US" sz="2400" dirty="0"/>
              <a:t>Workshops: personal, career, academic, study skills</a:t>
            </a:r>
          </a:p>
          <a:p>
            <a:pPr lvl="0"/>
            <a:r>
              <a:rPr lang="en-US" sz="2400" dirty="0"/>
              <a:t>CARE/</a:t>
            </a:r>
            <a:r>
              <a:rPr lang="en-US" sz="2400" dirty="0" err="1"/>
              <a:t>NextUp</a:t>
            </a:r>
            <a:r>
              <a:rPr lang="en-US" sz="2400" dirty="0"/>
              <a:t> participants: monthly resources, mid and end of semester grant </a:t>
            </a:r>
          </a:p>
          <a:p>
            <a:pPr lvl="0"/>
            <a:r>
              <a:rPr lang="en-US" sz="2400" dirty="0"/>
              <a:t>*EOP&amp;S Zoom/on ground office (“open door” visits) </a:t>
            </a: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i="1" dirty="0"/>
          </a:p>
          <a:p>
            <a:endParaRPr lang="en-US" sz="24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3A8D104-C87F-4CA4-B3B4-5D3DFDDCBFC0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 sz="4400" b="1" i="0" u="none" strike="noStrike" cap="non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u="sng"/>
              <a:t>ARC EOP&amp;S/CARE/NextUp Cycle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7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06B608B-7051-4FCD-B233-07496E849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86116" y="1253331"/>
            <a:ext cx="5876014" cy="869667"/>
          </a:xfrm>
        </p:spPr>
        <p:txBody>
          <a:bodyPr>
            <a:normAutofit/>
          </a:bodyPr>
          <a:lstStyle/>
          <a:p>
            <a:pPr marL="50800" lvl="0" indent="0"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(Spring 2022 sample: Important Dates)</a:t>
            </a:r>
          </a:p>
          <a:p>
            <a:pPr marL="50800" lvl="0" indent="0"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i="1" dirty="0"/>
          </a:p>
          <a:p>
            <a:endParaRPr lang="en-US" sz="24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3A8D104-C87F-4CA4-B3B4-5D3DFDDCBFC0}"/>
              </a:ext>
            </a:extLst>
          </p:cNvPr>
          <p:cNvSpPr txBox="1">
            <a:spLocks/>
          </p:cNvSpPr>
          <p:nvPr/>
        </p:nvSpPr>
        <p:spPr>
          <a:xfrm>
            <a:off x="6315986" y="151075"/>
            <a:ext cx="5876014" cy="1288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 sz="4400" b="1" i="0" u="none" strike="noStrike" cap="non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2800" u="sng" dirty="0"/>
              <a:t>EOP&amp;S Appointment Schedule Guide</a:t>
            </a:r>
            <a:endParaRPr lang="en-US" sz="2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15D2C67-6664-427F-9EF1-ECB47E0B9D31}"/>
              </a:ext>
            </a:extLst>
          </p:cNvPr>
          <p:cNvPicPr/>
          <p:nvPr/>
        </p:nvPicPr>
        <p:blipFill rotWithShape="1">
          <a:blip r:embed="rId2"/>
          <a:srcRect l="13232" t="15588" r="72906" b="19950"/>
          <a:stretch/>
        </p:blipFill>
        <p:spPr bwMode="auto">
          <a:xfrm>
            <a:off x="474361" y="500932"/>
            <a:ext cx="5401654" cy="5892119"/>
          </a:xfrm>
          <a:prstGeom prst="rect">
            <a:avLst/>
          </a:prstGeom>
          <a:ln w="28575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90009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06B608B-7051-4FCD-B233-07496E849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20828"/>
            <a:ext cx="9118600" cy="4351338"/>
          </a:xfrm>
        </p:spPr>
        <p:txBody>
          <a:bodyPr>
            <a:normAutofit/>
          </a:bodyPr>
          <a:lstStyle/>
          <a:p>
            <a:pPr marL="50800" lvl="0" indent="0"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Semester Ending (Near End of Semester)</a:t>
            </a: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US" sz="2400" dirty="0"/>
              <a:t>Priority “0” Registration </a:t>
            </a:r>
          </a:p>
          <a:p>
            <a:pPr lvl="0"/>
            <a:r>
              <a:rPr lang="en-US" sz="2400" dirty="0"/>
              <a:t>EOP&amp;S/CARE/</a:t>
            </a:r>
            <a:r>
              <a:rPr lang="en-US" sz="2400" dirty="0" err="1"/>
              <a:t>NextUp</a:t>
            </a:r>
            <a:r>
              <a:rPr lang="en-US" sz="2400" dirty="0"/>
              <a:t> 3</a:t>
            </a:r>
            <a:r>
              <a:rPr lang="en-US" sz="2400" baseline="30000" dirty="0"/>
              <a:t>rd</a:t>
            </a:r>
            <a:r>
              <a:rPr lang="en-US" sz="2400" dirty="0"/>
              <a:t> Contact Exit Form &amp; Petition</a:t>
            </a:r>
          </a:p>
          <a:p>
            <a:pPr lvl="0"/>
            <a:r>
              <a:rPr lang="en-US" sz="2400" dirty="0"/>
              <a:t>End of Academic Year Student Celebration: Curbside Celebrate Graduates </a:t>
            </a:r>
          </a:p>
          <a:p>
            <a:pPr lvl="0"/>
            <a:endParaRPr lang="en-US" sz="2400" dirty="0"/>
          </a:p>
          <a:p>
            <a:pPr marL="50800" lvl="0" indent="0">
              <a:buNone/>
            </a:pPr>
            <a:r>
              <a:rPr lang="en-US" sz="2400" dirty="0"/>
              <a:t>4.  Advisory Board: </a:t>
            </a:r>
            <a:r>
              <a:rPr lang="en-US" sz="2400" dirty="0" err="1"/>
              <a:t>CalFRESH</a:t>
            </a:r>
            <a:r>
              <a:rPr lang="en-US" sz="2400" dirty="0"/>
              <a:t>, WEAVE, community members (Social Workers, Sacramento County Office of Education, County Offices) </a:t>
            </a: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i="1" dirty="0"/>
          </a:p>
          <a:p>
            <a:endParaRPr lang="en-US" sz="24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933DA74-4C2B-4EBC-AB39-3677D4DE5118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 sz="4400" b="1" i="0" u="none" strike="noStrike" cap="non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u="sng"/>
              <a:t>ARC EOP&amp;S/CARE/NextUp Cycle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2465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06B608B-7051-4FCD-B233-07496E849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20828"/>
            <a:ext cx="9118600" cy="4351338"/>
          </a:xfrm>
        </p:spPr>
        <p:txBody>
          <a:bodyPr>
            <a:normAutofit/>
          </a:bodyPr>
          <a:lstStyle/>
          <a:p>
            <a:pPr marL="50800" indent="0"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 MIS-Data Reporting-Case Management Approach </a:t>
            </a:r>
            <a:endParaRPr lang="en-US" sz="2400" dirty="0"/>
          </a:p>
          <a:p>
            <a:r>
              <a:rPr lang="en-US" dirty="0"/>
              <a:t>New student must have file containing required documents (Google Account):</a:t>
            </a:r>
          </a:p>
          <a:p>
            <a:pPr lvl="1"/>
            <a:r>
              <a:rPr lang="en-US" dirty="0"/>
              <a:t>EOPS Application, Income verification and Educational factor, Educational Plan, Units enrolled, Mutual Responsibility Contract, *DSPS unit waiver </a:t>
            </a:r>
          </a:p>
          <a:p>
            <a:pPr lvl="1"/>
            <a:r>
              <a:rPr lang="en-US" dirty="0"/>
              <a:t>“served” means student must attend at least one class session during the term. </a:t>
            </a:r>
          </a:p>
          <a:p>
            <a:pPr lvl="1"/>
            <a:r>
              <a:rPr lang="en-US" dirty="0"/>
              <a:t>Collaborate with the college’s MIS staff to determine class attendance. </a:t>
            </a: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i="1" dirty="0"/>
          </a:p>
          <a:p>
            <a:endParaRPr lang="en-US" sz="24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933DA74-4C2B-4EBC-AB39-3677D4DE5118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 sz="4400" b="1" i="0" u="none" strike="noStrike" cap="non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u="sng"/>
              <a:t>ARC EOP&amp;S/CARE/NextUp Cycle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5301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06B608B-7051-4FCD-B233-07496E849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20828"/>
            <a:ext cx="9118600" cy="4351338"/>
          </a:xfrm>
        </p:spPr>
        <p:txBody>
          <a:bodyPr>
            <a:normAutofit/>
          </a:bodyPr>
          <a:lstStyle/>
          <a:p>
            <a:pPr marL="50800" indent="0"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6. Staff Training and Support (on going)</a:t>
            </a:r>
            <a:endParaRPr lang="en-US" sz="2400" dirty="0"/>
          </a:p>
          <a:p>
            <a:pPr lvl="0"/>
            <a:r>
              <a:rPr lang="en-US" dirty="0"/>
              <a:t>During Remote Services, EOP&amp;S Zoom Office </a:t>
            </a:r>
          </a:p>
          <a:p>
            <a:pPr lvl="0"/>
            <a:r>
              <a:rPr lang="en-US" dirty="0"/>
              <a:t>Bi-monthly Department Meetings with faculty counselors and classified: invite on and off campus guest speakers </a:t>
            </a:r>
          </a:p>
          <a:p>
            <a:pPr lvl="0"/>
            <a:r>
              <a:rPr lang="en-US" dirty="0"/>
              <a:t>Bi-weekly student staff meetings </a:t>
            </a:r>
          </a:p>
          <a:p>
            <a:pPr lvl="0"/>
            <a:r>
              <a:rPr lang="en-US" dirty="0"/>
              <a:t>Announcements: Webpage, Canvas, emails, phone calls</a:t>
            </a:r>
          </a:p>
          <a:p>
            <a:pPr lvl="0"/>
            <a:r>
              <a:rPr lang="en-US" dirty="0"/>
              <a:t>CCCEOPSA Annual Conference, Spring Training  </a:t>
            </a:r>
          </a:p>
          <a:p>
            <a:pPr lvl="1"/>
            <a:endParaRPr lang="en-US" dirty="0"/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i="1" dirty="0"/>
          </a:p>
          <a:p>
            <a:endParaRPr lang="en-US" sz="24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933DA74-4C2B-4EBC-AB39-3677D4DE5118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  <a:defRPr sz="4400" b="1" i="0" u="none" strike="noStrike" cap="none">
                <a:solidFill>
                  <a:srgbClr val="003057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u="sng" dirty="0"/>
              <a:t>ARC EOP&amp;S/CARE/</a:t>
            </a:r>
            <a:r>
              <a:rPr lang="en-US" u="sng" dirty="0" err="1"/>
              <a:t>NextUp</a:t>
            </a:r>
            <a:r>
              <a:rPr lang="en-US" u="sng" dirty="0"/>
              <a:t> Cycle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069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06B608B-7051-4FCD-B233-07496E849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20828"/>
            <a:ext cx="9118600" cy="4351338"/>
          </a:xfrm>
        </p:spPr>
        <p:txBody>
          <a:bodyPr>
            <a:normAutofit/>
          </a:bodyPr>
          <a:lstStyle/>
          <a:p>
            <a:pPr lvl="1"/>
            <a:endParaRPr lang="en-US" dirty="0"/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139700">
              <a:spcBef>
                <a:spcPts val="0"/>
              </a:spcBef>
              <a:buSzPts val="1400"/>
              <a:buNone/>
            </a:pPr>
            <a:endParaRPr lang="en-US" sz="2400" i="1" dirty="0"/>
          </a:p>
          <a:p>
            <a:endParaRPr lang="en-US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56C4542-CE11-4423-AF01-07B5ECD0DC2E}"/>
              </a:ext>
            </a:extLst>
          </p:cNvPr>
          <p:cNvPicPr/>
          <p:nvPr/>
        </p:nvPicPr>
        <p:blipFill rotWithShape="1">
          <a:blip r:embed="rId3"/>
          <a:srcRect l="22803" t="11305" r="57906" b="11286"/>
          <a:stretch/>
        </p:blipFill>
        <p:spPr bwMode="auto">
          <a:xfrm>
            <a:off x="162732" y="278969"/>
            <a:ext cx="5401160" cy="59358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931D956-AA6B-455A-AA23-ABF251F950B4}"/>
              </a:ext>
            </a:extLst>
          </p:cNvPr>
          <p:cNvPicPr/>
          <p:nvPr/>
        </p:nvPicPr>
        <p:blipFill rotWithShape="1">
          <a:blip r:embed="rId4"/>
          <a:srcRect l="23005" t="20284" r="57906" b="9474"/>
          <a:stretch/>
        </p:blipFill>
        <p:spPr bwMode="auto">
          <a:xfrm>
            <a:off x="5890646" y="278969"/>
            <a:ext cx="6138621" cy="59358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548152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Historical Analysis</a:t>
            </a:r>
            <a:endParaRPr dirty="0"/>
          </a:p>
        </p:txBody>
      </p:sp>
      <p:sp>
        <p:nvSpPr>
          <p:cNvPr id="11" name="Google Shape;53;p3">
            <a:extLst>
              <a:ext uri="{FF2B5EF4-FFF2-40B4-BE49-F238E27FC236}">
                <a16:creationId xmlns:a16="http://schemas.microsoft.com/office/drawing/2014/main" id="{247B06AE-184C-4313-92B1-49DE771A0D5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06671" y="1046136"/>
            <a:ext cx="6158339" cy="3061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r>
              <a:rPr lang="en-US" sz="2000" b="1" u="sng" dirty="0">
                <a:solidFill>
                  <a:schemeClr val="tx1"/>
                </a:solidFill>
              </a:rPr>
              <a:t>Program Challenges: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endParaRPr lang="en-US" sz="2000" b="1" u="sng" dirty="0">
              <a:solidFill>
                <a:schemeClr val="tx1"/>
              </a:solidFill>
            </a:endParaRPr>
          </a:p>
          <a:p>
            <a:pPr marL="342900" indent="-342900">
              <a:spcBef>
                <a:spcPts val="0"/>
              </a:spcBef>
            </a:pPr>
            <a:r>
              <a:rPr lang="en-US" sz="2000" dirty="0">
                <a:solidFill>
                  <a:schemeClr val="tx1"/>
                </a:solidFill>
              </a:rPr>
              <a:t>Allocation concerns</a:t>
            </a:r>
          </a:p>
          <a:p>
            <a:pPr marL="342900" indent="-342900">
              <a:spcBef>
                <a:spcPts val="0"/>
              </a:spcBef>
            </a:pP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spcBef>
                <a:spcPts val="0"/>
              </a:spcBef>
            </a:pPr>
            <a:r>
              <a:rPr lang="en-US" sz="2000" dirty="0">
                <a:solidFill>
                  <a:schemeClr val="tx1"/>
                </a:solidFill>
              </a:rPr>
              <a:t>Reduction of students served * Fall 2019 to Spring 2022 </a:t>
            </a:r>
          </a:p>
          <a:p>
            <a:pPr marL="177800" indent="0">
              <a:buNone/>
            </a:pP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spcBef>
                <a:spcPts val="0"/>
              </a:spcBef>
            </a:pPr>
            <a:r>
              <a:rPr lang="en-US" sz="2000" dirty="0">
                <a:solidFill>
                  <a:schemeClr val="tx1"/>
                </a:solidFill>
              </a:rPr>
              <a:t>Tracking transfer paths and enrollment to bachelor earning institutions </a:t>
            </a:r>
          </a:p>
          <a:p>
            <a:pPr marL="342900" indent="-342900">
              <a:spcBef>
                <a:spcPts val="0"/>
              </a:spcBef>
            </a:pP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spcBef>
                <a:spcPts val="0"/>
              </a:spcBef>
            </a:pPr>
            <a:r>
              <a:rPr lang="en-US" sz="2000" dirty="0">
                <a:solidFill>
                  <a:schemeClr val="tx1"/>
                </a:solidFill>
              </a:rPr>
              <a:t>Retention of students </a:t>
            </a:r>
          </a:p>
          <a:p>
            <a:pPr marL="635000" indent="-457200"/>
            <a:endParaRPr lang="en-US" sz="2000" dirty="0">
              <a:solidFill>
                <a:schemeClr val="tx1"/>
              </a:solidFill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None/>
            </a:pPr>
            <a:endParaRPr sz="2000" dirty="0">
              <a:solidFill>
                <a:schemeClr val="tx1"/>
              </a:solidFill>
            </a:endParaRPr>
          </a:p>
        </p:txBody>
      </p:sp>
      <p:sp>
        <p:nvSpPr>
          <p:cNvPr id="12" name="Google Shape;53;p3">
            <a:extLst>
              <a:ext uri="{FF2B5EF4-FFF2-40B4-BE49-F238E27FC236}">
                <a16:creationId xmlns:a16="http://schemas.microsoft.com/office/drawing/2014/main" id="{6909E12C-8B4F-4CDD-9F0F-FAA12F492CB2}"/>
              </a:ext>
            </a:extLst>
          </p:cNvPr>
          <p:cNvSpPr txBox="1">
            <a:spLocks/>
          </p:cNvSpPr>
          <p:nvPr/>
        </p:nvSpPr>
        <p:spPr>
          <a:xfrm>
            <a:off x="6631582" y="956403"/>
            <a:ext cx="5238435" cy="25596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BA0C2F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BA0C2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BA0C2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BA0C2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BA0C2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BA0C2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BA0C2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635000" indent="-457200"/>
            <a:r>
              <a:rPr lang="en-US" sz="2400" dirty="0">
                <a:solidFill>
                  <a:schemeClr val="tx1"/>
                </a:solidFill>
              </a:rPr>
              <a:t>Guidance on personalized data analysis for evaluation and improvements (practitioner based)  </a:t>
            </a:r>
          </a:p>
          <a:p>
            <a:pPr marL="635000" indent="-457200"/>
            <a:r>
              <a:rPr lang="en-US" sz="2400" dirty="0">
                <a:solidFill>
                  <a:schemeClr val="tx1"/>
                </a:solidFill>
              </a:rPr>
              <a:t>Effective outreach practices on campus and off-campus partners </a:t>
            </a:r>
          </a:p>
          <a:p>
            <a:pPr marL="635000" indent="-457200"/>
            <a:r>
              <a:rPr lang="en-US" sz="2400" dirty="0">
                <a:solidFill>
                  <a:schemeClr val="tx1"/>
                </a:solidFill>
              </a:rPr>
              <a:t>Improvements of data tracking </a:t>
            </a:r>
          </a:p>
          <a:p>
            <a:pPr marL="635000" indent="-457200"/>
            <a:endParaRPr lang="en-US" sz="2400" dirty="0">
              <a:solidFill>
                <a:schemeClr val="tx1"/>
              </a:solidFill>
            </a:endParaRPr>
          </a:p>
          <a:p>
            <a:pPr marL="228600" indent="-50800">
              <a:buFont typeface="Arial"/>
              <a:buNone/>
            </a:pPr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7BEFC8B-5245-421E-B7D9-D8B291B191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2026"/>
              </p:ext>
            </p:extLst>
          </p:nvPr>
        </p:nvGraphicFramePr>
        <p:xfrm>
          <a:off x="222499" y="4393770"/>
          <a:ext cx="9370953" cy="21279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2115">
                  <a:extLst>
                    <a:ext uri="{9D8B030D-6E8A-4147-A177-3AD203B41FA5}">
                      <a16:colId xmlns:a16="http://schemas.microsoft.com/office/drawing/2014/main" val="3406462179"/>
                    </a:ext>
                  </a:extLst>
                </a:gridCol>
                <a:gridCol w="1063215">
                  <a:extLst>
                    <a:ext uri="{9D8B030D-6E8A-4147-A177-3AD203B41FA5}">
                      <a16:colId xmlns:a16="http://schemas.microsoft.com/office/drawing/2014/main" val="4039814165"/>
                    </a:ext>
                  </a:extLst>
                </a:gridCol>
                <a:gridCol w="1357289">
                  <a:extLst>
                    <a:ext uri="{9D8B030D-6E8A-4147-A177-3AD203B41FA5}">
                      <a16:colId xmlns:a16="http://schemas.microsoft.com/office/drawing/2014/main" val="4035951402"/>
                    </a:ext>
                  </a:extLst>
                </a:gridCol>
                <a:gridCol w="1119764">
                  <a:extLst>
                    <a:ext uri="{9D8B030D-6E8A-4147-A177-3AD203B41FA5}">
                      <a16:colId xmlns:a16="http://schemas.microsoft.com/office/drawing/2014/main" val="1790277050"/>
                    </a:ext>
                  </a:extLst>
                </a:gridCol>
                <a:gridCol w="1628749">
                  <a:extLst>
                    <a:ext uri="{9D8B030D-6E8A-4147-A177-3AD203B41FA5}">
                      <a16:colId xmlns:a16="http://schemas.microsoft.com/office/drawing/2014/main" val="2235750414"/>
                    </a:ext>
                  </a:extLst>
                </a:gridCol>
                <a:gridCol w="1348240">
                  <a:extLst>
                    <a:ext uri="{9D8B030D-6E8A-4147-A177-3AD203B41FA5}">
                      <a16:colId xmlns:a16="http://schemas.microsoft.com/office/drawing/2014/main" val="3764507700"/>
                    </a:ext>
                  </a:extLst>
                </a:gridCol>
                <a:gridCol w="1411581">
                  <a:extLst>
                    <a:ext uri="{9D8B030D-6E8A-4147-A177-3AD203B41FA5}">
                      <a16:colId xmlns:a16="http://schemas.microsoft.com/office/drawing/2014/main" val="3822522006"/>
                    </a:ext>
                  </a:extLst>
                </a:gridCol>
              </a:tblGrid>
              <a:tr h="50198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</a:rPr>
                        <a:t>Fall 2019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</a:rPr>
                        <a:t>Spring 2020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</a:rPr>
                        <a:t>Fall 2020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</a:rPr>
                        <a:t>Spring 2021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</a:rPr>
                        <a:t>Fall 2021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</a:rPr>
                        <a:t>Spring 2022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3071164"/>
                  </a:ext>
                </a:extLst>
              </a:tr>
              <a:tr h="75298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</a:rPr>
                        <a:t>New students: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361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268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212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161 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235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138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56898174"/>
                  </a:ext>
                </a:extLst>
              </a:tr>
              <a:tr h="5019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</a:rPr>
                        <a:t>Continuing: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651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734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772 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790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707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687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2468892"/>
                  </a:ext>
                </a:extLst>
              </a:tr>
              <a:tr h="32430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</a:rPr>
                        <a:t>All:</a:t>
                      </a: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1,012 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1,002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984 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951 </a:t>
                      </a:r>
                      <a:endParaRPr lang="en-US" sz="20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942 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</a:rPr>
                        <a:t>825</a:t>
                      </a:r>
                      <a:endParaRPr lang="en-US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5840763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Further Data </a:t>
            </a:r>
            <a:endParaRPr dirty="0"/>
          </a:p>
        </p:txBody>
      </p:sp>
      <p:sp>
        <p:nvSpPr>
          <p:cNvPr id="60" name="Google Shape;60;p4"/>
          <p:cNvSpPr txBox="1">
            <a:spLocks noGrp="1"/>
          </p:cNvSpPr>
          <p:nvPr>
            <p:ph type="body" idx="1"/>
          </p:nvPr>
        </p:nvSpPr>
        <p:spPr>
          <a:xfrm>
            <a:off x="195021" y="1262320"/>
            <a:ext cx="6701725" cy="4882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139700">
              <a:spcBef>
                <a:spcPts val="0"/>
              </a:spcBef>
              <a:buSzPts val="1400"/>
              <a:buNone/>
            </a:pPr>
            <a:endParaRPr lang="en-US" sz="2000" i="1" dirty="0">
              <a:solidFill>
                <a:schemeClr val="accent1">
                  <a:lumMod val="50000"/>
                </a:schemeClr>
              </a:solidFill>
            </a:endParaRPr>
          </a:p>
          <a:p>
            <a:pPr indent="-457200">
              <a:spcBef>
                <a:spcPts val="0"/>
              </a:spcBef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In the Fall of 2018, 1,024 students were served; 810 (74%) completed three EOP&amp;S contacts</a:t>
            </a:r>
          </a:p>
          <a:p>
            <a:pPr indent="-457200">
              <a:spcBef>
                <a:spcPts val="0"/>
              </a:spcBef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In the Fall of 2021, 942 students were served; 720 (76%) completed three EOP&amp;S contacts</a:t>
            </a:r>
          </a:p>
          <a:p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Fall 2020 semester: a total of 984 students were served, 52 were CARE participants, and 37 were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</a:rPr>
              <a:t>NextUp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. </a:t>
            </a:r>
          </a:p>
          <a:p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Spring 2021 semester: a total of 951 students were served, 55 were CARE participants, and 40 were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</a:rPr>
              <a:t>NextUp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.  </a:t>
            </a:r>
          </a:p>
          <a:p>
            <a:pPr lvl="1"/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EOP&amp;S textbook grant $350. CARE and </a:t>
            </a:r>
            <a:r>
              <a:rPr lang="en-US" sz="1600" dirty="0" err="1">
                <a:solidFill>
                  <a:schemeClr val="accent1">
                    <a:lumMod val="50000"/>
                  </a:schemeClr>
                </a:solidFill>
              </a:rPr>
              <a:t>NextUp</a:t>
            </a:r>
            <a:r>
              <a:rPr lang="en-US" sz="1600" dirty="0">
                <a:solidFill>
                  <a:schemeClr val="accent1">
                    <a:lumMod val="50000"/>
                  </a:schemeClr>
                </a:solidFill>
              </a:rPr>
              <a:t> participants supply grant of $50, monthly resources, a mid-semester and end of semester grant.  </a:t>
            </a:r>
          </a:p>
          <a:p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Spring 2021 semester, a drive-through Student Celebration was conducted by all categorical programs, where more than 80 participants.</a:t>
            </a:r>
          </a:p>
          <a:p>
            <a:pPr indent="-457200">
              <a:spcBef>
                <a:spcPts val="0"/>
              </a:spcBef>
            </a:pPr>
            <a:endParaRPr lang="en-US" sz="2000" dirty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</a:pPr>
            <a:endParaRPr lang="en-US" sz="2000" dirty="0">
              <a:solidFill>
                <a:schemeClr val="tx1"/>
              </a:solidFill>
            </a:endParaRPr>
          </a:p>
          <a:p>
            <a:pPr indent="-457200">
              <a:spcBef>
                <a:spcPts val="0"/>
              </a:spcBef>
            </a:pPr>
            <a:endParaRPr lang="en-US" sz="2000" dirty="0">
              <a:solidFill>
                <a:schemeClr val="tx1"/>
              </a:solidFill>
            </a:endParaRPr>
          </a:p>
          <a:p>
            <a:pPr marL="228600" lvl="0" indent="-139700">
              <a:spcBef>
                <a:spcPts val="0"/>
              </a:spcBef>
              <a:buSzPts val="1400"/>
              <a:buNone/>
            </a:pPr>
            <a:endParaRPr lang="en-US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F0A4AC-82D5-4D2D-97F0-1B1570C8B5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6747" y="542441"/>
            <a:ext cx="5207430" cy="390557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4400"/>
              <a:buFont typeface="Calibri"/>
              <a:buNone/>
            </a:pPr>
            <a:r>
              <a:rPr lang="en-US" dirty="0"/>
              <a:t>Strategic Enhancement/Planning Steps</a:t>
            </a:r>
            <a:endParaRPr dirty="0"/>
          </a:p>
        </p:txBody>
      </p:sp>
      <p:sp>
        <p:nvSpPr>
          <p:cNvPr id="67" name="Google Shape;67;p5"/>
          <p:cNvSpPr txBox="1">
            <a:spLocks noGrp="1"/>
          </p:cNvSpPr>
          <p:nvPr>
            <p:ph type="body" idx="1"/>
          </p:nvPr>
        </p:nvSpPr>
        <p:spPr>
          <a:xfrm>
            <a:off x="729712" y="1515659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indent="-45720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/>
              <a:t>Sustain, improve, and enhance campus and community partnerships -Advisory Board for recruitment purposes</a:t>
            </a:r>
          </a:p>
          <a:p>
            <a:pPr indent="-457200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/>
          </a:p>
          <a:p>
            <a:pPr indent="-45720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/>
              <a:t>Establish best practices among counseling colleagues for services delivery and retention efforts</a:t>
            </a:r>
          </a:p>
          <a:p>
            <a:pPr indent="-457200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/>
          </a:p>
          <a:p>
            <a:pPr indent="-45720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/>
              <a:t>Work with surrounding higher education institutions for transfer services and CCC Guided Pathways </a:t>
            </a:r>
          </a:p>
          <a:p>
            <a:pPr indent="-45720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/>
              <a:t>Strategies for DI populations (</a:t>
            </a:r>
            <a:r>
              <a:rPr lang="en-US" dirty="0" err="1"/>
              <a:t>ie</a:t>
            </a:r>
            <a:r>
              <a:rPr lang="en-US" dirty="0"/>
              <a:t> undocumented/AB 540 students)</a:t>
            </a:r>
          </a:p>
          <a:p>
            <a:pPr indent="-45720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/>
              <a:t>Ongoing support and guidance from campus departments, Department Dean, and other categorical programs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dirty="0"/>
              <a:t> </a:t>
            </a:r>
          </a:p>
          <a:p>
            <a:pPr indent="-457200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/>
          </a:p>
          <a:p>
            <a:pPr marL="635000" indent="-457200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/>
          </a:p>
          <a:p>
            <a:pPr marL="635000" indent="-457200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/>
          </a:p>
          <a:p>
            <a:pPr indent="-457200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/>
          </a:p>
          <a:p>
            <a:pPr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057"/>
              </a:buClr>
              <a:buSzPts val="2800"/>
              <a:buFont typeface="Wingdings" panose="05000000000000000000" pitchFamily="2" charset="2"/>
              <a:buChar char="§"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1129</Words>
  <Application>Microsoft Office PowerPoint</Application>
  <PresentationFormat>Widescreen</PresentationFormat>
  <Paragraphs>167</Paragraphs>
  <Slides>15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Wingdings</vt:lpstr>
      <vt:lpstr>Office Theme</vt:lpstr>
      <vt:lpstr>EOP&amp;S/CARE/NextUp, ARC</vt:lpstr>
      <vt:lpstr> ARC EOP&amp;S/CARE/NextUp Profile </vt:lpstr>
      <vt:lpstr> EOP&amp;S/CARE/NextUp Profile, who we serve   </vt:lpstr>
      <vt:lpstr> ARC EOP&amp;S/ CARE/NextUp  Cycle   </vt:lpstr>
      <vt:lpstr>ARC EOP&amp;S/CARE/NextUp Cycle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Historical Analysis</vt:lpstr>
      <vt:lpstr>Further Data </vt:lpstr>
      <vt:lpstr>Strategic Enhancement/Planning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Title</dc:title>
  <dc:creator>CJ</dc:creator>
  <cp:lastModifiedBy>Gomez, Martin</cp:lastModifiedBy>
  <cp:revision>34</cp:revision>
  <dcterms:created xsi:type="dcterms:W3CDTF">2018-10-09T16:48:02Z</dcterms:created>
  <dcterms:modified xsi:type="dcterms:W3CDTF">2022-04-27T20:40:19Z</dcterms:modified>
</cp:coreProperties>
</file>