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9"/>
  </p:notesMasterIdLst>
  <p:sldIdLst>
    <p:sldId id="256" r:id="rId2"/>
    <p:sldId id="257" r:id="rId3"/>
    <p:sldId id="262" r:id="rId4"/>
    <p:sldId id="258" r:id="rId5"/>
    <p:sldId id="259" r:id="rId6"/>
    <p:sldId id="260" r:id="rId7"/>
    <p:sldId id="261" r:id="rId8"/>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 uri="http://customooxmlschemas.google.com/">
      <go:slidesCustomData xmlns:go="http://customooxmlschemas.google.com/"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12" roundtripDataSignature="AMtx7mhZfu3hEl0Kh+HXON7M2he0fly8x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673"/>
  </p:normalViewPr>
  <p:slideViewPr>
    <p:cSldViewPr snapToGrid="0">
      <p:cViewPr varScale="1">
        <p:scale>
          <a:sx n="107" d="100"/>
          <a:sy n="107" d="100"/>
        </p:scale>
        <p:origin x="736" y="176"/>
      </p:cViewPr>
      <p:guideLst>
        <p:guide orient="horz" pos="2160"/>
        <p:guide pos="3840"/>
      </p:guideLst>
    </p:cSldViewPr>
  </p:slideViewPr>
  <p:notesTextViewPr>
    <p:cViewPr>
      <p:scale>
        <a:sx n="1" d="1"/>
        <a:sy n="1" d="1"/>
      </p:scale>
      <p:origin x="0" y="0"/>
    </p:cViewPr>
  </p:notesTextViewPr>
  <p:notesViewPr>
    <p:cSldViewPr snapToGrid="0">
      <p:cViewPr varScale="1">
        <p:scale>
          <a:sx n="100" d="100"/>
          <a:sy n="100" d="100"/>
        </p:scale>
        <p:origin x="0" y="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customschemas.google.com/relationships/presentationmetadata" Target="metadata"/><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5"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notesMaster" Target="notesMasters/notesMaster1.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720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7200"/>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7200"/>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
        <p:cNvGrpSpPr/>
        <p:nvPr/>
      </p:nvGrpSpPr>
      <p:grpSpPr>
        <a:xfrm>
          <a:off x="0" y="0"/>
          <a:ext cx="0" cy="0"/>
          <a:chOff x="0" y="0"/>
          <a:chExt cx="0" cy="0"/>
        </a:xfrm>
      </p:grpSpPr>
      <p:sp>
        <p:nvSpPr>
          <p:cNvPr id="34" name="Google Shape;34;p1: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5" name="Google Shape;35;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
        <p:cNvGrpSpPr/>
        <p:nvPr/>
      </p:nvGrpSpPr>
      <p:grpSpPr>
        <a:xfrm>
          <a:off x="0" y="0"/>
          <a:ext cx="0" cy="0"/>
          <a:chOff x="0" y="0"/>
          <a:chExt cx="0" cy="0"/>
        </a:xfrm>
      </p:grpSpPr>
      <p:sp>
        <p:nvSpPr>
          <p:cNvPr id="40" name="Google Shape;40;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1" name="Google Shape;41;p2: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Describe what your program does and how this fits with the mission of ARC</a:t>
            </a:r>
            <a:endParaRPr/>
          </a:p>
        </p:txBody>
      </p:sp>
      <p:sp>
        <p:nvSpPr>
          <p:cNvPr id="42" name="Google Shape;42;p2: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
        <p:cNvGrpSpPr/>
        <p:nvPr/>
      </p:nvGrpSpPr>
      <p:grpSpPr>
        <a:xfrm>
          <a:off x="0" y="0"/>
          <a:ext cx="0" cy="0"/>
          <a:chOff x="0" y="0"/>
          <a:chExt cx="0" cy="0"/>
        </a:xfrm>
      </p:grpSpPr>
      <p:sp>
        <p:nvSpPr>
          <p:cNvPr id="47" name="Google Shape;47;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8" name="Google Shape;48;p3: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List your program’s strengths and challenges based on review of your historical data or other records.</a:t>
            </a:r>
            <a:endParaRPr/>
          </a:p>
        </p:txBody>
      </p:sp>
      <p:sp>
        <p:nvSpPr>
          <p:cNvPr id="49" name="Google Shape;49;p3: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
        <p:cNvGrpSpPr/>
        <p:nvPr/>
      </p:nvGrpSpPr>
      <p:grpSpPr>
        <a:xfrm>
          <a:off x="0" y="0"/>
          <a:ext cx="0" cy="0"/>
          <a:chOff x="0" y="0"/>
          <a:chExt cx="0" cy="0"/>
        </a:xfrm>
      </p:grpSpPr>
      <p:sp>
        <p:nvSpPr>
          <p:cNvPr id="55" name="Google Shape;55;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6" name="Google Shape;56;p4: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List what your program wants to accomplish. Discuss how these accomplishments will or do support the ARCmission.</a:t>
            </a:r>
            <a:endParaRPr/>
          </a:p>
        </p:txBody>
      </p:sp>
      <p:sp>
        <p:nvSpPr>
          <p:cNvPr id="57" name="Google Shape;57;p4: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5</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
        <p:cNvGrpSpPr/>
        <p:nvPr/>
      </p:nvGrpSpPr>
      <p:grpSpPr>
        <a:xfrm>
          <a:off x="0" y="0"/>
          <a:ext cx="0" cy="0"/>
          <a:chOff x="0" y="0"/>
          <a:chExt cx="0" cy="0"/>
        </a:xfrm>
      </p:grpSpPr>
      <p:sp>
        <p:nvSpPr>
          <p:cNvPr id="62" name="Google Shape;62;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3" name="Google Shape;63;p5: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Describe what your program’s ideal future looks like. Discuss how this vision supports ARC’s commitment to social justice and equity.</a:t>
            </a:r>
            <a:endParaRPr/>
          </a:p>
        </p:txBody>
      </p:sp>
      <p:sp>
        <p:nvSpPr>
          <p:cNvPr id="64" name="Google Shape;64;p5: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6</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
        <p:cNvGrpSpPr/>
        <p:nvPr/>
      </p:nvGrpSpPr>
      <p:grpSpPr>
        <a:xfrm>
          <a:off x="0" y="0"/>
          <a:ext cx="0" cy="0"/>
          <a:chOff x="0" y="0"/>
          <a:chExt cx="0" cy="0"/>
        </a:xfrm>
      </p:grpSpPr>
      <p:sp>
        <p:nvSpPr>
          <p:cNvPr id="69" name="Google Shape;69;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0" name="Google Shape;70;p6: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List planning steps your program is planning to take within the next year (or so). These would be found in your Annual Unit Plan.</a:t>
            </a:r>
            <a:endParaRPr/>
          </a:p>
        </p:txBody>
      </p:sp>
      <p:sp>
        <p:nvSpPr>
          <p:cNvPr id="71" name="Google Shape;71;p6: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7</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7"/>
        <p:cNvGrpSpPr/>
        <p:nvPr/>
      </p:nvGrpSpPr>
      <p:grpSpPr>
        <a:xfrm>
          <a:off x="0" y="0"/>
          <a:ext cx="0" cy="0"/>
          <a:chOff x="0" y="0"/>
          <a:chExt cx="0" cy="0"/>
        </a:xfrm>
      </p:grpSpPr>
      <p:sp>
        <p:nvSpPr>
          <p:cNvPr id="18" name="Google Shape;18;p8"/>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003057"/>
              </a:buClr>
              <a:buSzPts val="6000"/>
              <a:buFont typeface="Calibri"/>
              <a:buNone/>
              <a:defRPr sz="6000">
                <a:solidFill>
                  <a:srgbClr val="003057"/>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 name="Google Shape;19;p8"/>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BA0C2F"/>
              </a:buClr>
              <a:buSzPts val="2400"/>
              <a:buNone/>
              <a:defRPr sz="2400">
                <a:solidFill>
                  <a:srgbClr val="BA0C2F"/>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0"/>
        <p:cNvGrpSpPr/>
        <p:nvPr/>
      </p:nvGrpSpPr>
      <p:grpSpPr>
        <a:xfrm>
          <a:off x="0" y="0"/>
          <a:ext cx="0" cy="0"/>
          <a:chOff x="0" y="0"/>
          <a:chExt cx="0" cy="0"/>
        </a:xfrm>
      </p:grpSpPr>
      <p:sp>
        <p:nvSpPr>
          <p:cNvPr id="21" name="Google Shape;21;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003057"/>
              </a:buClr>
              <a:buSzPts val="4400"/>
              <a:buFont typeface="Calibri"/>
              <a:buNone/>
              <a:defRPr>
                <a:solidFill>
                  <a:srgbClr val="003057"/>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2" name="Google Shape;22;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406400" algn="l">
              <a:lnSpc>
                <a:spcPct val="90000"/>
              </a:lnSpc>
              <a:spcBef>
                <a:spcPts val="1000"/>
              </a:spcBef>
              <a:spcAft>
                <a:spcPts val="0"/>
              </a:spcAft>
              <a:buClr>
                <a:srgbClr val="003057"/>
              </a:buClr>
              <a:buSzPts val="2800"/>
              <a:buChar char="•"/>
              <a:defRPr>
                <a:solidFill>
                  <a:srgbClr val="003057"/>
                </a:solidFill>
              </a:defRPr>
            </a:lvl1pPr>
            <a:lvl2pPr marL="914400" lvl="1" indent="-381000" algn="l">
              <a:lnSpc>
                <a:spcPct val="90000"/>
              </a:lnSpc>
              <a:spcBef>
                <a:spcPts val="500"/>
              </a:spcBef>
              <a:spcAft>
                <a:spcPts val="0"/>
              </a:spcAft>
              <a:buClr>
                <a:srgbClr val="003057"/>
              </a:buClr>
              <a:buSzPts val="2400"/>
              <a:buChar char="•"/>
              <a:defRPr>
                <a:solidFill>
                  <a:srgbClr val="003057"/>
                </a:solidFill>
              </a:defRPr>
            </a:lvl2pPr>
            <a:lvl3pPr marL="1371600" lvl="2" indent="-355600" algn="l">
              <a:lnSpc>
                <a:spcPct val="90000"/>
              </a:lnSpc>
              <a:spcBef>
                <a:spcPts val="500"/>
              </a:spcBef>
              <a:spcAft>
                <a:spcPts val="0"/>
              </a:spcAft>
              <a:buClr>
                <a:srgbClr val="003057"/>
              </a:buClr>
              <a:buSzPts val="2000"/>
              <a:buChar char="•"/>
              <a:defRPr>
                <a:solidFill>
                  <a:srgbClr val="003057"/>
                </a:solidFill>
              </a:defRPr>
            </a:lvl3pPr>
            <a:lvl4pPr marL="1828800" lvl="3" indent="-342900" algn="l">
              <a:lnSpc>
                <a:spcPct val="90000"/>
              </a:lnSpc>
              <a:spcBef>
                <a:spcPts val="500"/>
              </a:spcBef>
              <a:spcAft>
                <a:spcPts val="0"/>
              </a:spcAft>
              <a:buClr>
                <a:srgbClr val="003057"/>
              </a:buClr>
              <a:buSzPts val="1800"/>
              <a:buChar char="•"/>
              <a:defRPr>
                <a:solidFill>
                  <a:srgbClr val="003057"/>
                </a:solidFill>
              </a:defRPr>
            </a:lvl4pPr>
            <a:lvl5pPr marL="2286000" lvl="4" indent="-342900" algn="l">
              <a:lnSpc>
                <a:spcPct val="90000"/>
              </a:lnSpc>
              <a:spcBef>
                <a:spcPts val="500"/>
              </a:spcBef>
              <a:spcAft>
                <a:spcPts val="0"/>
              </a:spcAft>
              <a:buClr>
                <a:srgbClr val="003057"/>
              </a:buClr>
              <a:buSzPts val="1800"/>
              <a:buChar char="•"/>
              <a:defRPr>
                <a:solidFill>
                  <a:srgbClr val="003057"/>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3"/>
        <p:cNvGrpSpPr/>
        <p:nvPr/>
      </p:nvGrpSpPr>
      <p:grpSpPr>
        <a:xfrm>
          <a:off x="0" y="0"/>
          <a:ext cx="0" cy="0"/>
          <a:chOff x="0" y="0"/>
          <a:chExt cx="0" cy="0"/>
        </a:xfrm>
      </p:grpSpPr>
      <p:sp>
        <p:nvSpPr>
          <p:cNvPr id="24" name="Google Shape;24;p1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003057"/>
              </a:buClr>
              <a:buSzPts val="4400"/>
              <a:buFont typeface="Calibri"/>
              <a:buNone/>
              <a:defRPr>
                <a:solidFill>
                  <a:srgbClr val="003057"/>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5" name="Google Shape;25;p10"/>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406400" algn="l">
              <a:lnSpc>
                <a:spcPct val="90000"/>
              </a:lnSpc>
              <a:spcBef>
                <a:spcPts val="1000"/>
              </a:spcBef>
              <a:spcAft>
                <a:spcPts val="0"/>
              </a:spcAft>
              <a:buClr>
                <a:srgbClr val="BA0C2F"/>
              </a:buClr>
              <a:buSzPts val="2800"/>
              <a:buChar char="•"/>
              <a:defRPr>
                <a:solidFill>
                  <a:srgbClr val="BA0C2F"/>
                </a:solidFill>
              </a:defRPr>
            </a:lvl1pPr>
            <a:lvl2pPr marL="914400" lvl="1" indent="-381000" algn="l">
              <a:lnSpc>
                <a:spcPct val="90000"/>
              </a:lnSpc>
              <a:spcBef>
                <a:spcPts val="500"/>
              </a:spcBef>
              <a:spcAft>
                <a:spcPts val="0"/>
              </a:spcAft>
              <a:buClr>
                <a:srgbClr val="BA0C2F"/>
              </a:buClr>
              <a:buSzPts val="2400"/>
              <a:buChar char="•"/>
              <a:defRPr>
                <a:solidFill>
                  <a:srgbClr val="BA0C2F"/>
                </a:solidFill>
              </a:defRPr>
            </a:lvl2pPr>
            <a:lvl3pPr marL="1371600" lvl="2" indent="-355600" algn="l">
              <a:lnSpc>
                <a:spcPct val="90000"/>
              </a:lnSpc>
              <a:spcBef>
                <a:spcPts val="500"/>
              </a:spcBef>
              <a:spcAft>
                <a:spcPts val="0"/>
              </a:spcAft>
              <a:buClr>
                <a:srgbClr val="BA0C2F"/>
              </a:buClr>
              <a:buSzPts val="2000"/>
              <a:buChar char="•"/>
              <a:defRPr>
                <a:solidFill>
                  <a:srgbClr val="BA0C2F"/>
                </a:solidFill>
              </a:defRPr>
            </a:lvl3pPr>
            <a:lvl4pPr marL="1828800" lvl="3" indent="-342900" algn="l">
              <a:lnSpc>
                <a:spcPct val="90000"/>
              </a:lnSpc>
              <a:spcBef>
                <a:spcPts val="500"/>
              </a:spcBef>
              <a:spcAft>
                <a:spcPts val="0"/>
              </a:spcAft>
              <a:buClr>
                <a:srgbClr val="BA0C2F"/>
              </a:buClr>
              <a:buSzPts val="1800"/>
              <a:buChar char="•"/>
              <a:defRPr>
                <a:solidFill>
                  <a:srgbClr val="BA0C2F"/>
                </a:solidFill>
              </a:defRPr>
            </a:lvl4pPr>
            <a:lvl5pPr marL="2286000" lvl="4" indent="-342900" algn="l">
              <a:lnSpc>
                <a:spcPct val="90000"/>
              </a:lnSpc>
              <a:spcBef>
                <a:spcPts val="500"/>
              </a:spcBef>
              <a:spcAft>
                <a:spcPts val="0"/>
              </a:spcAft>
              <a:buClr>
                <a:srgbClr val="BA0C2F"/>
              </a:buClr>
              <a:buSzPts val="1800"/>
              <a:buChar char="•"/>
              <a:defRPr>
                <a:solidFill>
                  <a:srgbClr val="BA0C2F"/>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6" name="Google Shape;26;p10"/>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406400" algn="l">
              <a:lnSpc>
                <a:spcPct val="90000"/>
              </a:lnSpc>
              <a:spcBef>
                <a:spcPts val="1000"/>
              </a:spcBef>
              <a:spcAft>
                <a:spcPts val="0"/>
              </a:spcAft>
              <a:buClr>
                <a:srgbClr val="BA0C2F"/>
              </a:buClr>
              <a:buSzPts val="2800"/>
              <a:buChar char="•"/>
              <a:defRPr>
                <a:solidFill>
                  <a:srgbClr val="BA0C2F"/>
                </a:solidFill>
              </a:defRPr>
            </a:lvl1pPr>
            <a:lvl2pPr marL="914400" lvl="1" indent="-381000" algn="l">
              <a:lnSpc>
                <a:spcPct val="90000"/>
              </a:lnSpc>
              <a:spcBef>
                <a:spcPts val="500"/>
              </a:spcBef>
              <a:spcAft>
                <a:spcPts val="0"/>
              </a:spcAft>
              <a:buClr>
                <a:srgbClr val="BA0C2F"/>
              </a:buClr>
              <a:buSzPts val="2400"/>
              <a:buChar char="•"/>
              <a:defRPr>
                <a:solidFill>
                  <a:srgbClr val="BA0C2F"/>
                </a:solidFill>
              </a:defRPr>
            </a:lvl2pPr>
            <a:lvl3pPr marL="1371600" lvl="2" indent="-355600" algn="l">
              <a:lnSpc>
                <a:spcPct val="90000"/>
              </a:lnSpc>
              <a:spcBef>
                <a:spcPts val="500"/>
              </a:spcBef>
              <a:spcAft>
                <a:spcPts val="0"/>
              </a:spcAft>
              <a:buClr>
                <a:srgbClr val="BA0C2F"/>
              </a:buClr>
              <a:buSzPts val="2000"/>
              <a:buChar char="•"/>
              <a:defRPr>
                <a:solidFill>
                  <a:srgbClr val="BA0C2F"/>
                </a:solidFill>
              </a:defRPr>
            </a:lvl3pPr>
            <a:lvl4pPr marL="1828800" lvl="3" indent="-342900" algn="l">
              <a:lnSpc>
                <a:spcPct val="90000"/>
              </a:lnSpc>
              <a:spcBef>
                <a:spcPts val="500"/>
              </a:spcBef>
              <a:spcAft>
                <a:spcPts val="0"/>
              </a:spcAft>
              <a:buClr>
                <a:srgbClr val="BA0C2F"/>
              </a:buClr>
              <a:buSzPts val="1800"/>
              <a:buChar char="•"/>
              <a:defRPr>
                <a:solidFill>
                  <a:srgbClr val="BA0C2F"/>
                </a:solidFill>
              </a:defRPr>
            </a:lvl4pPr>
            <a:lvl5pPr marL="2286000" lvl="4" indent="-342900" algn="l">
              <a:lnSpc>
                <a:spcPct val="90000"/>
              </a:lnSpc>
              <a:spcBef>
                <a:spcPts val="500"/>
              </a:spcBef>
              <a:spcAft>
                <a:spcPts val="0"/>
              </a:spcAft>
              <a:buClr>
                <a:srgbClr val="BA0C2F"/>
              </a:buClr>
              <a:buSzPts val="1800"/>
              <a:buChar char="•"/>
              <a:defRPr>
                <a:solidFill>
                  <a:srgbClr val="BA0C2F"/>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27"/>
        <p:cNvGrpSpPr/>
        <p:nvPr/>
      </p:nvGrpSpPr>
      <p:grpSpPr>
        <a:xfrm>
          <a:off x="0" y="0"/>
          <a:ext cx="0" cy="0"/>
          <a:chOff x="0" y="0"/>
          <a:chExt cx="0" cy="0"/>
        </a:xfrm>
      </p:grpSpPr>
      <p:sp>
        <p:nvSpPr>
          <p:cNvPr id="28" name="Google Shape;28;p11"/>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rgbClr val="003057"/>
              </a:buClr>
              <a:buSzPts val="6000"/>
              <a:buFont typeface="Calibri"/>
              <a:buNone/>
              <a:defRPr sz="6000">
                <a:solidFill>
                  <a:srgbClr val="003057"/>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11"/>
          <p:cNvSpPr txBox="1">
            <a:spLocks noGrp="1"/>
          </p:cNvSpPr>
          <p:nvPr>
            <p:ph type="subTitle" idx="1"/>
          </p:nvPr>
        </p:nvSpPr>
        <p:spPr>
          <a:xfrm>
            <a:off x="1524000" y="3602038"/>
            <a:ext cx="9144000" cy="1190095"/>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rgbClr val="BA0C2F"/>
              </a:buClr>
              <a:buSzPts val="2400"/>
              <a:buNone/>
              <a:defRPr sz="2400">
                <a:solidFill>
                  <a:srgbClr val="BA0C2F"/>
                </a:solidFill>
              </a:defRPr>
            </a:lvl1pPr>
            <a:lvl2pPr lvl="1" algn="ctr">
              <a:lnSpc>
                <a:spcPct val="90000"/>
              </a:lnSpc>
              <a:spcBef>
                <a:spcPts val="500"/>
              </a:spcBef>
              <a:spcAft>
                <a:spcPts val="0"/>
              </a:spcAft>
              <a:buClr>
                <a:schemeClr val="lt1"/>
              </a:buClr>
              <a:buSzPts val="2000"/>
              <a:buNone/>
              <a:defRPr sz="2000"/>
            </a:lvl2pPr>
            <a:lvl3pPr lvl="2" algn="ctr">
              <a:lnSpc>
                <a:spcPct val="90000"/>
              </a:lnSpc>
              <a:spcBef>
                <a:spcPts val="500"/>
              </a:spcBef>
              <a:spcAft>
                <a:spcPts val="0"/>
              </a:spcAft>
              <a:buClr>
                <a:schemeClr val="lt1"/>
              </a:buClr>
              <a:buSzPts val="1800"/>
              <a:buNone/>
              <a:defRPr sz="1800"/>
            </a:lvl3pPr>
            <a:lvl4pPr lvl="3" algn="ctr">
              <a:lnSpc>
                <a:spcPct val="90000"/>
              </a:lnSpc>
              <a:spcBef>
                <a:spcPts val="500"/>
              </a:spcBef>
              <a:spcAft>
                <a:spcPts val="0"/>
              </a:spcAft>
              <a:buClr>
                <a:schemeClr val="lt1"/>
              </a:buClr>
              <a:buSzPts val="1600"/>
              <a:buNone/>
              <a:defRPr sz="1600"/>
            </a:lvl4pPr>
            <a:lvl5pPr lvl="4" algn="ctr">
              <a:lnSpc>
                <a:spcPct val="90000"/>
              </a:lnSpc>
              <a:spcBef>
                <a:spcPts val="500"/>
              </a:spcBef>
              <a:spcAft>
                <a:spcPts val="0"/>
              </a:spcAft>
              <a:buClr>
                <a:schemeClr val="lt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30"/>
        <p:cNvGrpSpPr/>
        <p:nvPr/>
      </p:nvGrpSpPr>
      <p:grpSpPr>
        <a:xfrm>
          <a:off x="0" y="0"/>
          <a:ext cx="0" cy="0"/>
          <a:chOff x="0" y="0"/>
          <a:chExt cx="0" cy="0"/>
        </a:xfrm>
      </p:grpSpPr>
      <p:sp>
        <p:nvSpPr>
          <p:cNvPr id="31" name="Google Shape;31;p1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003057"/>
              </a:buClr>
              <a:buSzPts val="4400"/>
              <a:buFont typeface="Calibri"/>
              <a:buNone/>
              <a:defRPr>
                <a:solidFill>
                  <a:srgbClr val="003057"/>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32"/>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chemeClr val="lt1"/>
            </a:gs>
            <a:gs pos="91000">
              <a:srgbClr val="A9BEE4"/>
            </a:gs>
            <a:gs pos="100000">
              <a:srgbClr val="003057"/>
            </a:gs>
          </a:gsLst>
          <a:lin ang="5400000" scaled="0"/>
        </a:gradFill>
        <a:effectLst/>
      </p:bgPr>
    </p:bg>
    <p:spTree>
      <p:nvGrpSpPr>
        <p:cNvPr id="1" name="Shape 9"/>
        <p:cNvGrpSpPr/>
        <p:nvPr/>
      </p:nvGrpSpPr>
      <p:grpSpPr>
        <a:xfrm>
          <a:off x="0" y="0"/>
          <a:ext cx="0" cy="0"/>
          <a:chOff x="0" y="0"/>
          <a:chExt cx="0" cy="0"/>
        </a:xfrm>
      </p:grpSpPr>
      <p:sp>
        <p:nvSpPr>
          <p:cNvPr id="10" name="Google Shape;10;p7"/>
          <p:cNvSpPr/>
          <p:nvPr/>
        </p:nvSpPr>
        <p:spPr>
          <a:xfrm flipH="1">
            <a:off x="9964131" y="4751109"/>
            <a:ext cx="2227868" cy="2105164"/>
          </a:xfrm>
          <a:prstGeom prst="flowChartDelay">
            <a:avLst/>
          </a:prstGeom>
          <a:solidFill>
            <a:srgbClr val="003057"/>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1" name="Google Shape;11;p7"/>
          <p:cNvSpPr/>
          <p:nvPr/>
        </p:nvSpPr>
        <p:spPr>
          <a:xfrm rot="-5400000" flipH="1">
            <a:off x="9880890" y="5136010"/>
            <a:ext cx="1313312" cy="2127214"/>
          </a:xfrm>
          <a:prstGeom prst="flowChartManualInput">
            <a:avLst/>
          </a:prstGeom>
          <a:solidFill>
            <a:srgbClr val="003057"/>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sp>
        <p:nvSpPr>
          <p:cNvPr id="12" name="Google Shape;12;p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rgbClr val="003057"/>
              </a:buClr>
              <a:buSzPts val="4400"/>
              <a:buFont typeface="Calibri"/>
              <a:buNone/>
              <a:defRPr sz="4400" b="1" i="0" u="none" strike="noStrike" cap="none">
                <a:solidFill>
                  <a:srgbClr val="003057"/>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3" name="Google Shape;13;p7"/>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lt1"/>
              </a:buClr>
              <a:buSzPts val="2800"/>
              <a:buFont typeface="Arial"/>
              <a:buChar char="•"/>
              <a:defRPr sz="2800" b="0" i="0" u="none" strike="noStrike" cap="none">
                <a:solidFill>
                  <a:schemeClr val="lt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lt1"/>
              </a:buClr>
              <a:buSzPts val="2400"/>
              <a:buFont typeface="Arial"/>
              <a:buChar char="•"/>
              <a:defRPr sz="2400" b="0" i="0" u="none" strike="noStrike" cap="none">
                <a:solidFill>
                  <a:schemeClr val="lt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lt1"/>
              </a:buClr>
              <a:buSzPts val="2000"/>
              <a:buFont typeface="Arial"/>
              <a:buChar char="•"/>
              <a:defRPr sz="2000" b="0" i="0" u="none" strike="noStrike" cap="none">
                <a:solidFill>
                  <a:schemeClr val="lt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lt1"/>
              </a:buClr>
              <a:buSzPts val="1800"/>
              <a:buFont typeface="Arial"/>
              <a:buChar char="•"/>
              <a:defRPr sz="1800" b="0" i="0" u="none" strike="noStrike" cap="none">
                <a:solidFill>
                  <a:schemeClr val="lt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lt1"/>
              </a:buClr>
              <a:buSzPts val="1800"/>
              <a:buFont typeface="Arial"/>
              <a:buChar char="•"/>
              <a:defRPr sz="1800" b="0" i="0" u="none" strike="noStrike" cap="none">
                <a:solidFill>
                  <a:schemeClr val="lt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4" name="Google Shape;14;p7"/>
          <p:cNvSpPr/>
          <p:nvPr/>
        </p:nvSpPr>
        <p:spPr>
          <a:xfrm rot="-5400000">
            <a:off x="10144654" y="4815686"/>
            <a:ext cx="1673257" cy="2430221"/>
          </a:xfrm>
          <a:prstGeom prst="flowChartManualInput">
            <a:avLst/>
          </a:prstGeom>
          <a:solidFill>
            <a:srgbClr val="BA0C2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pic>
        <p:nvPicPr>
          <p:cNvPr id="15" name="Google Shape;15;p7"/>
          <p:cNvPicPr preferRelativeResize="0"/>
          <p:nvPr/>
        </p:nvPicPr>
        <p:blipFill rotWithShape="1">
          <a:blip r:embed="rId8">
            <a:alphaModFix/>
          </a:blip>
          <a:srcRect/>
          <a:stretch/>
        </p:blipFill>
        <p:spPr>
          <a:xfrm>
            <a:off x="10198955" y="5418484"/>
            <a:ext cx="1854681" cy="931124"/>
          </a:xfrm>
          <a:prstGeom prst="rect">
            <a:avLst/>
          </a:prstGeom>
          <a:noFill/>
          <a:ln>
            <a:noFill/>
          </a:ln>
        </p:spPr>
      </p:pic>
      <p:cxnSp>
        <p:nvCxnSpPr>
          <p:cNvPr id="16" name="Google Shape;16;p7"/>
          <p:cNvCxnSpPr/>
          <p:nvPr/>
        </p:nvCxnSpPr>
        <p:spPr>
          <a:xfrm rot="10800000" flipH="1">
            <a:off x="0" y="6504578"/>
            <a:ext cx="12207240" cy="24081"/>
          </a:xfrm>
          <a:prstGeom prst="straightConnector1">
            <a:avLst/>
          </a:prstGeom>
          <a:noFill/>
          <a:ln w="107950" cap="flat" cmpd="sng">
            <a:solidFill>
              <a:schemeClr val="lt1"/>
            </a:solidFill>
            <a:prstDash val="solid"/>
            <a:miter lim="800000"/>
            <a:headEnd type="none" w="sm" len="sm"/>
            <a:tailEnd type="none" w="sm" len="sm"/>
          </a:ln>
        </p:spPr>
      </p:cxn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36"/>
        <p:cNvGrpSpPr/>
        <p:nvPr/>
      </p:nvGrpSpPr>
      <p:grpSpPr>
        <a:xfrm>
          <a:off x="0" y="0"/>
          <a:ext cx="0" cy="0"/>
          <a:chOff x="0" y="0"/>
          <a:chExt cx="0" cy="0"/>
        </a:xfrm>
      </p:grpSpPr>
      <p:sp>
        <p:nvSpPr>
          <p:cNvPr id="37" name="Google Shape;37;p1"/>
          <p:cNvSpPr txBox="1">
            <a:spLocks noGrp="1"/>
          </p:cNvSpPr>
          <p:nvPr>
            <p:ph type="title"/>
          </p:nvPr>
        </p:nvSpPr>
        <p:spPr>
          <a:xfrm>
            <a:off x="831850" y="1166328"/>
            <a:ext cx="10515600" cy="2043403"/>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003057"/>
              </a:buClr>
              <a:buSzPts val="6000"/>
              <a:buFont typeface="Calibri"/>
              <a:buNone/>
            </a:pPr>
            <a:r>
              <a:rPr lang="en-US" dirty="0"/>
              <a:t>ART Department</a:t>
            </a:r>
            <a:endParaRPr dirty="0"/>
          </a:p>
        </p:txBody>
      </p:sp>
      <p:sp>
        <p:nvSpPr>
          <p:cNvPr id="38" name="Google Shape;38;p1"/>
          <p:cNvSpPr txBox="1">
            <a:spLocks noGrp="1"/>
          </p:cNvSpPr>
          <p:nvPr>
            <p:ph type="body" idx="1"/>
          </p:nvPr>
        </p:nvSpPr>
        <p:spPr>
          <a:xfrm>
            <a:off x="831850" y="3097763"/>
            <a:ext cx="10515600" cy="1922107"/>
          </a:xfrm>
          <a:prstGeom prst="rect">
            <a:avLst/>
          </a:prstGeom>
          <a:noFill/>
          <a:ln>
            <a:noFill/>
          </a:ln>
        </p:spPr>
        <p:txBody>
          <a:bodyPr spcFirstLastPara="1" wrap="square" lIns="91425" tIns="45700" rIns="91425" bIns="45700" anchor="t" anchorCtr="0">
            <a:normAutofit/>
          </a:bodyPr>
          <a:lstStyle/>
          <a:p>
            <a:pPr marL="0" lvl="0" indent="0" algn="r" rtl="0">
              <a:lnSpc>
                <a:spcPct val="90000"/>
              </a:lnSpc>
              <a:spcBef>
                <a:spcPts val="0"/>
              </a:spcBef>
              <a:spcAft>
                <a:spcPts val="0"/>
              </a:spcAft>
              <a:buClr>
                <a:schemeClr val="accent1"/>
              </a:buClr>
              <a:buSzPts val="4000"/>
              <a:buNone/>
            </a:pPr>
            <a:r>
              <a:rPr lang="en-US" sz="4000" dirty="0">
                <a:solidFill>
                  <a:schemeClr val="accent1"/>
                </a:solidFill>
              </a:rPr>
              <a:t>Program Review Presentation</a:t>
            </a:r>
            <a:endParaRPr dirty="0">
              <a:solidFill>
                <a:schemeClr val="accent1"/>
              </a:solidFill>
            </a:endParaRPr>
          </a:p>
          <a:p>
            <a:pPr marL="0" lvl="0" indent="0" algn="r" rtl="0">
              <a:lnSpc>
                <a:spcPct val="90000"/>
              </a:lnSpc>
              <a:spcBef>
                <a:spcPts val="1000"/>
              </a:spcBef>
              <a:spcAft>
                <a:spcPts val="0"/>
              </a:spcAft>
              <a:buClr>
                <a:schemeClr val="accent1"/>
              </a:buClr>
              <a:buSzPts val="4000"/>
              <a:buNone/>
            </a:pPr>
            <a:r>
              <a:rPr lang="en-US" sz="4000" dirty="0">
                <a:solidFill>
                  <a:schemeClr val="accent1"/>
                </a:solidFill>
              </a:rPr>
              <a:t>Cohort 2: 2020-2021</a:t>
            </a:r>
            <a:endParaRPr dirty="0"/>
          </a:p>
          <a:p>
            <a:pPr marL="0" lvl="0" indent="0" algn="r" rtl="0">
              <a:lnSpc>
                <a:spcPct val="90000"/>
              </a:lnSpc>
              <a:spcBef>
                <a:spcPts val="1000"/>
              </a:spcBef>
              <a:spcAft>
                <a:spcPts val="0"/>
              </a:spcAft>
              <a:buClr>
                <a:srgbClr val="BA0C2F"/>
              </a:buClr>
              <a:buSzPts val="4000"/>
              <a:buNone/>
            </a:pPr>
            <a:endParaRPr sz="4000" dirty="0">
              <a:solidFill>
                <a:schemeClr val="accent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43"/>
        <p:cNvGrpSpPr/>
        <p:nvPr/>
      </p:nvGrpSpPr>
      <p:grpSpPr>
        <a:xfrm>
          <a:off x="0" y="0"/>
          <a:ext cx="0" cy="0"/>
          <a:chOff x="0" y="0"/>
          <a:chExt cx="0" cy="0"/>
        </a:xfrm>
      </p:grpSpPr>
      <p:sp>
        <p:nvSpPr>
          <p:cNvPr id="44" name="Google Shape;44;p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003057"/>
              </a:buClr>
              <a:buSzPts val="4400"/>
              <a:buFont typeface="Calibri"/>
              <a:buNone/>
            </a:pPr>
            <a:r>
              <a:rPr lang="en-US" dirty="0"/>
              <a:t> ART Department Profile </a:t>
            </a:r>
            <a:endParaRPr dirty="0"/>
          </a:p>
        </p:txBody>
      </p:sp>
      <p:sp>
        <p:nvSpPr>
          <p:cNvPr id="45" name="Google Shape;45;p2"/>
          <p:cNvSpPr txBox="1">
            <a:spLocks noGrp="1"/>
          </p:cNvSpPr>
          <p:nvPr>
            <p:ph type="body" idx="1"/>
          </p:nvPr>
        </p:nvSpPr>
        <p:spPr>
          <a:xfrm>
            <a:off x="838200" y="1524283"/>
            <a:ext cx="10515600" cy="4712057"/>
          </a:xfrm>
          <a:prstGeom prst="rect">
            <a:avLst/>
          </a:prstGeom>
          <a:noFill/>
          <a:ln>
            <a:noFill/>
          </a:ln>
        </p:spPr>
        <p:txBody>
          <a:bodyPr spcFirstLastPara="1" wrap="square" lIns="91425" tIns="45700" rIns="91425" bIns="45700" anchor="t" anchorCtr="0">
            <a:normAutofit/>
          </a:bodyPr>
          <a:lstStyle/>
          <a:p>
            <a:pPr marL="0" indent="0">
              <a:spcBef>
                <a:spcPts val="0"/>
              </a:spcBef>
              <a:buNone/>
            </a:pPr>
            <a:r>
              <a:rPr lang="en-US" i="1" dirty="0"/>
              <a:t>With us Student learn:</a:t>
            </a:r>
          </a:p>
          <a:p>
            <a:pPr indent="-457200">
              <a:spcBef>
                <a:spcPts val="0"/>
              </a:spcBef>
            </a:pPr>
            <a:endParaRPr lang="en-US" i="1" dirty="0"/>
          </a:p>
          <a:p>
            <a:pPr indent="-457200">
              <a:spcBef>
                <a:spcPts val="0"/>
              </a:spcBef>
            </a:pPr>
            <a:r>
              <a:rPr lang="en-US" i="1" dirty="0"/>
              <a:t>Visual Literacy </a:t>
            </a:r>
          </a:p>
          <a:p>
            <a:pPr indent="-457200">
              <a:spcBef>
                <a:spcPts val="0"/>
              </a:spcBef>
            </a:pPr>
            <a:r>
              <a:rPr lang="en-US" i="1" dirty="0"/>
              <a:t>Critical Thinking Skills</a:t>
            </a:r>
          </a:p>
          <a:p>
            <a:pPr indent="-457200">
              <a:spcBef>
                <a:spcPts val="0"/>
              </a:spcBef>
            </a:pPr>
            <a:r>
              <a:rPr lang="en-US" i="1" dirty="0"/>
              <a:t>Problem Solving Skills</a:t>
            </a:r>
          </a:p>
          <a:p>
            <a:pPr indent="-457200">
              <a:spcBef>
                <a:spcPts val="0"/>
              </a:spcBef>
            </a:pPr>
            <a:r>
              <a:rPr lang="en-US" i="1" dirty="0"/>
              <a:t>Creative Approaches to Various Contemporary Topics</a:t>
            </a:r>
          </a:p>
          <a:p>
            <a:pPr indent="-457200">
              <a:spcBef>
                <a:spcPts val="0"/>
              </a:spcBef>
            </a:pPr>
            <a:r>
              <a:rPr lang="en-US" i="1" dirty="0"/>
              <a:t>History and Time Periods Through the Visual Arts</a:t>
            </a:r>
          </a:p>
          <a:p>
            <a:pPr indent="-457200">
              <a:spcBef>
                <a:spcPts val="0"/>
              </a:spcBef>
            </a:pPr>
            <a:r>
              <a:rPr lang="en-US" i="1" dirty="0"/>
              <a:t>Experimental Skills Such as Trial and Error</a:t>
            </a:r>
          </a:p>
          <a:p>
            <a:pPr indent="-457200">
              <a:spcBef>
                <a:spcPts val="0"/>
              </a:spcBef>
            </a:pPr>
            <a:r>
              <a:rPr lang="en-US" i="1" dirty="0"/>
              <a:t>Appreciation of the Connections of Visual Arts to Everyday Life</a:t>
            </a:r>
          </a:p>
          <a:p>
            <a:pPr indent="-457200">
              <a:spcBef>
                <a:spcPts val="0"/>
              </a:spcBef>
            </a:pPr>
            <a:endParaRPr lang="en-US" i="1" dirty="0"/>
          </a:p>
          <a:p>
            <a:pPr indent="-457200">
              <a:spcBef>
                <a:spcPts val="0"/>
              </a:spcBef>
            </a:pPr>
            <a:endParaRPr lang="en-US" i="1" dirty="0"/>
          </a:p>
          <a:p>
            <a:pPr indent="-457200">
              <a:spcBef>
                <a:spcPts val="0"/>
              </a:spcBef>
            </a:pPr>
            <a:endParaRPr i="1"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5BDC6F-9B40-6EBE-C254-CE3C81F82566}"/>
              </a:ext>
            </a:extLst>
          </p:cNvPr>
          <p:cNvSpPr>
            <a:spLocks noGrp="1"/>
          </p:cNvSpPr>
          <p:nvPr>
            <p:ph type="title"/>
          </p:nvPr>
        </p:nvSpPr>
        <p:spPr/>
        <p:txBody>
          <a:bodyPr/>
          <a:lstStyle/>
          <a:p>
            <a:r>
              <a:rPr lang="en-US" dirty="0"/>
              <a:t>ART Department Profile con.</a:t>
            </a:r>
          </a:p>
        </p:txBody>
      </p:sp>
      <p:sp>
        <p:nvSpPr>
          <p:cNvPr id="3" name="Text Placeholder 2">
            <a:extLst>
              <a:ext uri="{FF2B5EF4-FFF2-40B4-BE49-F238E27FC236}">
                <a16:creationId xmlns:a16="http://schemas.microsoft.com/office/drawing/2014/main" id="{BF980418-EEC8-6741-9EAB-1B8CC6FDF660}"/>
              </a:ext>
            </a:extLst>
          </p:cNvPr>
          <p:cNvSpPr>
            <a:spLocks noGrp="1"/>
          </p:cNvSpPr>
          <p:nvPr>
            <p:ph type="body" idx="1"/>
          </p:nvPr>
        </p:nvSpPr>
        <p:spPr/>
        <p:txBody>
          <a:bodyPr/>
          <a:lstStyle/>
          <a:p>
            <a:r>
              <a:rPr lang="en-US" dirty="0"/>
              <a:t>The Art Department serves the American River College population with both GE and degree specific courses covering diverse subject matter such as Drawing, Painting, Sculpture, Ceramics, Photography and Art History. GE transfer courses are as follows: Art 300, Art 304, Art 320, Art 370, Art 372, Art 390, ARTH 300, ARTH 302, ARTH 308, ARTH 310, ARTH 318, ARTH 333, ARTH 334 and ARTH 335. We offer the following degrees and certificates: Art History A.A. for Transfer (AA-T) Degree, Art A.A. Degree, Studio Art A.A. for Transfer (AA-T) Degree, Sculpture Certificate, Freelance Photography Certificate, and Gallery Management Certificate. </a:t>
            </a:r>
          </a:p>
          <a:p>
            <a:endParaRPr lang="en-US" dirty="0"/>
          </a:p>
        </p:txBody>
      </p:sp>
    </p:spTree>
    <p:extLst>
      <p:ext uri="{BB962C8B-B14F-4D97-AF65-F5344CB8AC3E}">
        <p14:creationId xmlns:p14="http://schemas.microsoft.com/office/powerpoint/2010/main" val="32240729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50"/>
        <p:cNvGrpSpPr/>
        <p:nvPr/>
      </p:nvGrpSpPr>
      <p:grpSpPr>
        <a:xfrm>
          <a:off x="0" y="0"/>
          <a:ext cx="0" cy="0"/>
          <a:chOff x="0" y="0"/>
          <a:chExt cx="0" cy="0"/>
        </a:xfrm>
      </p:grpSpPr>
      <p:sp>
        <p:nvSpPr>
          <p:cNvPr id="51" name="Google Shape;51;p3"/>
          <p:cNvSpPr txBox="1">
            <a:spLocks noGrp="1"/>
          </p:cNvSpPr>
          <p:nvPr>
            <p:ph type="title"/>
          </p:nvPr>
        </p:nvSpPr>
        <p:spPr>
          <a:xfrm>
            <a:off x="838200" y="365125"/>
            <a:ext cx="10515600" cy="922499"/>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003057"/>
              </a:buClr>
              <a:buSzPts val="4400"/>
              <a:buFont typeface="Calibri"/>
              <a:buNone/>
            </a:pPr>
            <a:r>
              <a:rPr lang="en-US"/>
              <a:t>Historical Analysis</a:t>
            </a:r>
            <a:endParaRPr/>
          </a:p>
        </p:txBody>
      </p:sp>
      <p:sp>
        <p:nvSpPr>
          <p:cNvPr id="52" name="Google Shape;52;p3"/>
          <p:cNvSpPr txBox="1">
            <a:spLocks noGrp="1"/>
          </p:cNvSpPr>
          <p:nvPr>
            <p:ph type="body" idx="1"/>
          </p:nvPr>
        </p:nvSpPr>
        <p:spPr>
          <a:xfrm>
            <a:off x="838200" y="1287624"/>
            <a:ext cx="5181600" cy="4889339"/>
          </a:xfrm>
          <a:prstGeom prst="rect">
            <a:avLst/>
          </a:prstGeom>
          <a:noFill/>
          <a:ln>
            <a:noFill/>
          </a:ln>
        </p:spPr>
        <p:txBody>
          <a:bodyPr spcFirstLastPara="1" wrap="square" lIns="91425" tIns="45700" rIns="91425" bIns="45700" anchor="t" anchorCtr="0">
            <a:normAutofit fontScale="85000" lnSpcReduction="20000"/>
          </a:bodyPr>
          <a:lstStyle/>
          <a:p>
            <a:pPr marL="0" lvl="0" indent="0" algn="l" rtl="0">
              <a:lnSpc>
                <a:spcPct val="90000"/>
              </a:lnSpc>
              <a:spcBef>
                <a:spcPts val="0"/>
              </a:spcBef>
              <a:spcAft>
                <a:spcPts val="0"/>
              </a:spcAft>
              <a:buClr>
                <a:srgbClr val="BA0C2F"/>
              </a:buClr>
              <a:buSzPts val="2800"/>
              <a:buNone/>
            </a:pPr>
            <a:r>
              <a:rPr lang="en-US" dirty="0">
                <a:solidFill>
                  <a:schemeClr val="tx1"/>
                </a:solidFill>
              </a:rPr>
              <a:t>Program Strengths:</a:t>
            </a:r>
            <a:endParaRPr dirty="0">
              <a:solidFill>
                <a:schemeClr val="tx1"/>
              </a:solidFill>
            </a:endParaRPr>
          </a:p>
          <a:p>
            <a:pPr marL="635000" indent="-457200"/>
            <a:r>
              <a:rPr lang="en-US" dirty="0">
                <a:solidFill>
                  <a:schemeClr val="tx1"/>
                </a:solidFill>
              </a:rPr>
              <a:t>Diverse Course Offerings</a:t>
            </a:r>
          </a:p>
          <a:p>
            <a:pPr marL="635000" indent="-457200"/>
            <a:r>
              <a:rPr lang="en-US" dirty="0">
                <a:solidFill>
                  <a:schemeClr val="tx1"/>
                </a:solidFill>
              </a:rPr>
              <a:t>Student Internship opportunities both on campus and with the local art organizations.</a:t>
            </a:r>
          </a:p>
          <a:p>
            <a:pPr marL="635000" indent="-457200"/>
            <a:r>
              <a:rPr lang="en-US" dirty="0">
                <a:solidFill>
                  <a:schemeClr val="tx1"/>
                </a:solidFill>
              </a:rPr>
              <a:t>Collaboration with other departments such as Tech Ed.</a:t>
            </a:r>
          </a:p>
          <a:p>
            <a:pPr marL="635000" indent="-457200"/>
            <a:r>
              <a:rPr lang="en-US" dirty="0">
                <a:solidFill>
                  <a:schemeClr val="tx1"/>
                </a:solidFill>
              </a:rPr>
              <a:t>Outreach and collaboration with the local art community.</a:t>
            </a:r>
          </a:p>
          <a:p>
            <a:pPr marL="635000" indent="-457200"/>
            <a:r>
              <a:rPr lang="en-US" dirty="0">
                <a:solidFill>
                  <a:schemeClr val="tx1"/>
                </a:solidFill>
              </a:rPr>
              <a:t>Over half of the faculty have  participated in the Equity Action Institute and or Equity Flex trainings.</a:t>
            </a:r>
          </a:p>
          <a:p>
            <a:pPr marL="635000" indent="-457200"/>
            <a:r>
              <a:rPr lang="en-US" dirty="0">
                <a:solidFill>
                  <a:schemeClr val="tx1"/>
                </a:solidFill>
              </a:rPr>
              <a:t>Recent Updated Equipment</a:t>
            </a:r>
          </a:p>
          <a:p>
            <a:pPr marL="635000" indent="-457200"/>
            <a:endParaRPr dirty="0"/>
          </a:p>
        </p:txBody>
      </p:sp>
      <p:sp>
        <p:nvSpPr>
          <p:cNvPr id="53" name="Google Shape;53;p3"/>
          <p:cNvSpPr txBox="1">
            <a:spLocks noGrp="1"/>
          </p:cNvSpPr>
          <p:nvPr>
            <p:ph type="body" idx="2"/>
          </p:nvPr>
        </p:nvSpPr>
        <p:spPr>
          <a:xfrm>
            <a:off x="6172200" y="1287624"/>
            <a:ext cx="5181600" cy="4889339"/>
          </a:xfrm>
          <a:prstGeom prst="rect">
            <a:avLst/>
          </a:prstGeom>
          <a:noFill/>
          <a:ln>
            <a:noFill/>
          </a:ln>
        </p:spPr>
        <p:txBody>
          <a:bodyPr spcFirstLastPara="1" wrap="square" lIns="91425" tIns="45700" rIns="91425" bIns="45700" anchor="t" anchorCtr="0">
            <a:normAutofit fontScale="92500" lnSpcReduction="10000"/>
          </a:bodyPr>
          <a:lstStyle/>
          <a:p>
            <a:pPr marL="0" lvl="0" indent="0" algn="l" rtl="0">
              <a:lnSpc>
                <a:spcPct val="90000"/>
              </a:lnSpc>
              <a:spcBef>
                <a:spcPts val="0"/>
              </a:spcBef>
              <a:spcAft>
                <a:spcPts val="0"/>
              </a:spcAft>
              <a:buClr>
                <a:srgbClr val="BA0C2F"/>
              </a:buClr>
              <a:buSzPts val="2800"/>
              <a:buNone/>
            </a:pPr>
            <a:r>
              <a:rPr lang="en-US" dirty="0">
                <a:solidFill>
                  <a:srgbClr val="7030A0"/>
                </a:solidFill>
              </a:rPr>
              <a:t>Program Challenges:</a:t>
            </a:r>
            <a:endParaRPr dirty="0">
              <a:solidFill>
                <a:srgbClr val="7030A0"/>
              </a:solidFill>
            </a:endParaRPr>
          </a:p>
          <a:p>
            <a:pPr marL="635000" indent="-457200"/>
            <a:r>
              <a:rPr lang="en-US" dirty="0">
                <a:solidFill>
                  <a:srgbClr val="7030A0"/>
                </a:solidFill>
              </a:rPr>
              <a:t>Classroom and facilities are out of date.</a:t>
            </a:r>
          </a:p>
          <a:p>
            <a:pPr marL="635000" indent="-457200"/>
            <a:r>
              <a:rPr lang="en-US" dirty="0">
                <a:solidFill>
                  <a:srgbClr val="7030A0"/>
                </a:solidFill>
              </a:rPr>
              <a:t>Equity Gaps among males and African American males in GE courses with higher drop rates and lower success rates.</a:t>
            </a:r>
          </a:p>
          <a:p>
            <a:pPr marL="635000" indent="-457200"/>
            <a:r>
              <a:rPr lang="en-US" dirty="0">
                <a:solidFill>
                  <a:srgbClr val="7030A0"/>
                </a:solidFill>
              </a:rPr>
              <a:t>A need for an additional full-time Art History Professor for growth and equity.</a:t>
            </a:r>
          </a:p>
          <a:p>
            <a:pPr marL="635000" indent="-457200"/>
            <a:r>
              <a:rPr lang="en-US" dirty="0">
                <a:solidFill>
                  <a:srgbClr val="7030A0"/>
                </a:solidFill>
              </a:rPr>
              <a:t>Narrowing pathways and taking away repeatability has had a negative impact on enrollment</a:t>
            </a:r>
            <a:r>
              <a:rPr lang="en-US" dirty="0"/>
              <a:t>.</a:t>
            </a:r>
            <a:endParaRPr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58"/>
        <p:cNvGrpSpPr/>
        <p:nvPr/>
      </p:nvGrpSpPr>
      <p:grpSpPr>
        <a:xfrm>
          <a:off x="0" y="0"/>
          <a:ext cx="0" cy="0"/>
          <a:chOff x="0" y="0"/>
          <a:chExt cx="0" cy="0"/>
        </a:xfrm>
      </p:grpSpPr>
      <p:sp>
        <p:nvSpPr>
          <p:cNvPr id="59" name="Google Shape;59;p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003057"/>
              </a:buClr>
              <a:buSzPts val="4400"/>
              <a:buFont typeface="Calibri"/>
              <a:buNone/>
            </a:pPr>
            <a:r>
              <a:rPr lang="en-US"/>
              <a:t>Objectives </a:t>
            </a:r>
            <a:endParaRPr/>
          </a:p>
        </p:txBody>
      </p:sp>
      <p:sp>
        <p:nvSpPr>
          <p:cNvPr id="60" name="Google Shape;60;p4"/>
          <p:cNvSpPr txBox="1">
            <a:spLocks noGrp="1"/>
          </p:cNvSpPr>
          <p:nvPr>
            <p:ph type="body" idx="1"/>
          </p:nvPr>
        </p:nvSpPr>
        <p:spPr>
          <a:xfrm>
            <a:off x="838200" y="1595535"/>
            <a:ext cx="10515600" cy="4581428"/>
          </a:xfrm>
          <a:prstGeom prst="rect">
            <a:avLst/>
          </a:prstGeom>
          <a:noFill/>
          <a:ln>
            <a:noFill/>
          </a:ln>
        </p:spPr>
        <p:txBody>
          <a:bodyPr spcFirstLastPara="1" wrap="square" lIns="91425" tIns="45700" rIns="91425" bIns="45700" anchor="t" anchorCtr="0">
            <a:normAutofit/>
          </a:bodyPr>
          <a:lstStyle/>
          <a:p>
            <a:pPr marL="431800" indent="-342900">
              <a:spcBef>
                <a:spcPts val="0"/>
              </a:spcBef>
              <a:buSzPts val="1400"/>
            </a:pPr>
            <a:r>
              <a:rPr lang="en-US" sz="2400" dirty="0"/>
              <a:t>Increase retention rates among DI Populations</a:t>
            </a:r>
          </a:p>
          <a:p>
            <a:pPr marL="431800" indent="-342900">
              <a:spcBef>
                <a:spcPts val="0"/>
              </a:spcBef>
              <a:buSzPts val="1400"/>
            </a:pPr>
            <a:r>
              <a:rPr lang="en-US" sz="2400" dirty="0"/>
              <a:t>Decrease achievement gaps among DI populations</a:t>
            </a:r>
          </a:p>
          <a:p>
            <a:pPr marL="431800" indent="-342900">
              <a:spcBef>
                <a:spcPts val="0"/>
              </a:spcBef>
              <a:buSzPts val="1400"/>
            </a:pPr>
            <a:r>
              <a:rPr lang="en-US" sz="2400" dirty="0"/>
              <a:t>Continue to create opportunities for students that lead to success in the local arts community.</a:t>
            </a:r>
          </a:p>
          <a:p>
            <a:pPr marL="431800" indent="-342900">
              <a:spcBef>
                <a:spcPts val="0"/>
              </a:spcBef>
              <a:buSzPts val="1400"/>
            </a:pPr>
            <a:r>
              <a:rPr lang="en-US" sz="2400" dirty="0"/>
              <a:t>Continue diverse offerings that give students the chance to engage in problem solving while exploring a variety of material with the goal of increasing critical thinking</a:t>
            </a:r>
            <a:r>
              <a:rPr lang="en-US" sz="2400" i="1" dirty="0"/>
              <a:t>.</a:t>
            </a:r>
          </a:p>
          <a:p>
            <a:pPr marL="431800" indent="-342900">
              <a:spcBef>
                <a:spcPts val="0"/>
              </a:spcBef>
              <a:buSzPts val="1400"/>
            </a:pPr>
            <a:r>
              <a:rPr lang="en-US" sz="2400" dirty="0"/>
              <a:t>Increase opportunities to learn about culturally diverse populations through the visual arts.</a:t>
            </a:r>
          </a:p>
          <a:p>
            <a:pPr marL="431800" indent="-342900">
              <a:spcBef>
                <a:spcPts val="0"/>
              </a:spcBef>
              <a:buSzPts val="1400"/>
            </a:pPr>
            <a:r>
              <a:rPr lang="en-US" sz="2400" dirty="0"/>
              <a:t>Increase opportunities for non-majors to explore the visual world through transfer GE courses.</a:t>
            </a:r>
            <a:br>
              <a:rPr lang="en-US" sz="2400" dirty="0"/>
            </a:br>
            <a:endParaRPr lang="en-US" sz="2400" dirty="0"/>
          </a:p>
          <a:p>
            <a:pPr marL="228600" lvl="0" indent="-139700">
              <a:spcBef>
                <a:spcPts val="0"/>
              </a:spcBef>
              <a:buSzPts val="1400"/>
              <a:buNone/>
            </a:pPr>
            <a:endParaRPr sz="1400" i="1"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65"/>
        <p:cNvGrpSpPr/>
        <p:nvPr/>
      </p:nvGrpSpPr>
      <p:grpSpPr>
        <a:xfrm>
          <a:off x="0" y="0"/>
          <a:ext cx="0" cy="0"/>
          <a:chOff x="0" y="0"/>
          <a:chExt cx="0" cy="0"/>
        </a:xfrm>
      </p:grpSpPr>
      <p:sp>
        <p:nvSpPr>
          <p:cNvPr id="66" name="Google Shape;66;p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003057"/>
              </a:buClr>
              <a:buSzPts val="4400"/>
              <a:buFont typeface="Calibri"/>
              <a:buNone/>
            </a:pPr>
            <a:r>
              <a:rPr lang="en-US"/>
              <a:t>Strategic Enhancement</a:t>
            </a:r>
            <a:endParaRPr/>
          </a:p>
        </p:txBody>
      </p:sp>
      <p:sp>
        <p:nvSpPr>
          <p:cNvPr id="67" name="Google Shape;67;p5"/>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p>
            <a:pPr marL="0" lvl="0" indent="0">
              <a:spcBef>
                <a:spcPts val="0"/>
              </a:spcBef>
              <a:buNone/>
            </a:pPr>
            <a:r>
              <a:rPr lang="en-US" dirty="0"/>
              <a:t>The Art Department would like to see a significant increase in retention rates among DI population. Certain populations still have a much higher drop rate than others in numerous art classes. By diversifying our offerings, and through continued faculty equity training, we hope to see an increase in our retention rates that will then lead to an increase in success rates for DI populations.</a:t>
            </a:r>
            <a:endParaRPr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72"/>
        <p:cNvGrpSpPr/>
        <p:nvPr/>
      </p:nvGrpSpPr>
      <p:grpSpPr>
        <a:xfrm>
          <a:off x="0" y="0"/>
          <a:ext cx="0" cy="0"/>
          <a:chOff x="0" y="0"/>
          <a:chExt cx="0" cy="0"/>
        </a:xfrm>
      </p:grpSpPr>
      <p:sp>
        <p:nvSpPr>
          <p:cNvPr id="73" name="Google Shape;73;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003057"/>
              </a:buClr>
              <a:buSzPts val="4400"/>
              <a:buFont typeface="Calibri"/>
              <a:buNone/>
            </a:pPr>
            <a:r>
              <a:rPr lang="en-US"/>
              <a:t>Planning Steps</a:t>
            </a:r>
            <a:endParaRPr/>
          </a:p>
        </p:txBody>
      </p:sp>
      <p:sp>
        <p:nvSpPr>
          <p:cNvPr id="74" name="Google Shape;74;p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p>
            <a:pPr marL="635000" indent="-457200">
              <a:spcBef>
                <a:spcPts val="0"/>
              </a:spcBef>
            </a:pPr>
            <a:r>
              <a:rPr lang="en-US" dirty="0"/>
              <a:t>Continue to engage in professional development trainings that address diversity challenges and equity gaps. </a:t>
            </a:r>
          </a:p>
          <a:p>
            <a:pPr marL="635000" indent="-457200">
              <a:spcBef>
                <a:spcPts val="0"/>
              </a:spcBef>
            </a:pPr>
            <a:r>
              <a:rPr lang="en-US" dirty="0"/>
              <a:t>Continue to collaborate with other departments to increase student involvement.</a:t>
            </a:r>
          </a:p>
          <a:p>
            <a:pPr marL="635000" indent="-457200">
              <a:spcBef>
                <a:spcPts val="0"/>
              </a:spcBef>
            </a:pPr>
            <a:r>
              <a:rPr lang="en-US" dirty="0"/>
              <a:t>Develop and increase culturally relevant content for courses.</a:t>
            </a:r>
          </a:p>
          <a:p>
            <a:pPr marL="635000" indent="-457200">
              <a:spcBef>
                <a:spcPts val="0"/>
              </a:spcBef>
            </a:pPr>
            <a:r>
              <a:rPr lang="en-US" dirty="0"/>
              <a:t>Continue to create opportunities for students to connect to the local arts community.</a:t>
            </a:r>
          </a:p>
          <a:p>
            <a:pPr marL="635000" indent="-457200">
              <a:spcBef>
                <a:spcPts val="0"/>
              </a:spcBef>
            </a:pPr>
            <a:r>
              <a:rPr lang="en-US" dirty="0"/>
              <a:t>Develop connections with various </a:t>
            </a:r>
            <a:r>
              <a:rPr lang="en-US"/>
              <a:t>student organizations </a:t>
            </a:r>
            <a:r>
              <a:rPr lang="en-US" dirty="0"/>
              <a:t>such as Puente Project, Umoja </a:t>
            </a:r>
            <a:r>
              <a:rPr lang="en-US" dirty="0" err="1"/>
              <a:t>Sakhu</a:t>
            </a:r>
            <a:r>
              <a:rPr lang="en-US" dirty="0"/>
              <a:t>, Native American Resource Center and Pride Centers. </a:t>
            </a:r>
          </a:p>
          <a:p>
            <a:pPr marL="228600" lvl="0" indent="-50800" algn="l" rtl="0">
              <a:lnSpc>
                <a:spcPct val="90000"/>
              </a:lnSpc>
              <a:spcBef>
                <a:spcPts val="0"/>
              </a:spcBef>
              <a:spcAft>
                <a:spcPts val="0"/>
              </a:spcAft>
              <a:buClr>
                <a:srgbClr val="003057"/>
              </a:buClr>
              <a:buSzPts val="2800"/>
              <a:buNone/>
            </a:pPr>
            <a:endParaRPr dirty="0"/>
          </a:p>
        </p:txBody>
      </p:sp>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4264</TotalTime>
  <Words>650</Words>
  <Application>Microsoft Macintosh PowerPoint</Application>
  <PresentationFormat>Widescreen</PresentationFormat>
  <Paragraphs>54</Paragraphs>
  <Slides>7</Slides>
  <Notes>6</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7</vt:i4>
      </vt:variant>
    </vt:vector>
  </HeadingPairs>
  <TitlesOfParts>
    <vt:vector size="10" baseType="lpstr">
      <vt:lpstr>Arial</vt:lpstr>
      <vt:lpstr>Calibri</vt:lpstr>
      <vt:lpstr>Office Theme</vt:lpstr>
      <vt:lpstr>ART Department</vt:lpstr>
      <vt:lpstr> ART Department Profile </vt:lpstr>
      <vt:lpstr>ART Department Profile con.</vt:lpstr>
      <vt:lpstr>Historical Analysis</vt:lpstr>
      <vt:lpstr>Objectives </vt:lpstr>
      <vt:lpstr>Strategic Enhancement</vt:lpstr>
      <vt:lpstr>Planning Steps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Unit Title</dc:title>
  <dc:creator>CJ</dc:creator>
  <cp:lastModifiedBy>Wood, Patricia</cp:lastModifiedBy>
  <cp:revision>4</cp:revision>
  <dcterms:created xsi:type="dcterms:W3CDTF">2018-10-09T16:48:02Z</dcterms:created>
  <dcterms:modified xsi:type="dcterms:W3CDTF">2022-04-25T17:51:54Z</dcterms:modified>
</cp:coreProperties>
</file>