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13"/>
  </p:notesMasterIdLst>
  <p:sldIdLst>
    <p:sldId id="275" r:id="rId2"/>
    <p:sldId id="267" r:id="rId3"/>
    <p:sldId id="278" r:id="rId4"/>
    <p:sldId id="281" r:id="rId5"/>
    <p:sldId id="282" r:id="rId6"/>
    <p:sldId id="279" r:id="rId7"/>
    <p:sldId id="276" r:id="rId8"/>
    <p:sldId id="265" r:id="rId9"/>
    <p:sldId id="272" r:id="rId10"/>
    <p:sldId id="280" r:id="rId11"/>
    <p:sldId id="27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057"/>
    <a:srgbClr val="BA0C2F"/>
    <a:srgbClr val="93CEFF"/>
    <a:srgbClr val="6DBDFF"/>
    <a:srgbClr val="002F56"/>
    <a:srgbClr val="008B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942" autoAdjust="0"/>
  </p:normalViewPr>
  <p:slideViewPr>
    <p:cSldViewPr snapToGrid="0">
      <p:cViewPr varScale="1">
        <p:scale>
          <a:sx n="61" d="100"/>
          <a:sy n="61" d="100"/>
        </p:scale>
        <p:origin x="1098"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3" d="100"/>
          <a:sy n="63" d="100"/>
        </p:scale>
        <p:origin x="-3192" y="-6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DB0798-8BCF-4EBC-9109-D84DA2D3C184}" type="datetimeFigureOut">
              <a:rPr lang="en-US" smtClean="0"/>
              <a:t>5/7/2019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BF1528-91F2-4E57-8CC3-616A321C5541}" type="slidenum">
              <a:rPr lang="en-US" smtClean="0"/>
              <a:t>‹#›</a:t>
            </a:fld>
            <a:endParaRPr lang="en-US"/>
          </a:p>
        </p:txBody>
      </p:sp>
    </p:spTree>
    <p:extLst>
      <p:ext uri="{BB962C8B-B14F-4D97-AF65-F5344CB8AC3E}">
        <p14:creationId xmlns:p14="http://schemas.microsoft.com/office/powerpoint/2010/main" val="2311534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Describe what your program does</a:t>
            </a:r>
            <a:r>
              <a:rPr lang="en-US" baseline="0" dirty="0" smtClean="0"/>
              <a:t> and how this fits with the mission of ARC</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2</a:t>
            </a:fld>
            <a:endParaRPr lang="en-US"/>
          </a:p>
        </p:txBody>
      </p:sp>
    </p:spTree>
    <p:extLst>
      <p:ext uri="{BB962C8B-B14F-4D97-AF65-F5344CB8AC3E}">
        <p14:creationId xmlns:p14="http://schemas.microsoft.com/office/powerpoint/2010/main" val="298424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3</a:t>
            </a:fld>
            <a:endParaRPr lang="en-US"/>
          </a:p>
        </p:txBody>
      </p:sp>
    </p:spTree>
    <p:extLst>
      <p:ext uri="{BB962C8B-B14F-4D97-AF65-F5344CB8AC3E}">
        <p14:creationId xmlns:p14="http://schemas.microsoft.com/office/powerpoint/2010/main" val="4078284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We have an active, ongoing restoration project and environmental monitoring program in the creek area adjacent to campus (one of our outdoor classrooms). </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We are moving towards teaching a few of our courses online, to </a:t>
            </a:r>
            <a:r>
              <a:rPr lang="en-US" b="1" dirty="0" smtClean="0">
                <a:solidFill>
                  <a:schemeClr val="tx1"/>
                </a:solidFill>
              </a:rPr>
              <a:t>meet student needs</a:t>
            </a:r>
            <a:r>
              <a:rPr lang="en-US" dirty="0" smtClean="0">
                <a:solidFill>
                  <a:schemeClr val="tx1"/>
                </a:solidFill>
              </a:rPr>
              <a:t>. </a:t>
            </a:r>
            <a:endParaRPr lang="en-US" dirty="0" smtClean="0"/>
          </a:p>
          <a:p>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5</a:t>
            </a:fld>
            <a:endParaRPr lang="en-US"/>
          </a:p>
        </p:txBody>
      </p:sp>
    </p:spTree>
    <p:extLst>
      <p:ext uri="{BB962C8B-B14F-4D97-AF65-F5344CB8AC3E}">
        <p14:creationId xmlns:p14="http://schemas.microsoft.com/office/powerpoint/2010/main" val="1761172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Summer and other term not included in data analysis</a:t>
            </a:r>
          </a:p>
          <a:p>
            <a:r>
              <a:rPr lang="en-US" dirty="0" smtClean="0"/>
              <a:t>Equity: African American students were within 3 percentage points of the group's DI threshold even though overall we are doing OK in this respect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Enrollment </a:t>
            </a:r>
            <a:r>
              <a:rPr lang="en-US" dirty="0" smtClean="0"/>
              <a:t>of non-whites is unacceptably low</a:t>
            </a:r>
          </a:p>
          <a:p>
            <a:endParaRPr lang="en-US" dirty="0" smtClean="0"/>
          </a:p>
        </p:txBody>
      </p:sp>
      <p:sp>
        <p:nvSpPr>
          <p:cNvPr id="4" name="Slide Number Placeholder 3"/>
          <p:cNvSpPr>
            <a:spLocks noGrp="1"/>
          </p:cNvSpPr>
          <p:nvPr>
            <p:ph type="sldNum" sz="quarter" idx="10"/>
          </p:nvPr>
        </p:nvSpPr>
        <p:spPr/>
        <p:txBody>
          <a:bodyPr/>
          <a:lstStyle/>
          <a:p>
            <a:fld id="{7ABF1528-91F2-4E57-8CC3-616A321C5541}" type="slidenum">
              <a:rPr lang="en-US" smtClean="0"/>
              <a:t>7</a:t>
            </a:fld>
            <a:endParaRPr lang="en-US"/>
          </a:p>
        </p:txBody>
      </p:sp>
    </p:spTree>
    <p:extLst>
      <p:ext uri="{BB962C8B-B14F-4D97-AF65-F5344CB8AC3E}">
        <p14:creationId xmlns:p14="http://schemas.microsoft.com/office/powerpoint/2010/main" val="690868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a:t>
            </a:r>
            <a:r>
              <a:rPr lang="en-US" baseline="0" dirty="0" smtClean="0"/>
              <a:t> what your program wants to accomplish. Discuss how these accomplishments will or do support the </a:t>
            </a:r>
            <a:r>
              <a:rPr lang="en-US" baseline="0" dirty="0" err="1" smtClean="0"/>
              <a:t>ARCmission</a:t>
            </a:r>
            <a:r>
              <a:rPr lang="en-US" baseline="0" dirty="0" smtClean="0"/>
              <a:t>.</a:t>
            </a:r>
            <a:endParaRPr lang="en-US" dirty="0" smtClean="0"/>
          </a:p>
          <a:p>
            <a:r>
              <a:rPr lang="en-US" dirty="0" smtClean="0"/>
              <a:t>We are doing some great stuff. We are a small program and could use more support. We believe that ARC benefits from our unique program and course offerings and will do so even more in the future. Our ideal scenario includes:</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8</a:t>
            </a:fld>
            <a:endParaRPr lang="en-US"/>
          </a:p>
        </p:txBody>
      </p:sp>
    </p:spTree>
    <p:extLst>
      <p:ext uri="{BB962C8B-B14F-4D97-AF65-F5344CB8AC3E}">
        <p14:creationId xmlns:p14="http://schemas.microsoft.com/office/powerpoint/2010/main" val="2540714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Describe what</a:t>
            </a:r>
            <a:r>
              <a:rPr lang="en-US" baseline="0" dirty="0" smtClean="0"/>
              <a:t> </a:t>
            </a:r>
            <a:r>
              <a:rPr lang="en-US" dirty="0" smtClean="0"/>
              <a:t>your program’s ideal future</a:t>
            </a:r>
            <a:r>
              <a:rPr lang="en-US" baseline="0" dirty="0" smtClean="0"/>
              <a:t> looks like. Discuss how this vision supports ARC’s commitment to social justice and equity.</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9</a:t>
            </a:fld>
            <a:endParaRPr lang="en-US"/>
          </a:p>
        </p:txBody>
      </p:sp>
    </p:spTree>
    <p:extLst>
      <p:ext uri="{BB962C8B-B14F-4D97-AF65-F5344CB8AC3E}">
        <p14:creationId xmlns:p14="http://schemas.microsoft.com/office/powerpoint/2010/main" val="31210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 planning steps your program</a:t>
            </a:r>
            <a:r>
              <a:rPr lang="en-US" baseline="0" dirty="0" smtClean="0"/>
              <a:t> is planning to take within the next year (or so). These would be found in your Annual Unit Plan.</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11</a:t>
            </a:fld>
            <a:endParaRPr lang="en-US"/>
          </a:p>
        </p:txBody>
      </p:sp>
    </p:spTree>
    <p:extLst>
      <p:ext uri="{BB962C8B-B14F-4D97-AF65-F5344CB8AC3E}">
        <p14:creationId xmlns:p14="http://schemas.microsoft.com/office/powerpoint/2010/main" val="608785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0F647-E769-422A-8455-95DEA01EBD2A}"/>
              </a:ext>
            </a:extLst>
          </p:cNvPr>
          <p:cNvSpPr>
            <a:spLocks noGrp="1"/>
          </p:cNvSpPr>
          <p:nvPr>
            <p:ph type="ctrTitle"/>
          </p:nvPr>
        </p:nvSpPr>
        <p:spPr>
          <a:xfrm>
            <a:off x="1524000" y="1122363"/>
            <a:ext cx="9144000" cy="2387600"/>
          </a:xfrm>
        </p:spPr>
        <p:txBody>
          <a:bodyPr anchor="b"/>
          <a:lstStyle>
            <a:lvl1pPr algn="ctr">
              <a:defRPr sz="6000">
                <a:solidFill>
                  <a:srgbClr val="003057"/>
                </a:solidFill>
              </a:defRPr>
            </a:lvl1pPr>
          </a:lstStyle>
          <a:p>
            <a:r>
              <a:rPr lang="en-US" dirty="0"/>
              <a:t>Click to edit Master title style</a:t>
            </a:r>
          </a:p>
        </p:txBody>
      </p:sp>
      <p:sp>
        <p:nvSpPr>
          <p:cNvPr id="3" name="Subtitle 2">
            <a:extLst>
              <a:ext uri="{FF2B5EF4-FFF2-40B4-BE49-F238E27FC236}">
                <a16:creationId xmlns:a16="http://schemas.microsoft.com/office/drawing/2014/main" id="{05C802D0-5B0F-49FF-ADAC-25C471AD2AB2}"/>
              </a:ext>
            </a:extLst>
          </p:cNvPr>
          <p:cNvSpPr>
            <a:spLocks noGrp="1"/>
          </p:cNvSpPr>
          <p:nvPr>
            <p:ph type="subTitle" idx="1"/>
          </p:nvPr>
        </p:nvSpPr>
        <p:spPr>
          <a:xfrm>
            <a:off x="1524000" y="3602038"/>
            <a:ext cx="9144000" cy="1190095"/>
          </a:xfrm>
        </p:spPr>
        <p:txBody>
          <a:bodyPr/>
          <a:lstStyle>
            <a:lvl1pPr marL="0" indent="0" algn="ctr">
              <a:buNone/>
              <a:defRPr sz="2400">
                <a:solidFill>
                  <a:srgbClr val="BA0C2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33750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968D1-4F76-413E-9FAA-D2FD8221A986}"/>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A274B3E-3E45-4A8C-9CB1-AF4B42B81B15}"/>
              </a:ext>
            </a:extLst>
          </p:cNvPr>
          <p:cNvSpPr>
            <a:spLocks noGrp="1"/>
          </p:cNvSpPr>
          <p:nvPr>
            <p:ph idx="1"/>
          </p:nvPr>
        </p:nvSpPr>
        <p:spPr>
          <a:xfrm>
            <a:off x="838200" y="1825625"/>
            <a:ext cx="10515600" cy="4351338"/>
          </a:xfrm>
        </p:spPr>
        <p:txBody>
          <a:bodyPr/>
          <a:lstStyle>
            <a:lvl1pPr>
              <a:defRPr>
                <a:solidFill>
                  <a:srgbClr val="003057"/>
                </a:solidFill>
              </a:defRPr>
            </a:lvl1pPr>
            <a:lvl2pPr>
              <a:defRPr>
                <a:solidFill>
                  <a:srgbClr val="003057"/>
                </a:solidFill>
              </a:defRPr>
            </a:lvl2pPr>
            <a:lvl3pPr>
              <a:defRPr>
                <a:solidFill>
                  <a:srgbClr val="003057"/>
                </a:solidFill>
              </a:defRPr>
            </a:lvl3pPr>
            <a:lvl4pPr>
              <a:defRPr>
                <a:solidFill>
                  <a:srgbClr val="003057"/>
                </a:solidFill>
              </a:defRPr>
            </a:lvl4pPr>
            <a:lvl5pPr>
              <a:defRPr>
                <a:solidFill>
                  <a:srgbClr val="003057"/>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8373139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EFCFD-758C-4967-9AD6-26AF78D814F2}"/>
              </a:ext>
            </a:extLst>
          </p:cNvPr>
          <p:cNvSpPr>
            <a:spLocks noGrp="1"/>
          </p:cNvSpPr>
          <p:nvPr>
            <p:ph type="title"/>
          </p:nvPr>
        </p:nvSpPr>
        <p:spPr>
          <a:xfrm>
            <a:off x="831850" y="1709738"/>
            <a:ext cx="10515600" cy="2852737"/>
          </a:xfrm>
        </p:spPr>
        <p:txBody>
          <a:bodyPr anchor="b"/>
          <a:lstStyle>
            <a:lvl1pPr>
              <a:defRPr sz="6000">
                <a:solidFill>
                  <a:srgbClr val="003057"/>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82700E6-B63E-4CE9-A41A-C2818757F641}"/>
              </a:ext>
            </a:extLst>
          </p:cNvPr>
          <p:cNvSpPr>
            <a:spLocks noGrp="1"/>
          </p:cNvSpPr>
          <p:nvPr>
            <p:ph type="body" idx="1"/>
          </p:nvPr>
        </p:nvSpPr>
        <p:spPr>
          <a:xfrm>
            <a:off x="831850" y="4589463"/>
            <a:ext cx="10515600" cy="1500187"/>
          </a:xfrm>
        </p:spPr>
        <p:txBody>
          <a:bodyPr/>
          <a:lstStyle>
            <a:lvl1pPr marL="0" indent="0">
              <a:buNone/>
              <a:defRPr sz="2400">
                <a:solidFill>
                  <a:srgbClr val="BA0C2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904514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4230E-4A85-4416-8669-FAE95D77C37D}"/>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BC57320-C1AD-4234-8081-7DE40B7A6D3E}"/>
              </a:ext>
            </a:extLst>
          </p:cNvPr>
          <p:cNvSpPr>
            <a:spLocks noGrp="1"/>
          </p:cNvSpPr>
          <p:nvPr>
            <p:ph sz="half" idx="1"/>
          </p:nvPr>
        </p:nvSpPr>
        <p:spPr>
          <a:xfrm>
            <a:off x="838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AD4B904-FE3E-44BA-BD20-0D9F8EEC88DA}"/>
              </a:ext>
            </a:extLst>
          </p:cNvPr>
          <p:cNvSpPr>
            <a:spLocks noGrp="1"/>
          </p:cNvSpPr>
          <p:nvPr>
            <p:ph sz="half" idx="2"/>
          </p:nvPr>
        </p:nvSpPr>
        <p:spPr>
          <a:xfrm>
            <a:off x="6172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956607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73AEA-B61F-4142-978E-01AD0A1C3E5A}"/>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Tree>
    <p:extLst>
      <p:ext uri="{BB962C8B-B14F-4D97-AF65-F5344CB8AC3E}">
        <p14:creationId xmlns:p14="http://schemas.microsoft.com/office/powerpoint/2010/main" val="24849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9611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3057"/>
            </a:gs>
            <a:gs pos="91000">
              <a:schemeClr val="accent1">
                <a:lumMod val="45000"/>
                <a:lumOff val="55000"/>
              </a:schemeClr>
            </a:gs>
            <a:gs pos="0">
              <a:schemeClr val="bg1"/>
            </a:gs>
          </a:gsLst>
          <a:lin ang="5400000" scaled="1"/>
          <a:tileRect/>
        </a:gradFill>
        <a:effectLst/>
      </p:bgPr>
    </p:bg>
    <p:spTree>
      <p:nvGrpSpPr>
        <p:cNvPr id="1" name=""/>
        <p:cNvGrpSpPr/>
        <p:nvPr/>
      </p:nvGrpSpPr>
      <p:grpSpPr>
        <a:xfrm>
          <a:off x="0" y="0"/>
          <a:ext cx="0" cy="0"/>
          <a:chOff x="0" y="0"/>
          <a:chExt cx="0" cy="0"/>
        </a:xfrm>
      </p:grpSpPr>
      <p:sp>
        <p:nvSpPr>
          <p:cNvPr id="21" name="Flowchart: Delay 20"/>
          <p:cNvSpPr/>
          <p:nvPr userDrawn="1"/>
        </p:nvSpPr>
        <p:spPr>
          <a:xfrm flipH="1">
            <a:off x="9964131" y="4751109"/>
            <a:ext cx="2227868" cy="2105164"/>
          </a:xfrm>
          <a:prstGeom prst="flowChartDelay">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Diagonal Corners Snipped 10">
            <a:extLst>
              <a:ext uri="{FF2B5EF4-FFF2-40B4-BE49-F238E27FC236}">
                <a16:creationId xmlns:a16="http://schemas.microsoft.com/office/drawing/2014/main" id="{19F4E9D6-F545-4838-AB86-4DB1CD430F2C}"/>
              </a:ext>
            </a:extLst>
          </p:cNvPr>
          <p:cNvSpPr/>
          <p:nvPr userDrawn="1"/>
        </p:nvSpPr>
        <p:spPr>
          <a:xfrm rot="5400000" flipV="1">
            <a:off x="9880890" y="5136010"/>
            <a:ext cx="1313312" cy="2127214"/>
          </a:xfrm>
          <a:prstGeom prst="flowChartManualInput">
            <a:avLst/>
          </a:prstGeom>
          <a:solidFill>
            <a:srgbClr val="003057"/>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 name="Title Placeholder 1">
            <a:extLst>
              <a:ext uri="{FF2B5EF4-FFF2-40B4-BE49-F238E27FC236}">
                <a16:creationId xmlns:a16="http://schemas.microsoft.com/office/drawing/2014/main" id="{D1E3E8E9-469A-4BA3-BB18-6FA750A9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E3168D6-E065-452F-9702-C3B23238DB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Diagonal Corners Snipped 8">
            <a:extLst>
              <a:ext uri="{FF2B5EF4-FFF2-40B4-BE49-F238E27FC236}">
                <a16:creationId xmlns:a16="http://schemas.microsoft.com/office/drawing/2014/main" id="{6B665A23-DBE0-4453-87F7-9165262BBF01}"/>
              </a:ext>
            </a:extLst>
          </p:cNvPr>
          <p:cNvSpPr/>
          <p:nvPr userDrawn="1"/>
        </p:nvSpPr>
        <p:spPr>
          <a:xfrm rot="16200000">
            <a:off x="10144654" y="4815686"/>
            <a:ext cx="1673257" cy="2430221"/>
          </a:xfrm>
          <a:prstGeom prst="flowChartManualInput">
            <a:avLst/>
          </a:prstGeom>
          <a:solidFill>
            <a:srgbClr val="BA0C2F"/>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0198955" y="5418484"/>
            <a:ext cx="1854681" cy="931124"/>
          </a:xfrm>
          <a:prstGeom prst="rect">
            <a:avLst/>
          </a:prstGeom>
        </p:spPr>
      </p:pic>
      <p:cxnSp>
        <p:nvCxnSpPr>
          <p:cNvPr id="16" name="Straight Connector 15"/>
          <p:cNvCxnSpPr/>
          <p:nvPr userDrawn="1"/>
        </p:nvCxnSpPr>
        <p:spPr>
          <a:xfrm flipV="1">
            <a:off x="0" y="6504578"/>
            <a:ext cx="12207240" cy="24081"/>
          </a:xfrm>
          <a:prstGeom prst="line">
            <a:avLst/>
          </a:prstGeom>
          <a:ln w="1079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488204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4" r:id="rId5"/>
    <p:sldLayoutId id="2147483675" r:id="rId6"/>
  </p:sldLayoutIdLst>
  <p:txStyles>
    <p:titleStyle>
      <a:lvl1pPr algn="l" defTabSz="914400" rtl="0" eaLnBrk="1" latinLnBrk="0" hangingPunct="1">
        <a:lnSpc>
          <a:spcPct val="90000"/>
        </a:lnSpc>
        <a:spcBef>
          <a:spcPct val="0"/>
        </a:spcBef>
        <a:buNone/>
        <a:defRPr sz="4400" b="1" kern="1200">
          <a:solidFill>
            <a:srgbClr val="00305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166328"/>
            <a:ext cx="10515600" cy="2043403"/>
          </a:xfrm>
        </p:spPr>
        <p:txBody>
          <a:bodyPr/>
          <a:lstStyle/>
          <a:p>
            <a:r>
              <a:rPr lang="en-US" dirty="0" smtClean="0"/>
              <a:t>Department of Natural Resources</a:t>
            </a:r>
            <a:endParaRPr lang="en-US" dirty="0"/>
          </a:p>
        </p:txBody>
      </p:sp>
      <p:sp>
        <p:nvSpPr>
          <p:cNvPr id="3" name="Text Placeholder 2"/>
          <p:cNvSpPr>
            <a:spLocks noGrp="1"/>
          </p:cNvSpPr>
          <p:nvPr>
            <p:ph type="body" idx="1"/>
          </p:nvPr>
        </p:nvSpPr>
        <p:spPr>
          <a:xfrm>
            <a:off x="831850" y="3097763"/>
            <a:ext cx="10515600" cy="1922107"/>
          </a:xfrm>
        </p:spPr>
        <p:txBody>
          <a:bodyPr>
            <a:normAutofit/>
          </a:bodyPr>
          <a:lstStyle/>
          <a:p>
            <a:pPr algn="r"/>
            <a:r>
              <a:rPr lang="en-US" sz="4000" dirty="0" smtClean="0">
                <a:solidFill>
                  <a:schemeClr val="accent1"/>
                </a:solidFill>
              </a:rPr>
              <a:t>Program Review Presentation</a:t>
            </a:r>
            <a:endParaRPr lang="en-US" dirty="0" smtClean="0">
              <a:solidFill>
                <a:schemeClr val="accent1"/>
              </a:solidFill>
            </a:endParaRPr>
          </a:p>
          <a:p>
            <a:pPr algn="r"/>
            <a:r>
              <a:rPr lang="en-US" sz="4000" dirty="0" smtClean="0">
                <a:solidFill>
                  <a:schemeClr val="accent1"/>
                </a:solidFill>
              </a:rPr>
              <a:t>Cohort 1: 2018-2019</a:t>
            </a:r>
          </a:p>
          <a:p>
            <a:pPr algn="r"/>
            <a:endParaRPr lang="en-US" sz="4000" dirty="0" smtClean="0">
              <a:solidFill>
                <a:schemeClr val="accent1"/>
              </a:solidFill>
            </a:endParaRPr>
          </a:p>
        </p:txBody>
      </p:sp>
    </p:spTree>
    <p:extLst>
      <p:ext uri="{BB962C8B-B14F-4D97-AF65-F5344CB8AC3E}">
        <p14:creationId xmlns:p14="http://schemas.microsoft.com/office/powerpoint/2010/main" val="862820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Natural Resources Profile </a:t>
            </a:r>
            <a:endParaRPr lang="en-US" dirty="0"/>
          </a:p>
        </p:txBody>
      </p:sp>
      <p:sp>
        <p:nvSpPr>
          <p:cNvPr id="3" name="Content Placeholder 2"/>
          <p:cNvSpPr>
            <a:spLocks noGrp="1"/>
          </p:cNvSpPr>
          <p:nvPr>
            <p:ph idx="1"/>
          </p:nvPr>
        </p:nvSpPr>
        <p:spPr>
          <a:xfrm>
            <a:off x="428625" y="1464906"/>
            <a:ext cx="11430000" cy="4842109"/>
          </a:xfrm>
        </p:spPr>
        <p:txBody>
          <a:bodyPr>
            <a:normAutofit fontScale="92500" lnSpcReduction="10000"/>
          </a:bodyPr>
          <a:lstStyle/>
          <a:p>
            <a:pPr marL="0" indent="0">
              <a:buNone/>
            </a:pPr>
            <a:r>
              <a:rPr lang="en-US" dirty="0" smtClean="0"/>
              <a:t>We offer:</a:t>
            </a:r>
          </a:p>
          <a:p>
            <a:r>
              <a:rPr lang="en-US" dirty="0" smtClean="0"/>
              <a:t>A.S</a:t>
            </a:r>
            <a:r>
              <a:rPr lang="en-US" dirty="0"/>
              <a:t>. degree and Certificate in Environmental Conservation </a:t>
            </a:r>
            <a:r>
              <a:rPr lang="en-US" dirty="0" smtClean="0"/>
              <a:t>programs</a:t>
            </a:r>
          </a:p>
          <a:p>
            <a:r>
              <a:rPr lang="en-US" dirty="0" smtClean="0"/>
              <a:t>seven </a:t>
            </a:r>
            <a:r>
              <a:rPr lang="en-US" dirty="0"/>
              <a:t>Environmental Conservation Technician </a:t>
            </a:r>
            <a:r>
              <a:rPr lang="en-US" dirty="0" smtClean="0"/>
              <a:t>Certificates</a:t>
            </a:r>
          </a:p>
          <a:p>
            <a:pPr marL="0" indent="0">
              <a:buNone/>
            </a:pPr>
            <a:endParaRPr lang="en-US" dirty="0" smtClean="0"/>
          </a:p>
          <a:p>
            <a:pPr marL="0" indent="0">
              <a:buNone/>
            </a:pPr>
            <a:r>
              <a:rPr lang="en-US" dirty="0" smtClean="0"/>
              <a:t>We aim to serve students who:</a:t>
            </a:r>
          </a:p>
          <a:p>
            <a:r>
              <a:rPr lang="en-US" dirty="0" smtClean="0"/>
              <a:t>plan </a:t>
            </a:r>
            <a:r>
              <a:rPr lang="en-US" dirty="0"/>
              <a:t>to work immediately in the environmental science field </a:t>
            </a:r>
            <a:endParaRPr lang="en-US" dirty="0" smtClean="0"/>
          </a:p>
          <a:p>
            <a:r>
              <a:rPr lang="en-US" dirty="0" smtClean="0"/>
              <a:t>plan to transfer </a:t>
            </a:r>
            <a:r>
              <a:rPr lang="en-US" dirty="0"/>
              <a:t>to a 4-year </a:t>
            </a:r>
            <a:r>
              <a:rPr lang="en-US" dirty="0" smtClean="0"/>
              <a:t>university</a:t>
            </a:r>
          </a:p>
          <a:p>
            <a:r>
              <a:rPr lang="en-US" dirty="0" smtClean="0"/>
              <a:t>are </a:t>
            </a:r>
            <a:r>
              <a:rPr lang="en-US" dirty="0"/>
              <a:t>changing </a:t>
            </a:r>
            <a:r>
              <a:rPr lang="en-US" dirty="0" smtClean="0"/>
              <a:t>careers</a:t>
            </a:r>
          </a:p>
          <a:p>
            <a:r>
              <a:rPr lang="en-US" dirty="0" smtClean="0"/>
              <a:t>are </a:t>
            </a:r>
            <a:r>
              <a:rPr lang="en-US" dirty="0"/>
              <a:t>lifelong learners with a special </a:t>
            </a:r>
            <a:r>
              <a:rPr lang="en-US" dirty="0" smtClean="0"/>
              <a:t>interest</a:t>
            </a:r>
          </a:p>
          <a:p>
            <a:r>
              <a:rPr lang="en-US" dirty="0" smtClean="0"/>
              <a:t>are </a:t>
            </a:r>
            <a:r>
              <a:rPr lang="en-US" dirty="0"/>
              <a:t>working professionals wishing to deepen/broaden their knowledge in a particular </a:t>
            </a:r>
            <a:r>
              <a:rPr lang="en-US" dirty="0" smtClean="0"/>
              <a:t>area</a:t>
            </a:r>
          </a:p>
          <a:p>
            <a:pPr marL="0" indent="0">
              <a:buNone/>
            </a:pPr>
            <a:endParaRPr lang="en-US" i="1" dirty="0"/>
          </a:p>
        </p:txBody>
      </p:sp>
    </p:spTree>
    <p:extLst>
      <p:ext uri="{BB962C8B-B14F-4D97-AF65-F5344CB8AC3E}">
        <p14:creationId xmlns:p14="http://schemas.microsoft.com/office/powerpoint/2010/main" val="36953344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2085" y="229088"/>
            <a:ext cx="11519389" cy="5911606"/>
          </a:xfrm>
        </p:spPr>
        <p:txBody>
          <a:bodyPr>
            <a:normAutofit/>
          </a:bodyPr>
          <a:lstStyle/>
          <a:p>
            <a:pPr marL="0" indent="0">
              <a:buNone/>
            </a:pPr>
            <a:endParaRPr lang="en-US" dirty="0" smtClean="0"/>
          </a:p>
          <a:p>
            <a:pPr marL="0" indent="0">
              <a:buNone/>
            </a:pPr>
            <a:endParaRPr lang="en-US" dirty="0"/>
          </a:p>
          <a:p>
            <a:pPr marL="0" indent="0">
              <a:buNone/>
            </a:pPr>
            <a:r>
              <a:rPr lang="en-US" dirty="0" smtClean="0"/>
              <a:t>As </a:t>
            </a:r>
            <a:r>
              <a:rPr lang="en-US" dirty="0"/>
              <a:t>a CTE </a:t>
            </a:r>
            <a:r>
              <a:rPr lang="en-US" dirty="0" smtClean="0"/>
              <a:t>program, we:</a:t>
            </a:r>
          </a:p>
          <a:p>
            <a:r>
              <a:rPr lang="en-US" dirty="0" smtClean="0"/>
              <a:t>offer </a:t>
            </a:r>
            <a:r>
              <a:rPr lang="en-US" dirty="0"/>
              <a:t>an internship/work experience </a:t>
            </a:r>
            <a:r>
              <a:rPr lang="en-US" dirty="0" smtClean="0"/>
              <a:t>program</a:t>
            </a:r>
          </a:p>
          <a:p>
            <a:r>
              <a:rPr lang="en-US" dirty="0" smtClean="0"/>
              <a:t>work </a:t>
            </a:r>
            <a:r>
              <a:rPr lang="en-US" dirty="0"/>
              <a:t>with our </a:t>
            </a:r>
            <a:r>
              <a:rPr lang="en-US" dirty="0" smtClean="0"/>
              <a:t>private sector, </a:t>
            </a:r>
            <a:r>
              <a:rPr lang="en-US" dirty="0"/>
              <a:t>academic, agency, and non-profit advisory committee members and other community partners to explore opportunities for our students and </a:t>
            </a:r>
            <a:r>
              <a:rPr lang="en-US" dirty="0" smtClean="0"/>
              <a:t>graduates</a:t>
            </a:r>
          </a:p>
          <a:p>
            <a:endParaRPr lang="en-US" dirty="0"/>
          </a:p>
        </p:txBody>
      </p:sp>
    </p:spTree>
    <p:extLst>
      <p:ext uri="{BB962C8B-B14F-4D97-AF65-F5344CB8AC3E}">
        <p14:creationId xmlns:p14="http://schemas.microsoft.com/office/powerpoint/2010/main" val="2840376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We are deeply invested in providing an </a:t>
            </a:r>
            <a:r>
              <a:rPr lang="en-US" b="1" dirty="0"/>
              <a:t>academically unique and rigorous learning experience </a:t>
            </a:r>
            <a:r>
              <a:rPr lang="en-US" dirty="0"/>
              <a:t>for these diverse groups as well as promoting </a:t>
            </a:r>
            <a:r>
              <a:rPr lang="en-US" b="1" dirty="0"/>
              <a:t>community engagement </a:t>
            </a:r>
            <a:r>
              <a:rPr lang="en-US" dirty="0"/>
              <a:t>and </a:t>
            </a:r>
            <a:r>
              <a:rPr lang="en-US" b="1" dirty="0"/>
              <a:t>environmental stewardship</a:t>
            </a:r>
            <a:r>
              <a:rPr lang="en-US" dirty="0"/>
              <a:t>. </a:t>
            </a:r>
          </a:p>
          <a:p>
            <a:pPr marL="0" indent="0">
              <a:buNone/>
            </a:pPr>
            <a:endParaRPr lang="en-US" dirty="0"/>
          </a:p>
          <a:p>
            <a:pPr marL="0" indent="0">
              <a:buNone/>
            </a:pPr>
            <a:r>
              <a:rPr lang="en-US" dirty="0"/>
              <a:t>We prioritize </a:t>
            </a:r>
            <a:r>
              <a:rPr lang="en-US" b="1" dirty="0"/>
              <a:t>critical thinking </a:t>
            </a:r>
            <a:r>
              <a:rPr lang="en-US" dirty="0"/>
              <a:t>and the </a:t>
            </a:r>
            <a:r>
              <a:rPr lang="en-US" b="1" dirty="0"/>
              <a:t>connections</a:t>
            </a:r>
            <a:r>
              <a:rPr lang="en-US" dirty="0"/>
              <a:t> between science, the environment, and one's everyday life experiences, in an inclusive and vibrant learning environment, with a </a:t>
            </a:r>
            <a:r>
              <a:rPr lang="en-US" b="1" dirty="0"/>
              <a:t>focus on real-world/field experiences and personal growth.</a:t>
            </a:r>
          </a:p>
          <a:p>
            <a:endParaRPr lang="en-US" dirty="0"/>
          </a:p>
        </p:txBody>
      </p:sp>
    </p:spTree>
    <p:extLst>
      <p:ext uri="{BB962C8B-B14F-4D97-AF65-F5344CB8AC3E}">
        <p14:creationId xmlns:p14="http://schemas.microsoft.com/office/powerpoint/2010/main" val="2263529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lvl="0" indent="0">
              <a:lnSpc>
                <a:spcPct val="100000"/>
              </a:lnSpc>
              <a:spcBef>
                <a:spcPts val="0"/>
              </a:spcBef>
              <a:buNone/>
              <a:defRPr/>
            </a:pPr>
            <a:r>
              <a:rPr lang="en-US" dirty="0" smtClean="0">
                <a:solidFill>
                  <a:schemeClr val="tx1"/>
                </a:solidFill>
              </a:rPr>
              <a:t>The </a:t>
            </a:r>
            <a:r>
              <a:rPr lang="en-US" dirty="0">
                <a:solidFill>
                  <a:schemeClr val="tx1"/>
                </a:solidFill>
              </a:rPr>
              <a:t>Natural Resources department supports the mission statement of American River College. In addition to </a:t>
            </a:r>
            <a:r>
              <a:rPr lang="en-US" b="1" dirty="0">
                <a:solidFill>
                  <a:schemeClr val="tx1"/>
                </a:solidFill>
              </a:rPr>
              <a:t>providing A.S. and Certificate programs</a:t>
            </a:r>
            <a:r>
              <a:rPr lang="en-US" dirty="0">
                <a:solidFill>
                  <a:schemeClr val="tx1"/>
                </a:solidFill>
              </a:rPr>
              <a:t>, our courses </a:t>
            </a:r>
            <a:r>
              <a:rPr lang="en-US" b="1" dirty="0">
                <a:solidFill>
                  <a:schemeClr val="tx1"/>
                </a:solidFill>
              </a:rPr>
              <a:t>fulfill general education requirements </a:t>
            </a:r>
            <a:r>
              <a:rPr lang="en-US" dirty="0">
                <a:solidFill>
                  <a:schemeClr val="tx1"/>
                </a:solidFill>
              </a:rPr>
              <a:t>for ARC and transfer institutions. </a:t>
            </a:r>
            <a:r>
              <a:rPr lang="en-US" dirty="0" smtClean="0">
                <a:solidFill>
                  <a:schemeClr val="tx1"/>
                </a:solidFill>
              </a:rPr>
              <a:t>We </a:t>
            </a:r>
            <a:r>
              <a:rPr lang="en-US" dirty="0">
                <a:solidFill>
                  <a:schemeClr val="tx1"/>
                </a:solidFill>
              </a:rPr>
              <a:t>are </a:t>
            </a:r>
            <a:r>
              <a:rPr lang="en-US" b="1" dirty="0">
                <a:solidFill>
                  <a:schemeClr val="tx1"/>
                </a:solidFill>
              </a:rPr>
              <a:t>committed to equitable learning and have initiated several efforts</a:t>
            </a:r>
            <a:r>
              <a:rPr lang="en-US" dirty="0">
                <a:solidFill>
                  <a:schemeClr val="tx1"/>
                </a:solidFill>
              </a:rPr>
              <a:t> in this area</a:t>
            </a:r>
            <a:r>
              <a:rPr lang="en-US" dirty="0" smtClean="0">
                <a:solidFill>
                  <a:schemeClr val="tx1"/>
                </a:solidFill>
              </a:rPr>
              <a:t>.</a:t>
            </a:r>
          </a:p>
          <a:p>
            <a:pPr marL="0" lvl="0" indent="0">
              <a:lnSpc>
                <a:spcPct val="100000"/>
              </a:lnSpc>
              <a:spcBef>
                <a:spcPts val="0"/>
              </a:spcBef>
              <a:buNone/>
              <a:defRPr/>
            </a:pPr>
            <a:endParaRPr lang="en-US" dirty="0">
              <a:solidFill>
                <a:schemeClr val="tx1"/>
              </a:solidFill>
            </a:endParaRPr>
          </a:p>
          <a:p>
            <a:pPr marL="0" lvl="0" indent="0">
              <a:lnSpc>
                <a:spcPct val="100000"/>
              </a:lnSpc>
              <a:spcBef>
                <a:spcPts val="0"/>
              </a:spcBef>
              <a:buNone/>
              <a:defRPr/>
            </a:pPr>
            <a:r>
              <a:rPr lang="en-US" dirty="0" smtClean="0">
                <a:solidFill>
                  <a:schemeClr val="tx1"/>
                </a:solidFill>
              </a:rPr>
              <a:t>-Watershed Stewardship and Education Grant</a:t>
            </a:r>
          </a:p>
          <a:p>
            <a:pPr marL="0" lvl="0" indent="0">
              <a:lnSpc>
                <a:spcPct val="100000"/>
              </a:lnSpc>
              <a:spcBef>
                <a:spcPts val="0"/>
              </a:spcBef>
              <a:buNone/>
              <a:defRPr/>
            </a:pPr>
            <a:r>
              <a:rPr lang="en-US" dirty="0" smtClean="0">
                <a:solidFill>
                  <a:schemeClr val="tx1"/>
                </a:solidFill>
              </a:rPr>
              <a:t>-Kohler Creek Restoration Project</a:t>
            </a:r>
          </a:p>
          <a:p>
            <a:pPr marL="0" lvl="0" indent="0">
              <a:lnSpc>
                <a:spcPct val="100000"/>
              </a:lnSpc>
              <a:spcBef>
                <a:spcPts val="0"/>
              </a:spcBef>
              <a:buNone/>
              <a:defRPr/>
            </a:pPr>
            <a:r>
              <a:rPr lang="en-US" dirty="0" smtClean="0">
                <a:solidFill>
                  <a:schemeClr val="tx1"/>
                </a:solidFill>
              </a:rPr>
              <a:t>-Citizen Science</a:t>
            </a:r>
            <a:endParaRPr lang="en-US" dirty="0">
              <a:solidFill>
                <a:schemeClr val="tx1"/>
              </a:solidFill>
            </a:endParaRPr>
          </a:p>
          <a:p>
            <a:endParaRPr lang="en-US" dirty="0"/>
          </a:p>
        </p:txBody>
      </p:sp>
    </p:spTree>
    <p:extLst>
      <p:ext uri="{BB962C8B-B14F-4D97-AF65-F5344CB8AC3E}">
        <p14:creationId xmlns:p14="http://schemas.microsoft.com/office/powerpoint/2010/main" val="160082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normAutofit fontScale="92500" lnSpcReduction="10000"/>
          </a:bodyPr>
          <a:lstStyle/>
          <a:p>
            <a:pPr marL="0" lvl="0" indent="0">
              <a:lnSpc>
                <a:spcPct val="100000"/>
              </a:lnSpc>
              <a:spcBef>
                <a:spcPts val="0"/>
              </a:spcBef>
              <a:buNone/>
              <a:defRPr/>
            </a:pPr>
            <a:r>
              <a:rPr lang="en-US" dirty="0">
                <a:solidFill>
                  <a:schemeClr val="tx1"/>
                </a:solidFill>
              </a:rPr>
              <a:t>Broad objectives for our program over the last 6 years:</a:t>
            </a:r>
          </a:p>
          <a:p>
            <a:pPr lvl="0">
              <a:lnSpc>
                <a:spcPct val="100000"/>
              </a:lnSpc>
              <a:spcBef>
                <a:spcPts val="0"/>
              </a:spcBef>
              <a:buFontTx/>
              <a:buAutoNum type="arabicPeriod"/>
              <a:defRPr/>
            </a:pPr>
            <a:r>
              <a:rPr lang="en-US" u="sng" dirty="0">
                <a:solidFill>
                  <a:schemeClr val="tx1"/>
                </a:solidFill>
              </a:rPr>
              <a:t>Update technology and methodology </a:t>
            </a:r>
            <a:r>
              <a:rPr lang="en-US" dirty="0">
                <a:solidFill>
                  <a:schemeClr val="tx1"/>
                </a:solidFill>
              </a:rPr>
              <a:t>throughout our </a:t>
            </a:r>
            <a:r>
              <a:rPr lang="en-US" dirty="0" smtClean="0">
                <a:solidFill>
                  <a:schemeClr val="tx1"/>
                </a:solidFill>
              </a:rPr>
              <a:t>curriculum &gt;&gt; inventory and review of equipment and laboratory activities, revamping </a:t>
            </a:r>
            <a:r>
              <a:rPr lang="en-US" dirty="0">
                <a:solidFill>
                  <a:schemeClr val="tx1"/>
                </a:solidFill>
              </a:rPr>
              <a:t>based on current best practices and state-of-the-art </a:t>
            </a:r>
            <a:r>
              <a:rPr lang="en-US" dirty="0" smtClean="0">
                <a:solidFill>
                  <a:schemeClr val="tx1"/>
                </a:solidFill>
              </a:rPr>
              <a:t>tools.</a:t>
            </a:r>
            <a:endParaRPr lang="en-US" dirty="0">
              <a:solidFill>
                <a:schemeClr val="tx1"/>
              </a:solidFill>
            </a:endParaRPr>
          </a:p>
          <a:p>
            <a:pPr lvl="0">
              <a:lnSpc>
                <a:spcPct val="100000"/>
              </a:lnSpc>
              <a:spcBef>
                <a:spcPts val="0"/>
              </a:spcBef>
              <a:buFontTx/>
              <a:buAutoNum type="arabicPeriod"/>
              <a:defRPr/>
            </a:pPr>
            <a:r>
              <a:rPr lang="en-US" u="sng" dirty="0">
                <a:solidFill>
                  <a:schemeClr val="tx1"/>
                </a:solidFill>
              </a:rPr>
              <a:t>Expand opportunities </a:t>
            </a:r>
            <a:r>
              <a:rPr lang="en-US" dirty="0">
                <a:solidFill>
                  <a:schemeClr val="tx1"/>
                </a:solidFill>
              </a:rPr>
              <a:t>(e.g., </a:t>
            </a:r>
            <a:r>
              <a:rPr lang="en-US" dirty="0" smtClean="0">
                <a:solidFill>
                  <a:schemeClr val="tx1"/>
                </a:solidFill>
              </a:rPr>
              <a:t>internship </a:t>
            </a:r>
            <a:r>
              <a:rPr lang="en-US" dirty="0">
                <a:solidFill>
                  <a:schemeClr val="tx1"/>
                </a:solidFill>
              </a:rPr>
              <a:t>program, undergraduate </a:t>
            </a:r>
            <a:r>
              <a:rPr lang="en-US" dirty="0" smtClean="0">
                <a:solidFill>
                  <a:schemeClr val="tx1"/>
                </a:solidFill>
              </a:rPr>
              <a:t>research, </a:t>
            </a:r>
            <a:r>
              <a:rPr lang="en-US" dirty="0">
                <a:solidFill>
                  <a:schemeClr val="tx1"/>
                </a:solidFill>
              </a:rPr>
              <a:t>employment, </a:t>
            </a:r>
            <a:r>
              <a:rPr lang="en-US" dirty="0" smtClean="0">
                <a:solidFill>
                  <a:schemeClr val="tx1"/>
                </a:solidFill>
              </a:rPr>
              <a:t>transfer) &gt;&gt; investigation of programs </a:t>
            </a:r>
            <a:r>
              <a:rPr lang="en-US" dirty="0">
                <a:solidFill>
                  <a:schemeClr val="tx1"/>
                </a:solidFill>
              </a:rPr>
              <a:t>at 4-year institutions to better mentor our students and to understand articulation constraints and opportunities; </a:t>
            </a:r>
            <a:r>
              <a:rPr lang="en-US" dirty="0" smtClean="0">
                <a:solidFill>
                  <a:schemeClr val="tx1"/>
                </a:solidFill>
              </a:rPr>
              <a:t>increased GE articulation; diversification of internship </a:t>
            </a:r>
            <a:r>
              <a:rPr lang="en-US" dirty="0">
                <a:solidFill>
                  <a:schemeClr val="tx1"/>
                </a:solidFill>
              </a:rPr>
              <a:t>program site offerings; </a:t>
            </a:r>
            <a:r>
              <a:rPr lang="en-US" dirty="0" smtClean="0">
                <a:solidFill>
                  <a:schemeClr val="tx1"/>
                </a:solidFill>
              </a:rPr>
              <a:t>development of online information clearinghouse. </a:t>
            </a:r>
            <a:endParaRPr lang="en-US" dirty="0">
              <a:solidFill>
                <a:schemeClr val="tx1"/>
              </a:solidFill>
            </a:endParaRPr>
          </a:p>
          <a:p>
            <a:pPr lvl="0">
              <a:lnSpc>
                <a:spcPct val="100000"/>
              </a:lnSpc>
              <a:spcBef>
                <a:spcPts val="0"/>
              </a:spcBef>
              <a:buFontTx/>
              <a:buAutoNum type="arabicPeriod"/>
              <a:defRPr/>
            </a:pPr>
            <a:r>
              <a:rPr lang="en-US" u="sng" dirty="0">
                <a:solidFill>
                  <a:schemeClr val="tx1"/>
                </a:solidFill>
              </a:rPr>
              <a:t>Program growth and student success </a:t>
            </a:r>
            <a:r>
              <a:rPr lang="en-US" dirty="0">
                <a:solidFill>
                  <a:schemeClr val="tx1"/>
                </a:solidFill>
              </a:rPr>
              <a:t>with a focus on equity and </a:t>
            </a:r>
            <a:r>
              <a:rPr lang="en-US" dirty="0" smtClean="0">
                <a:solidFill>
                  <a:schemeClr val="tx1"/>
                </a:solidFill>
              </a:rPr>
              <a:t>diversity &gt;&gt; area </a:t>
            </a:r>
            <a:r>
              <a:rPr lang="en-US" dirty="0">
                <a:solidFill>
                  <a:schemeClr val="tx1"/>
                </a:solidFill>
              </a:rPr>
              <a:t>high </a:t>
            </a:r>
            <a:r>
              <a:rPr lang="en-US" dirty="0" smtClean="0">
                <a:solidFill>
                  <a:schemeClr val="tx1"/>
                </a:solidFill>
              </a:rPr>
              <a:t>school visits, other outreach efforts, mentoring</a:t>
            </a:r>
            <a:endParaRPr lang="en-US" dirty="0"/>
          </a:p>
        </p:txBody>
      </p:sp>
    </p:spTree>
    <p:extLst>
      <p:ext uri="{BB962C8B-B14F-4D97-AF65-F5344CB8AC3E}">
        <p14:creationId xmlns:p14="http://schemas.microsoft.com/office/powerpoint/2010/main" val="562124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smtClean="0"/>
              <a:t>Historical Analysis</a:t>
            </a:r>
            <a:endParaRPr lang="en-US" dirty="0"/>
          </a:p>
        </p:txBody>
      </p:sp>
      <p:sp>
        <p:nvSpPr>
          <p:cNvPr id="3" name="Content Placeholder 2"/>
          <p:cNvSpPr>
            <a:spLocks noGrp="1"/>
          </p:cNvSpPr>
          <p:nvPr>
            <p:ph sz="half" idx="1"/>
          </p:nvPr>
        </p:nvSpPr>
        <p:spPr>
          <a:xfrm>
            <a:off x="838200" y="1287624"/>
            <a:ext cx="5181600" cy="4889339"/>
          </a:xfrm>
        </p:spPr>
        <p:txBody>
          <a:bodyPr>
            <a:normAutofit/>
          </a:bodyPr>
          <a:lstStyle/>
          <a:p>
            <a:pPr marL="0" indent="0">
              <a:buNone/>
            </a:pPr>
            <a:r>
              <a:rPr lang="en-US" dirty="0" smtClean="0"/>
              <a:t>Program Strengths:</a:t>
            </a:r>
          </a:p>
          <a:p>
            <a:r>
              <a:rPr lang="en-US" dirty="0" smtClean="0"/>
              <a:t>exceptional </a:t>
            </a:r>
            <a:r>
              <a:rPr lang="en-US" dirty="0"/>
              <a:t>field </a:t>
            </a:r>
            <a:r>
              <a:rPr lang="en-US" dirty="0" smtClean="0"/>
              <a:t>experiences</a:t>
            </a:r>
          </a:p>
          <a:p>
            <a:r>
              <a:rPr lang="en-US" dirty="0"/>
              <a:t>f</a:t>
            </a:r>
            <a:r>
              <a:rPr lang="en-US" dirty="0" smtClean="0"/>
              <a:t>aculty--breadth </a:t>
            </a:r>
            <a:r>
              <a:rPr lang="en-US" dirty="0" smtClean="0"/>
              <a:t>and depth of knowledge and </a:t>
            </a:r>
            <a:r>
              <a:rPr lang="en-US" dirty="0" smtClean="0"/>
              <a:t>experience, </a:t>
            </a:r>
            <a:r>
              <a:rPr lang="en-US" dirty="0" smtClean="0"/>
              <a:t>commitment to teaching and equity </a:t>
            </a:r>
          </a:p>
          <a:p>
            <a:r>
              <a:rPr lang="en-US" dirty="0" smtClean="0"/>
              <a:t>work experience/research </a:t>
            </a:r>
            <a:r>
              <a:rPr lang="en-US" dirty="0"/>
              <a:t>opportunities </a:t>
            </a:r>
            <a:endParaRPr lang="en-US" dirty="0" smtClean="0"/>
          </a:p>
          <a:p>
            <a:endParaRPr lang="en-US" dirty="0"/>
          </a:p>
        </p:txBody>
      </p:sp>
      <p:sp>
        <p:nvSpPr>
          <p:cNvPr id="4" name="Content Placeholder 3"/>
          <p:cNvSpPr>
            <a:spLocks noGrp="1"/>
          </p:cNvSpPr>
          <p:nvPr>
            <p:ph sz="half" idx="2"/>
          </p:nvPr>
        </p:nvSpPr>
        <p:spPr>
          <a:xfrm>
            <a:off x="6172200" y="826374"/>
            <a:ext cx="5181600" cy="4889339"/>
          </a:xfrm>
        </p:spPr>
        <p:txBody>
          <a:bodyPr>
            <a:normAutofit/>
          </a:bodyPr>
          <a:lstStyle/>
          <a:p>
            <a:pPr marL="0" indent="0">
              <a:buNone/>
            </a:pPr>
            <a:endParaRPr lang="en-US" dirty="0" smtClean="0"/>
          </a:p>
          <a:p>
            <a:pPr marL="0" indent="0">
              <a:buNone/>
            </a:pPr>
            <a:r>
              <a:rPr lang="en-US" dirty="0" smtClean="0"/>
              <a:t>Program </a:t>
            </a:r>
            <a:r>
              <a:rPr lang="en-US" dirty="0" smtClean="0"/>
              <a:t>Challenges:</a:t>
            </a:r>
          </a:p>
          <a:p>
            <a:r>
              <a:rPr lang="en-US" dirty="0" smtClean="0"/>
              <a:t>equity</a:t>
            </a:r>
            <a:endParaRPr lang="en-US" dirty="0" smtClean="0"/>
          </a:p>
          <a:p>
            <a:r>
              <a:rPr lang="en-US" dirty="0"/>
              <a:t>classroom </a:t>
            </a:r>
            <a:r>
              <a:rPr lang="en-US" dirty="0" smtClean="0"/>
              <a:t>and indoor </a:t>
            </a:r>
            <a:r>
              <a:rPr lang="en-US" dirty="0"/>
              <a:t>lab </a:t>
            </a:r>
            <a:r>
              <a:rPr lang="en-US" dirty="0" smtClean="0"/>
              <a:t>space</a:t>
            </a:r>
            <a:endParaRPr lang="en-US" dirty="0" smtClean="0"/>
          </a:p>
          <a:p>
            <a:r>
              <a:rPr lang="en-US" dirty="0" smtClean="0"/>
              <a:t>storage </a:t>
            </a:r>
            <a:r>
              <a:rPr lang="en-US" dirty="0" smtClean="0"/>
              <a:t>and prep areas</a:t>
            </a:r>
          </a:p>
          <a:p>
            <a:r>
              <a:rPr lang="en-US" dirty="0" smtClean="0"/>
              <a:t>transportation</a:t>
            </a:r>
            <a:endParaRPr lang="en-US" dirty="0" smtClean="0"/>
          </a:p>
          <a:p>
            <a:r>
              <a:rPr lang="en-US" dirty="0" smtClean="0"/>
              <a:t>support </a:t>
            </a:r>
            <a:endParaRPr lang="en-US" dirty="0" smtClean="0"/>
          </a:p>
          <a:p>
            <a:endParaRPr lang="en-US" dirty="0"/>
          </a:p>
        </p:txBody>
      </p:sp>
    </p:spTree>
    <p:extLst>
      <p:ext uri="{BB962C8B-B14F-4D97-AF65-F5344CB8AC3E}">
        <p14:creationId xmlns:p14="http://schemas.microsoft.com/office/powerpoint/2010/main" val="4271957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a:t>
            </a:r>
            <a:endParaRPr lang="en-US" dirty="0"/>
          </a:p>
        </p:txBody>
      </p:sp>
      <p:sp>
        <p:nvSpPr>
          <p:cNvPr id="3" name="Content Placeholder 2"/>
          <p:cNvSpPr>
            <a:spLocks noGrp="1"/>
          </p:cNvSpPr>
          <p:nvPr>
            <p:ph idx="1"/>
          </p:nvPr>
        </p:nvSpPr>
        <p:spPr>
          <a:xfrm>
            <a:off x="570186" y="1516707"/>
            <a:ext cx="10515600" cy="4581428"/>
          </a:xfrm>
        </p:spPr>
        <p:txBody>
          <a:bodyPr>
            <a:normAutofit/>
          </a:bodyPr>
          <a:lstStyle/>
          <a:p>
            <a:r>
              <a:rPr lang="en-US" dirty="0"/>
              <a:t>California Naturalist Certification Program</a:t>
            </a:r>
          </a:p>
          <a:p>
            <a:r>
              <a:rPr lang="en-US" dirty="0" smtClean="0"/>
              <a:t>steady </a:t>
            </a:r>
            <a:r>
              <a:rPr lang="en-US" dirty="0"/>
              <a:t>growth and more course </a:t>
            </a:r>
            <a:r>
              <a:rPr lang="en-US" dirty="0" smtClean="0"/>
              <a:t>offerings</a:t>
            </a:r>
          </a:p>
          <a:p>
            <a:r>
              <a:rPr lang="en-US" dirty="0" smtClean="0"/>
              <a:t>enhanced </a:t>
            </a:r>
            <a:r>
              <a:rPr lang="en-US" dirty="0"/>
              <a:t>connections to area high schools and establishment of dual enrollment program </a:t>
            </a:r>
            <a:endParaRPr lang="en-US" dirty="0" smtClean="0"/>
          </a:p>
          <a:p>
            <a:r>
              <a:rPr lang="en-US" dirty="0" smtClean="0"/>
              <a:t>continued </a:t>
            </a:r>
            <a:r>
              <a:rPr lang="en-US" dirty="0"/>
              <a:t>focus on current and best use of technology and methodologies </a:t>
            </a:r>
            <a:endParaRPr lang="en-US" dirty="0" smtClean="0"/>
          </a:p>
          <a:p>
            <a:r>
              <a:rPr lang="en-US" dirty="0" smtClean="0"/>
              <a:t>increased </a:t>
            </a:r>
            <a:r>
              <a:rPr lang="en-US" dirty="0"/>
              <a:t>and enhanced opportunities </a:t>
            </a:r>
            <a:endParaRPr lang="en-US" dirty="0" smtClean="0"/>
          </a:p>
          <a:p>
            <a:r>
              <a:rPr lang="en-US" dirty="0" smtClean="0"/>
              <a:t>a </a:t>
            </a:r>
            <a:r>
              <a:rPr lang="en-US" dirty="0"/>
              <a:t>department whose students reflect our amazing study body at large, and that supports every student to the greatest degree </a:t>
            </a:r>
            <a:r>
              <a:rPr lang="en-US" dirty="0" smtClean="0"/>
              <a:t>possible</a:t>
            </a:r>
            <a:endParaRPr lang="en-US" sz="1400" i="1" dirty="0"/>
          </a:p>
        </p:txBody>
      </p:sp>
    </p:spTree>
    <p:extLst>
      <p:ext uri="{BB962C8B-B14F-4D97-AF65-F5344CB8AC3E}">
        <p14:creationId xmlns:p14="http://schemas.microsoft.com/office/powerpoint/2010/main" val="29192773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Enhancement</a:t>
            </a:r>
            <a:endParaRPr lang="en-US" dirty="0"/>
          </a:p>
        </p:txBody>
      </p:sp>
      <p:sp>
        <p:nvSpPr>
          <p:cNvPr id="3" name="Content Placeholder 2"/>
          <p:cNvSpPr>
            <a:spLocks noGrp="1"/>
          </p:cNvSpPr>
          <p:nvPr>
            <p:ph idx="1"/>
          </p:nvPr>
        </p:nvSpPr>
        <p:spPr>
          <a:xfrm>
            <a:off x="838200" y="1415722"/>
            <a:ext cx="10515600" cy="4351338"/>
          </a:xfrm>
        </p:spPr>
        <p:txBody>
          <a:bodyPr>
            <a:normAutofit/>
          </a:bodyPr>
          <a:lstStyle/>
          <a:p>
            <a:r>
              <a:rPr lang="en-US" b="1" u="sng" dirty="0" smtClean="0"/>
              <a:t>improve </a:t>
            </a:r>
            <a:r>
              <a:rPr lang="en-US" b="1" u="sng" dirty="0"/>
              <a:t>student success-</a:t>
            </a:r>
            <a:r>
              <a:rPr lang="en-US" dirty="0"/>
              <a:t>-across the board, but especially among underserved populations. </a:t>
            </a:r>
            <a:endParaRPr lang="en-US" dirty="0" smtClean="0"/>
          </a:p>
          <a:p>
            <a:pPr lvl="1"/>
            <a:r>
              <a:rPr lang="en-US" dirty="0" smtClean="0"/>
              <a:t>We </a:t>
            </a:r>
            <a:r>
              <a:rPr lang="en-US" dirty="0"/>
              <a:t>need to examine student success, core barriers, and possible solutions. This will involve looking at a lot more data, for starters, but also getting as much feedback from the students we have now and going forward; this could take several forms, from standardized surveys to individual meetings/conversations</a:t>
            </a:r>
            <a:r>
              <a:rPr lang="en-US" dirty="0" smtClean="0"/>
              <a:t>.</a:t>
            </a:r>
          </a:p>
          <a:p>
            <a:pPr lvl="1"/>
            <a:r>
              <a:rPr lang="en-US" dirty="0" smtClean="0"/>
              <a:t>The </a:t>
            </a:r>
            <a:r>
              <a:rPr lang="en-US" dirty="0"/>
              <a:t>outreach that we have already started needs to be greatly expanded, and all faculty need training and </a:t>
            </a:r>
            <a:r>
              <a:rPr lang="en-US" dirty="0" smtClean="0"/>
              <a:t>connection with colleagues </a:t>
            </a:r>
            <a:r>
              <a:rPr lang="en-US" dirty="0"/>
              <a:t>for support and ideas. We will measure success going forward by the experiences of our students, the make-up of our classes, and the demonstration of attention to barriers.</a:t>
            </a:r>
          </a:p>
          <a:p>
            <a:pPr marL="0" indent="0">
              <a:buNone/>
            </a:pPr>
            <a:endParaRPr lang="en-US" dirty="0"/>
          </a:p>
        </p:txBody>
      </p:sp>
    </p:spTree>
    <p:extLst>
      <p:ext uri="{BB962C8B-B14F-4D97-AF65-F5344CB8AC3E}">
        <p14:creationId xmlns:p14="http://schemas.microsoft.com/office/powerpoint/2010/main" val="10118457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Strategic Enhancement</a:t>
            </a:r>
          </a:p>
        </p:txBody>
      </p:sp>
      <p:sp>
        <p:nvSpPr>
          <p:cNvPr id="3" name="Content Placeholder 2"/>
          <p:cNvSpPr>
            <a:spLocks noGrp="1"/>
          </p:cNvSpPr>
          <p:nvPr>
            <p:ph idx="1"/>
          </p:nvPr>
        </p:nvSpPr>
        <p:spPr/>
        <p:txBody>
          <a:bodyPr/>
          <a:lstStyle/>
          <a:p>
            <a:r>
              <a:rPr lang="en-US" dirty="0" smtClean="0"/>
              <a:t>Other components of our “ideal future” include:</a:t>
            </a:r>
          </a:p>
          <a:p>
            <a:pPr lvl="1"/>
            <a:r>
              <a:rPr lang="en-US" dirty="0" smtClean="0"/>
              <a:t>Increased offerings/FTE</a:t>
            </a:r>
          </a:p>
          <a:p>
            <a:pPr lvl="1"/>
            <a:r>
              <a:rPr lang="en-US" dirty="0" smtClean="0"/>
              <a:t>Another full-time instructor</a:t>
            </a:r>
          </a:p>
          <a:p>
            <a:endParaRPr lang="en-US" dirty="0"/>
          </a:p>
        </p:txBody>
      </p:sp>
    </p:spTree>
    <p:extLst>
      <p:ext uri="{BB962C8B-B14F-4D97-AF65-F5344CB8AC3E}">
        <p14:creationId xmlns:p14="http://schemas.microsoft.com/office/powerpoint/2010/main" val="54367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Steps</a:t>
            </a:r>
            <a:endParaRPr lang="en-US" dirty="0"/>
          </a:p>
        </p:txBody>
      </p:sp>
      <p:sp>
        <p:nvSpPr>
          <p:cNvPr id="3" name="Content Placeholder 2"/>
          <p:cNvSpPr>
            <a:spLocks noGrp="1"/>
          </p:cNvSpPr>
          <p:nvPr>
            <p:ph idx="1"/>
          </p:nvPr>
        </p:nvSpPr>
        <p:spPr>
          <a:xfrm>
            <a:off x="254876" y="1289596"/>
            <a:ext cx="10515600" cy="5032375"/>
          </a:xfrm>
        </p:spPr>
        <p:txBody>
          <a:bodyPr>
            <a:normAutofit fontScale="70000" lnSpcReduction="20000"/>
          </a:bodyPr>
          <a:lstStyle/>
          <a:p>
            <a:r>
              <a:rPr lang="en-US" u="sng" dirty="0" smtClean="0"/>
              <a:t>enhance </a:t>
            </a:r>
            <a:r>
              <a:rPr lang="en-US" u="sng" dirty="0"/>
              <a:t>enrollment and </a:t>
            </a:r>
            <a:r>
              <a:rPr lang="en-US" u="sng" dirty="0" smtClean="0"/>
              <a:t>productivity </a:t>
            </a:r>
            <a:r>
              <a:rPr lang="en-US" dirty="0" smtClean="0"/>
              <a:t>&gt;&gt; outreach </a:t>
            </a:r>
            <a:r>
              <a:rPr lang="en-US" dirty="0"/>
              <a:t>to increase </a:t>
            </a:r>
            <a:r>
              <a:rPr lang="en-US" dirty="0" smtClean="0"/>
              <a:t>enrollment; connect </a:t>
            </a:r>
            <a:r>
              <a:rPr lang="en-US" dirty="0"/>
              <a:t>with rosters prior to class and </a:t>
            </a:r>
            <a:r>
              <a:rPr lang="en-US" dirty="0" smtClean="0"/>
              <a:t>early </a:t>
            </a:r>
            <a:r>
              <a:rPr lang="en-US" dirty="0"/>
              <a:t>in semester to reduce incidence of students dropping </a:t>
            </a:r>
            <a:r>
              <a:rPr lang="en-US" dirty="0" smtClean="0"/>
              <a:t>class</a:t>
            </a:r>
          </a:p>
          <a:p>
            <a:r>
              <a:rPr lang="en-US" u="sng" dirty="0" smtClean="0"/>
              <a:t>improve </a:t>
            </a:r>
            <a:r>
              <a:rPr lang="en-US" u="sng" dirty="0"/>
              <a:t>teaching to enhance student success </a:t>
            </a:r>
            <a:r>
              <a:rPr lang="en-US" u="sng" dirty="0" smtClean="0"/>
              <a:t>rates </a:t>
            </a:r>
            <a:r>
              <a:rPr lang="en-US" dirty="0" smtClean="0"/>
              <a:t>&gt;&gt; take </a:t>
            </a:r>
            <a:r>
              <a:rPr lang="en-US" dirty="0"/>
              <a:t>advantage of professional development and other teaching resources to improve techniques and increase student success </a:t>
            </a:r>
            <a:endParaRPr lang="en-US" dirty="0" smtClean="0"/>
          </a:p>
          <a:p>
            <a:r>
              <a:rPr lang="en-US" u="sng" dirty="0" smtClean="0"/>
              <a:t>high </a:t>
            </a:r>
            <a:r>
              <a:rPr lang="en-US" u="sng" dirty="0"/>
              <a:t>school </a:t>
            </a:r>
            <a:r>
              <a:rPr lang="en-US" u="sng" dirty="0" smtClean="0"/>
              <a:t>outreach </a:t>
            </a:r>
            <a:r>
              <a:rPr lang="en-US" dirty="0" smtClean="0"/>
              <a:t>&gt;&gt; visit </a:t>
            </a:r>
            <a:r>
              <a:rPr lang="en-US" dirty="0"/>
              <a:t>area high schools to introduce our </a:t>
            </a:r>
            <a:r>
              <a:rPr lang="en-US" dirty="0" smtClean="0"/>
              <a:t>program; </a:t>
            </a:r>
            <a:r>
              <a:rPr lang="en-US" dirty="0"/>
              <a:t>investigate feasibility of dual-enrollment (NATR 300</a:t>
            </a:r>
            <a:r>
              <a:rPr lang="en-US" dirty="0" smtClean="0"/>
              <a:t>)</a:t>
            </a:r>
          </a:p>
          <a:p>
            <a:r>
              <a:rPr lang="en-US" u="sng" dirty="0" smtClean="0"/>
              <a:t>articulation </a:t>
            </a:r>
            <a:r>
              <a:rPr lang="en-US" u="sng" dirty="0"/>
              <a:t>to promote smooth </a:t>
            </a:r>
            <a:r>
              <a:rPr lang="en-US" u="sng" dirty="0" smtClean="0"/>
              <a:t>transfer </a:t>
            </a:r>
            <a:r>
              <a:rPr lang="en-US" dirty="0" smtClean="0"/>
              <a:t>&gt;&gt; explore </a:t>
            </a:r>
            <a:r>
              <a:rPr lang="en-US" dirty="0"/>
              <a:t>possible course-to-course articulation </a:t>
            </a:r>
            <a:r>
              <a:rPr lang="en-US" dirty="0" smtClean="0"/>
              <a:t>agreements; </a:t>
            </a:r>
            <a:r>
              <a:rPr lang="en-US" dirty="0"/>
              <a:t>revise curriculum as needed and request GE articulation for appropriate </a:t>
            </a:r>
            <a:r>
              <a:rPr lang="en-US" dirty="0" smtClean="0"/>
              <a:t>courses</a:t>
            </a:r>
          </a:p>
          <a:p>
            <a:r>
              <a:rPr lang="en-US" u="sng" dirty="0" smtClean="0"/>
              <a:t>getting </a:t>
            </a:r>
            <a:r>
              <a:rPr lang="en-US" u="sng" dirty="0"/>
              <a:t>our students and graduates jobs in the </a:t>
            </a:r>
            <a:r>
              <a:rPr lang="en-US" u="sng" dirty="0" smtClean="0"/>
              <a:t>field </a:t>
            </a:r>
            <a:r>
              <a:rPr lang="en-US" dirty="0" smtClean="0"/>
              <a:t>&gt;&gt; expand </a:t>
            </a:r>
            <a:r>
              <a:rPr lang="en-US" dirty="0"/>
              <a:t>scope of our internship program (NATR 498</a:t>
            </a:r>
            <a:r>
              <a:rPr lang="en-US" dirty="0" smtClean="0"/>
              <a:t>); </a:t>
            </a:r>
            <a:r>
              <a:rPr lang="en-US" dirty="0"/>
              <a:t>work with Advisory Committee to clarify pathways to employment in Sacramento </a:t>
            </a:r>
            <a:r>
              <a:rPr lang="en-US" dirty="0" smtClean="0"/>
              <a:t>region; </a:t>
            </a:r>
            <a:r>
              <a:rPr lang="en-US" dirty="0" smtClean="0"/>
              <a:t>offer workshops and guest lecture series on careers in NATR</a:t>
            </a:r>
          </a:p>
          <a:p>
            <a:r>
              <a:rPr lang="en-US" u="sng" dirty="0" smtClean="0"/>
              <a:t>highlight </a:t>
            </a:r>
            <a:r>
              <a:rPr lang="en-US" u="sng" dirty="0"/>
              <a:t>the sustainability focus of our </a:t>
            </a:r>
            <a:r>
              <a:rPr lang="en-US" u="sng" dirty="0" smtClean="0"/>
              <a:t>program </a:t>
            </a:r>
            <a:r>
              <a:rPr lang="en-US" dirty="0" smtClean="0"/>
              <a:t>&gt;&gt; promote </a:t>
            </a:r>
            <a:r>
              <a:rPr lang="en-US" dirty="0"/>
              <a:t>awareness and understanding of issues relevant to sustainability through our curriculum (e.g., NATR 303, 307, 300) and activities </a:t>
            </a:r>
            <a:r>
              <a:rPr lang="en-US" dirty="0" smtClean="0"/>
              <a:t>on and </a:t>
            </a:r>
            <a:r>
              <a:rPr lang="en-US" dirty="0"/>
              <a:t>off </a:t>
            </a:r>
            <a:r>
              <a:rPr lang="en-US" dirty="0" smtClean="0"/>
              <a:t>campus; </a:t>
            </a:r>
            <a:r>
              <a:rPr lang="en-US" dirty="0"/>
              <a:t>promote sustainability through our google group information "clearing </a:t>
            </a:r>
            <a:r>
              <a:rPr lang="en-US" dirty="0" smtClean="0"/>
              <a:t>house“</a:t>
            </a:r>
          </a:p>
          <a:p>
            <a:r>
              <a:rPr lang="en-US" u="sng" dirty="0" smtClean="0"/>
              <a:t>use </a:t>
            </a:r>
            <a:r>
              <a:rPr lang="en-US" u="sng" dirty="0"/>
              <a:t>of systematic surveys to inform decisions and </a:t>
            </a:r>
            <a:r>
              <a:rPr lang="en-US" u="sng" dirty="0" smtClean="0"/>
              <a:t>planning </a:t>
            </a:r>
            <a:r>
              <a:rPr lang="en-US" dirty="0" smtClean="0"/>
              <a:t>&gt;&gt; develop </a:t>
            </a:r>
            <a:r>
              <a:rPr lang="en-US" dirty="0"/>
              <a:t>and deploy one or more student surveys to better understand issues surrounding scheduling, baseline knowledge of students at start </a:t>
            </a:r>
            <a:r>
              <a:rPr lang="en-US" dirty="0" smtClean="0"/>
              <a:t>of class</a:t>
            </a:r>
            <a:r>
              <a:rPr lang="en-US" dirty="0"/>
              <a:t>, student motivations and goals, and other relevant data to inform planning and decision making</a:t>
            </a:r>
          </a:p>
        </p:txBody>
      </p:sp>
    </p:spTree>
    <p:extLst>
      <p:ext uri="{BB962C8B-B14F-4D97-AF65-F5344CB8AC3E}">
        <p14:creationId xmlns:p14="http://schemas.microsoft.com/office/powerpoint/2010/main" val="3221497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2232</TotalTime>
  <Words>1056</Words>
  <Application>Microsoft Office PowerPoint</Application>
  <PresentationFormat>Widescreen</PresentationFormat>
  <Paragraphs>85</Paragraphs>
  <Slides>11</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Department of Natural Resources</vt:lpstr>
      <vt:lpstr>Natural Resources Profile </vt:lpstr>
      <vt:lpstr>PowerPoint Presentation</vt:lpstr>
      <vt:lpstr>PowerPoint Presentation</vt:lpstr>
      <vt:lpstr>PowerPoint Presentation</vt:lpstr>
      <vt:lpstr>Background:</vt:lpstr>
      <vt:lpstr>Historical Analysis</vt:lpstr>
      <vt:lpstr>Objectives </vt:lpstr>
      <vt:lpstr>Strategic Enhancement</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CJ</dc:creator>
  <cp:lastModifiedBy>nealej</cp:lastModifiedBy>
  <cp:revision>73</cp:revision>
  <dcterms:created xsi:type="dcterms:W3CDTF">2018-10-09T16:48:02Z</dcterms:created>
  <dcterms:modified xsi:type="dcterms:W3CDTF">2019-05-07T15:31:24Z</dcterms:modified>
</cp:coreProperties>
</file>