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8"/>
  </p:notesMasterIdLst>
  <p:sldIdLst>
    <p:sldId id="275" r:id="rId2"/>
    <p:sldId id="267" r:id="rId3"/>
    <p:sldId id="276" r:id="rId4"/>
    <p:sldId id="265" r:id="rId5"/>
    <p:sldId id="272" r:id="rId6"/>
    <p:sldId id="2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057"/>
    <a:srgbClr val="BA0C2F"/>
    <a:srgbClr val="93CEFF"/>
    <a:srgbClr val="6DBDFF"/>
    <a:srgbClr val="002F56"/>
    <a:srgbClr val="008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 autoAdjust="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-3192" y="-6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B0798-8BCF-4EBC-9109-D84DA2D3C184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F1528-91F2-4E57-8CC3-616A321C5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 your program does</a:t>
            </a:r>
            <a:r>
              <a:rPr lang="en-US" baseline="0" dirty="0" smtClean="0"/>
              <a:t> and how this fits with the mission of ARC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245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your program’s </a:t>
            </a:r>
            <a:r>
              <a:rPr lang="en-US" baseline="0" dirty="0" smtClean="0"/>
              <a:t>strengths and challenges based on review of your historical data or other records.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868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</a:t>
            </a:r>
            <a:r>
              <a:rPr lang="en-US" baseline="0" dirty="0" smtClean="0"/>
              <a:t> what your program wants to accomplish. Discuss how these accomplishments will or do support the </a:t>
            </a:r>
            <a:r>
              <a:rPr lang="en-US" baseline="0" dirty="0" err="1" smtClean="0"/>
              <a:t>ARCmission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14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</a:t>
            </a:r>
            <a:r>
              <a:rPr lang="en-US" baseline="0" dirty="0" smtClean="0"/>
              <a:t> </a:t>
            </a:r>
            <a:r>
              <a:rPr lang="en-US" dirty="0" smtClean="0"/>
              <a:t>your program’s ideal future</a:t>
            </a:r>
            <a:r>
              <a:rPr lang="en-US" baseline="0" dirty="0" smtClean="0"/>
              <a:t> looks like. Discuss how this vision supports ARC’s commitment to social justice and equity.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planning steps your program</a:t>
            </a:r>
            <a:r>
              <a:rPr lang="en-US" baseline="0" dirty="0" smtClean="0"/>
              <a:t> is planning to take within the next year (or so). These would be found in your Annual Unit Plan.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8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F647-E769-422A-8455-95DEA01EB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802D0-5B0F-49FF-ADAC-25C471AD2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375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968D1-4F76-413E-9FAA-D2FD8221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74B3E-3E45-4A8C-9CB1-AF4B42B81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731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EFCFD-758C-4967-9AD6-26AF78D81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700E6-B63E-4CE9-A41A-C2818757F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451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4230E-4A85-4416-8669-FAE95D77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7320-C1AD-4234-8081-7DE40B7A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D4B904-FE3E-44BA-BD20-0D9F8EEC8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5660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73AEA-B61F-4142-978E-01AD0A1C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49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961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3057"/>
            </a:gs>
            <a:gs pos="91000">
              <a:schemeClr val="accent1">
                <a:lumMod val="45000"/>
                <a:lumOff val="55000"/>
              </a:schemeClr>
            </a:gs>
            <a:gs pos="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elay 20"/>
          <p:cNvSpPr/>
          <p:nvPr userDrawn="1"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19F4E9D6-F545-4838-AB86-4DB1CD430F2C}"/>
              </a:ext>
            </a:extLst>
          </p:cNvPr>
          <p:cNvSpPr/>
          <p:nvPr userDrawn="1"/>
        </p:nvSpPr>
        <p:spPr>
          <a:xfrm rot="5400000" flipV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E3E8E9-469A-4BA3-BB18-6FA750A9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168D6-E065-452F-9702-C3B23238D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:a16="http://schemas.microsoft.com/office/drawing/2014/main" id="{6B665A23-DBE0-4453-87F7-9165262BBF01}"/>
              </a:ext>
            </a:extLst>
          </p:cNvPr>
          <p:cNvSpPr/>
          <p:nvPr userDrawn="1"/>
        </p:nvSpPr>
        <p:spPr>
          <a:xfrm rot="162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55" y="5418484"/>
            <a:ext cx="1854681" cy="931124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0" y="6504578"/>
            <a:ext cx="12207240" cy="24081"/>
          </a:xfrm>
          <a:prstGeom prst="line">
            <a:avLst/>
          </a:prstGeom>
          <a:ln w="1079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88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0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166328"/>
            <a:ext cx="10515600" cy="2043403"/>
          </a:xfrm>
        </p:spPr>
        <p:txBody>
          <a:bodyPr>
            <a:normAutofit/>
          </a:bodyPr>
          <a:lstStyle/>
          <a:p>
            <a:r>
              <a:rPr lang="en-US" sz="6600" dirty="0" smtClean="0">
                <a:latin typeface="Cambria" panose="02040503050406030204" pitchFamily="18" charset="0"/>
              </a:rPr>
              <a:t>History Department</a:t>
            </a:r>
            <a:endParaRPr lang="en-US" sz="6600" dirty="0">
              <a:latin typeface="Cambria" panose="020405030504060302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</p:spPr>
        <p:txBody>
          <a:bodyPr>
            <a:normAutofit/>
          </a:bodyPr>
          <a:lstStyle/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Program Review Presentation</a:t>
            </a:r>
            <a:endParaRPr lang="en-US" dirty="0" smtClean="0">
              <a:solidFill>
                <a:schemeClr val="accent1"/>
              </a:solidFill>
            </a:endParaRPr>
          </a:p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Cohort 1: 2018-2019</a:t>
            </a:r>
          </a:p>
          <a:p>
            <a:pPr algn="r"/>
            <a:endParaRPr lang="en-US" sz="40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2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dirty="0" smtClean="0">
                <a:latin typeface="Cambria" panose="02040503050406030204" pitchFamily="18" charset="0"/>
              </a:rPr>
              <a:t>History Department Profile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4906"/>
            <a:ext cx="5910558" cy="4712057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ambria" panose="02040503050406030204" pitchFamily="18" charset="0"/>
              </a:rPr>
              <a:t>AA-T Degree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Guided Pathway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Rich Curriculum</a:t>
            </a:r>
          </a:p>
          <a:p>
            <a:pPr marL="0" indent="0">
              <a:buNone/>
            </a:pPr>
            <a:r>
              <a:rPr lang="en-US" b="1" dirty="0" smtClean="0">
                <a:latin typeface="Cambria" panose="02040503050406030204" pitchFamily="18" charset="0"/>
              </a:rPr>
              <a:t>Nurture: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Cultural awareness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Culturally competent &amp; inclusive college community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Critical thinking &amp; creative planning</a:t>
            </a:r>
          </a:p>
          <a:p>
            <a:endParaRPr lang="en-US" i="1" dirty="0" smtClean="0"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3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</p:spPr>
        <p:txBody>
          <a:bodyPr/>
          <a:lstStyle/>
          <a:p>
            <a:r>
              <a:rPr lang="en-US" dirty="0" smtClean="0">
                <a:latin typeface="Cambria" panose="02040503050406030204" pitchFamily="18" charset="0"/>
              </a:rPr>
              <a:t>Historical Analysis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ambria" panose="02040503050406030204" pitchFamily="18" charset="0"/>
              </a:rPr>
              <a:t>Program Strengths: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Our faculty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Breadth and depth of curriculum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ambria" panose="02040503050406030204" pitchFamily="18" charset="0"/>
              </a:rPr>
              <a:t>Program Challenges: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Disproportionately impacted students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Course cancellations</a:t>
            </a:r>
            <a:endParaRPr lang="en-US" dirty="0">
              <a:latin typeface="Cambria" panose="020405030504060302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313" y="3581549"/>
            <a:ext cx="4661140" cy="2646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95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mbria" panose="02040503050406030204" pitchFamily="18" charset="0"/>
              </a:rPr>
              <a:t>Objectives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5535"/>
            <a:ext cx="10515600" cy="4581428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ambria" panose="02040503050406030204" pitchFamily="18" charset="0"/>
              </a:rPr>
              <a:t>Request and process data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Protect our culturally rich curriculum 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Strategic scheduling &amp; publicity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Focus on pedagogy and syllabus revisions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Equity sub-committee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Academic skills</a:t>
            </a:r>
          </a:p>
          <a:p>
            <a:pPr marL="0" indent="0">
              <a:buNone/>
            </a:pPr>
            <a:r>
              <a:rPr lang="en-US" sz="3200" i="1" dirty="0">
                <a:latin typeface="Cambria" panose="02040503050406030204" pitchFamily="18" charset="0"/>
              </a:rPr>
              <a:t> </a:t>
            </a:r>
            <a:r>
              <a:rPr lang="en-US" sz="3200" i="1" dirty="0" smtClean="0">
                <a:latin typeface="Cambria" panose="02040503050406030204" pitchFamily="18" charset="0"/>
              </a:rPr>
              <a:t>   </a:t>
            </a:r>
            <a:r>
              <a:rPr lang="en-US" sz="3600" b="1" i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Mission	Vision 	Values</a:t>
            </a:r>
          </a:p>
          <a:p>
            <a:endParaRPr lang="en-US" sz="1600" i="1" dirty="0">
              <a:latin typeface="Cooper Black" panose="0208090404030B020404" pitchFamily="18" charset="0"/>
            </a:endParaRPr>
          </a:p>
          <a:p>
            <a:endParaRPr lang="en-US" sz="1600" i="1" dirty="0">
              <a:latin typeface="Cooper Black" panose="0208090404030B0204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211" y="2128524"/>
            <a:ext cx="4583789" cy="257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2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mbria" panose="02040503050406030204" pitchFamily="18" charset="0"/>
              </a:rPr>
              <a:t>Strategic Enhancement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mbria" panose="02040503050406030204" pitchFamily="18" charset="0"/>
              </a:rPr>
              <a:t>Secure schedules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Improved success rates 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Plan new learning spaces </a:t>
            </a:r>
          </a:p>
          <a:p>
            <a:r>
              <a:rPr lang="en-US" dirty="0" smtClean="0">
                <a:latin typeface="Cambria" panose="02040503050406030204" pitchFamily="18" charset="0"/>
              </a:rPr>
              <a:t>Smaller class sizes</a:t>
            </a:r>
          </a:p>
          <a:p>
            <a:pPr marL="0" indent="0">
              <a:buNone/>
            </a:pPr>
            <a:endParaRPr lang="en-US" dirty="0" smtClean="0">
              <a:latin typeface="Cooper Black" panose="0208090404030B020404" pitchFamily="18" charset="0"/>
            </a:endParaRPr>
          </a:p>
          <a:p>
            <a:pPr marL="0" indent="0">
              <a:buNone/>
            </a:pPr>
            <a:endParaRPr lang="en-US" dirty="0">
              <a:latin typeface="Cooper Black" panose="0208090404030B0204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086" y="1893864"/>
            <a:ext cx="4626634" cy="2660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4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mbria" panose="02040503050406030204" pitchFamily="18" charset="0"/>
              </a:rPr>
              <a:t>Planning Steps</a:t>
            </a:r>
            <a:endParaRPr lang="en-US" dirty="0">
              <a:latin typeface="Cambria" panose="020405030504060302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820728" cy="4351338"/>
          </a:xfrm>
        </p:spPr>
        <p:txBody>
          <a:bodyPr/>
          <a:lstStyle/>
          <a:p>
            <a:pPr lvl="0"/>
            <a:r>
              <a:rPr lang="en-US" dirty="0">
                <a:latin typeface="Cambria" panose="02040503050406030204" pitchFamily="18" charset="0"/>
              </a:rPr>
              <a:t>Request and process </a:t>
            </a:r>
            <a:r>
              <a:rPr lang="en-US" dirty="0" smtClean="0">
                <a:latin typeface="Cambria" panose="02040503050406030204" pitchFamily="18" charset="0"/>
              </a:rPr>
              <a:t>data</a:t>
            </a:r>
            <a:endParaRPr lang="en-US" dirty="0">
              <a:latin typeface="Cambria" panose="02040503050406030204" pitchFamily="18" charset="0"/>
            </a:endParaRPr>
          </a:p>
          <a:p>
            <a:pPr lvl="0"/>
            <a:r>
              <a:rPr lang="en-US" dirty="0">
                <a:latin typeface="Cambria" panose="02040503050406030204" pitchFamily="18" charset="0"/>
              </a:rPr>
              <a:t>Protect our culturally rich curriculum </a:t>
            </a:r>
          </a:p>
          <a:p>
            <a:pPr lvl="0"/>
            <a:r>
              <a:rPr lang="en-US" dirty="0" smtClean="0">
                <a:latin typeface="Cambria" panose="02040503050406030204" pitchFamily="18" charset="0"/>
              </a:rPr>
              <a:t>Focus </a:t>
            </a:r>
            <a:r>
              <a:rPr lang="en-US" dirty="0">
                <a:latin typeface="Cambria" panose="02040503050406030204" pitchFamily="18" charset="0"/>
              </a:rPr>
              <a:t>on </a:t>
            </a:r>
            <a:r>
              <a:rPr lang="en-US" dirty="0" smtClean="0">
                <a:latin typeface="Cambria" panose="02040503050406030204" pitchFamily="18" charset="0"/>
              </a:rPr>
              <a:t>pedagogy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6003023" y="784178"/>
            <a:ext cx="5021536" cy="3830954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49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2119</TotalTime>
  <Words>212</Words>
  <Application>Microsoft Office PowerPoint</Application>
  <PresentationFormat>Widescreen</PresentationFormat>
  <Paragraphs>45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Cooper Black</vt:lpstr>
      <vt:lpstr>Office Theme</vt:lpstr>
      <vt:lpstr>History Department</vt:lpstr>
      <vt:lpstr> History Department Profile</vt:lpstr>
      <vt:lpstr>Historical Analysis</vt:lpstr>
      <vt:lpstr>Objectives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CJ</dc:creator>
  <cp:lastModifiedBy>Leonhardt, Camille</cp:lastModifiedBy>
  <cp:revision>80</cp:revision>
  <dcterms:created xsi:type="dcterms:W3CDTF">2018-10-09T16:48:02Z</dcterms:created>
  <dcterms:modified xsi:type="dcterms:W3CDTF">2019-04-22T19:25:17Z</dcterms:modified>
</cp:coreProperties>
</file>