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notesMasterIdLst>
    <p:notesMasterId r:id="rId8"/>
  </p:notesMasterIdLst>
  <p:sldIdLst>
    <p:sldId id="275" r:id="rId2"/>
    <p:sldId id="267" r:id="rId3"/>
    <p:sldId id="276" r:id="rId4"/>
    <p:sldId id="265" r:id="rId5"/>
    <p:sldId id="272" r:id="rId6"/>
    <p:sldId id="277" r:id="rId7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2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057"/>
    <a:srgbClr val="BA0C2F"/>
    <a:srgbClr val="93CEFF"/>
    <a:srgbClr val="6DBDFF"/>
    <a:srgbClr val="002F56"/>
    <a:srgbClr val="008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 autoAdjust="0"/>
  </p:normalViewPr>
  <p:slideViewPr>
    <p:cSldViewPr snapToGrid="0">
      <p:cViewPr varScale="1">
        <p:scale>
          <a:sx n="84" d="100"/>
          <a:sy n="84" d="100"/>
        </p:scale>
        <p:origin x="402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-3192" y="-62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BDB0798-8BCF-4EBC-9109-D84DA2D3C184}" type="datetimeFigureOut">
              <a:rPr lang="en-US" smtClean="0"/>
              <a:t>5/8/2019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ABF1528-91F2-4E57-8CC3-616A321C5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534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 your program does</a:t>
            </a:r>
            <a:r>
              <a:rPr lang="en-US" baseline="0" dirty="0" smtClean="0"/>
              <a:t> and how this fits with the mission of ARC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245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your program’s </a:t>
            </a:r>
            <a:r>
              <a:rPr lang="en-US" baseline="0" dirty="0" smtClean="0"/>
              <a:t>strengths and challenges based on review of your historical data or other records.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868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</a:t>
            </a:r>
            <a:r>
              <a:rPr lang="en-US" baseline="0" dirty="0" smtClean="0"/>
              <a:t> what your program wants to accomplish. Discuss how these accomplishments will or do support the </a:t>
            </a:r>
            <a:r>
              <a:rPr lang="en-US" baseline="0" dirty="0" err="1" smtClean="0"/>
              <a:t>ARCmission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14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</a:t>
            </a:r>
            <a:r>
              <a:rPr lang="en-US" baseline="0" dirty="0" smtClean="0"/>
              <a:t> </a:t>
            </a:r>
            <a:r>
              <a:rPr lang="en-US" dirty="0" smtClean="0"/>
              <a:t>your program’s ideal future</a:t>
            </a:r>
            <a:r>
              <a:rPr lang="en-US" baseline="0" dirty="0" smtClean="0"/>
              <a:t> looks like. Discuss how this vision supports ARC’s commitment to social justice and equity.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02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planning steps your program</a:t>
            </a:r>
            <a:r>
              <a:rPr lang="en-US" baseline="0" dirty="0" smtClean="0"/>
              <a:t> is planning to take within the next year (or so). These would be found in your Annual Unit Plan.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785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0F647-E769-422A-8455-95DEA01EBD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C802D0-5B0F-49FF-ADAC-25C471AD2A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190095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BA0C2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3750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968D1-4F76-413E-9FAA-D2FD8221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74B3E-3E45-4A8C-9CB1-AF4B42B81B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837313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EFCFD-758C-4967-9AD6-26AF78D81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2700E6-B63E-4CE9-A41A-C2818757F6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BA0C2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4514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4230E-4A85-4416-8669-FAE95D77C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57320-C1AD-4234-8081-7DE40B7A6D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D4B904-FE3E-44BA-BD20-0D9F8EEC88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956607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73AEA-B61F-4142-978E-01AD0A1C3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849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6961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3057"/>
            </a:gs>
            <a:gs pos="91000">
              <a:schemeClr val="accent1">
                <a:lumMod val="45000"/>
                <a:lumOff val="55000"/>
              </a:schemeClr>
            </a:gs>
            <a:gs pos="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lowchart: Delay 20"/>
          <p:cNvSpPr/>
          <p:nvPr userDrawn="1"/>
        </p:nvSpPr>
        <p:spPr>
          <a:xfrm flipH="1">
            <a:off x="9964131" y="4751109"/>
            <a:ext cx="2227868" cy="2105164"/>
          </a:xfrm>
          <a:prstGeom prst="flowChartDelay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Diagonal Corners Snipped 10">
            <a:extLst>
              <a:ext uri="{FF2B5EF4-FFF2-40B4-BE49-F238E27FC236}">
                <a16:creationId xmlns:a16="http://schemas.microsoft.com/office/drawing/2014/main" id="{19F4E9D6-F545-4838-AB86-4DB1CD430F2C}"/>
              </a:ext>
            </a:extLst>
          </p:cNvPr>
          <p:cNvSpPr/>
          <p:nvPr userDrawn="1"/>
        </p:nvSpPr>
        <p:spPr>
          <a:xfrm rot="5400000" flipV="1">
            <a:off x="9880890" y="5136010"/>
            <a:ext cx="1313312" cy="2127214"/>
          </a:xfrm>
          <a:prstGeom prst="flowChartManualInput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E3E8E9-469A-4BA3-BB18-6FA750A9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168D6-E065-452F-9702-C3B23238D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: Diagonal Corners Snipped 8">
            <a:extLst>
              <a:ext uri="{FF2B5EF4-FFF2-40B4-BE49-F238E27FC236}">
                <a16:creationId xmlns:a16="http://schemas.microsoft.com/office/drawing/2014/main" id="{6B665A23-DBE0-4453-87F7-9165262BBF01}"/>
              </a:ext>
            </a:extLst>
          </p:cNvPr>
          <p:cNvSpPr/>
          <p:nvPr userDrawn="1"/>
        </p:nvSpPr>
        <p:spPr>
          <a:xfrm rot="16200000">
            <a:off x="10144654" y="4815686"/>
            <a:ext cx="1673257" cy="2430221"/>
          </a:xfrm>
          <a:prstGeom prst="flowChartManualInput">
            <a:avLst/>
          </a:prstGeom>
          <a:solidFill>
            <a:srgbClr val="BA0C2F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955" y="5418484"/>
            <a:ext cx="1854681" cy="931124"/>
          </a:xfrm>
          <a:prstGeom prst="rect">
            <a:avLst/>
          </a:prstGeom>
        </p:spPr>
      </p:pic>
      <p:cxnSp>
        <p:nvCxnSpPr>
          <p:cNvPr id="16" name="Straight Connector 15"/>
          <p:cNvCxnSpPr/>
          <p:nvPr userDrawn="1"/>
        </p:nvCxnSpPr>
        <p:spPr>
          <a:xfrm flipV="1">
            <a:off x="0" y="6504578"/>
            <a:ext cx="12207240" cy="24081"/>
          </a:xfrm>
          <a:prstGeom prst="line">
            <a:avLst/>
          </a:prstGeom>
          <a:ln w="1079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4882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4" r:id="rId5"/>
    <p:sldLayoutId id="214748367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305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543" y="218170"/>
            <a:ext cx="10515600" cy="1107393"/>
          </a:xfrm>
        </p:spPr>
        <p:txBody>
          <a:bodyPr/>
          <a:lstStyle/>
          <a:p>
            <a:r>
              <a:rPr lang="en-US" dirty="0" smtClean="0"/>
              <a:t>Operations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97763"/>
            <a:ext cx="10515600" cy="1922107"/>
          </a:xfrm>
        </p:spPr>
        <p:txBody>
          <a:bodyPr>
            <a:normAutofit/>
          </a:bodyPr>
          <a:lstStyle/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Program Review Presentation</a:t>
            </a:r>
            <a:endParaRPr lang="en-US" dirty="0" smtClean="0">
              <a:solidFill>
                <a:schemeClr val="accent1"/>
              </a:solidFill>
            </a:endParaRPr>
          </a:p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Cohort 1: 2018-2019</a:t>
            </a:r>
          </a:p>
          <a:p>
            <a:pPr algn="r"/>
            <a:endParaRPr lang="en-US" sz="4000" dirty="0" smtClean="0">
              <a:solidFill>
                <a:schemeClr val="accent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rgbClr val="003057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 Operations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820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dirty="0" smtClean="0"/>
              <a:t> Operations Profile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4906"/>
            <a:ext cx="10515600" cy="4712057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sz="4400" b="1" i="1" dirty="0" smtClean="0"/>
              <a:t>Division: </a:t>
            </a:r>
            <a:r>
              <a:rPr lang="en-US" sz="4400" i="1" dirty="0" smtClean="0"/>
              <a:t>Administrative Services </a:t>
            </a:r>
          </a:p>
          <a:p>
            <a:pPr marL="0" indent="0">
              <a:buNone/>
            </a:pPr>
            <a:endParaRPr lang="en-US" sz="1600" i="1" dirty="0" smtClean="0"/>
          </a:p>
          <a:p>
            <a:pPr marL="0" indent="0">
              <a:buNone/>
            </a:pPr>
            <a:r>
              <a:rPr lang="en-US" sz="4400" b="1" i="1" dirty="0" smtClean="0"/>
              <a:t>Department: </a:t>
            </a:r>
            <a:r>
              <a:rPr lang="en-US" sz="4400" i="1" dirty="0" smtClean="0"/>
              <a:t>Maintenance</a:t>
            </a:r>
          </a:p>
          <a:p>
            <a:pPr marL="0" indent="0">
              <a:buNone/>
            </a:pPr>
            <a:r>
              <a:rPr lang="en-US" sz="4400" i="1" dirty="0" smtClean="0"/>
              <a:t>	</a:t>
            </a:r>
            <a:r>
              <a:rPr lang="en-US" sz="4400" i="1" dirty="0"/>
              <a:t> </a:t>
            </a:r>
            <a:r>
              <a:rPr lang="en-US" sz="4400" i="1" dirty="0" smtClean="0"/>
              <a:t>       Custodial  </a:t>
            </a:r>
          </a:p>
          <a:p>
            <a:pPr marL="0" indent="0">
              <a:buNone/>
            </a:pPr>
            <a:r>
              <a:rPr lang="en-US" sz="4400" i="1" dirty="0" smtClean="0"/>
              <a:t>	       Office staff </a:t>
            </a:r>
          </a:p>
          <a:p>
            <a:pPr marL="0" indent="0">
              <a:buNone/>
            </a:pPr>
            <a:endParaRPr lang="en-US" sz="1600" i="1" dirty="0" smtClean="0"/>
          </a:p>
          <a:p>
            <a:pPr marL="0" indent="0">
              <a:buNone/>
            </a:pPr>
            <a:r>
              <a:rPr lang="en-US" sz="4400" b="1" i="1" dirty="0" smtClean="0"/>
              <a:t>Responsibilities: </a:t>
            </a:r>
            <a:r>
              <a:rPr lang="en-US" sz="4400" i="1" dirty="0"/>
              <a:t>G</a:t>
            </a:r>
            <a:r>
              <a:rPr lang="en-US" sz="4400" i="1" dirty="0" smtClean="0"/>
              <a:t>eneral upkeep of facilities  </a:t>
            </a:r>
          </a:p>
          <a:p>
            <a:pPr marL="0" indent="0">
              <a:buNone/>
            </a:pPr>
            <a:r>
              <a:rPr lang="en-US" sz="4400" i="1" dirty="0"/>
              <a:t>	 </a:t>
            </a:r>
            <a:r>
              <a:rPr lang="en-US" sz="4400" i="1" dirty="0" smtClean="0"/>
              <a:t>             Facility reservations </a:t>
            </a:r>
          </a:p>
          <a:p>
            <a:pPr marL="0" indent="0">
              <a:buNone/>
            </a:pPr>
            <a:r>
              <a:rPr lang="en-US" sz="4400" i="1" dirty="0"/>
              <a:t>	 </a:t>
            </a:r>
            <a:r>
              <a:rPr lang="en-US" sz="4400" i="1" dirty="0" smtClean="0"/>
              <a:t>            Support staff to the campus</a:t>
            </a:r>
          </a:p>
          <a:p>
            <a:pPr marL="0" indent="0">
              <a:buNone/>
            </a:pPr>
            <a:endParaRPr lang="en-US" sz="1600" i="1" dirty="0" smtClean="0"/>
          </a:p>
          <a:p>
            <a:pPr marL="0" indent="0">
              <a:buNone/>
            </a:pPr>
            <a:r>
              <a:rPr lang="en-US" sz="4400" b="1" i="1" dirty="0" smtClean="0"/>
              <a:t>Mission</a:t>
            </a:r>
            <a:r>
              <a:rPr lang="en-US" sz="4400" b="1" i="1" dirty="0"/>
              <a:t>: </a:t>
            </a:r>
            <a:r>
              <a:rPr lang="en-US" sz="4400" i="1" dirty="0"/>
              <a:t>Help facilitate an inclusive learning environment through ongoing improvements</a:t>
            </a:r>
            <a:endParaRPr lang="en-US" sz="4400" i="1" dirty="0" smtClean="0"/>
          </a:p>
          <a:p>
            <a:pPr marL="0" indent="0">
              <a:buNone/>
            </a:pPr>
            <a:r>
              <a:rPr lang="en-US" sz="4400" i="1" dirty="0" smtClean="0"/>
              <a:t>	Ensure facilities are operational and clean </a:t>
            </a:r>
          </a:p>
          <a:p>
            <a:pPr marL="0" indent="0">
              <a:buNone/>
            </a:pPr>
            <a:r>
              <a:rPr lang="en-US" sz="4400" i="1" dirty="0"/>
              <a:t> </a:t>
            </a:r>
            <a:r>
              <a:rPr lang="en-US" sz="4400" i="1" dirty="0" smtClean="0"/>
              <a:t>             Provide support to meet department functionality needs </a:t>
            </a:r>
          </a:p>
          <a:p>
            <a:pPr marL="0" indent="0">
              <a:buNone/>
            </a:pP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9533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01531"/>
            <a:ext cx="10515600" cy="922499"/>
          </a:xfrm>
        </p:spPr>
        <p:txBody>
          <a:bodyPr/>
          <a:lstStyle/>
          <a:p>
            <a:r>
              <a:rPr lang="en-US" dirty="0" smtClean="0"/>
              <a:t>Historical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287624"/>
            <a:ext cx="5181600" cy="4889339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Program Strengths:</a:t>
            </a:r>
          </a:p>
          <a:p>
            <a:r>
              <a:rPr lang="en-US" dirty="0" smtClean="0"/>
              <a:t>Teamwork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287624"/>
            <a:ext cx="5181600" cy="4889339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Program Challenges:</a:t>
            </a:r>
          </a:p>
          <a:p>
            <a:r>
              <a:rPr lang="en-US" dirty="0" smtClean="0"/>
              <a:t>Staff to maintain aging facilities and accommodate department restructures</a:t>
            </a:r>
          </a:p>
          <a:p>
            <a:r>
              <a:rPr lang="en-US" dirty="0" smtClean="0"/>
              <a:t>Storage space to accommodate growing needs of department and campus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003057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Historical Analysis</a:t>
            </a:r>
          </a:p>
        </p:txBody>
      </p:sp>
    </p:spTree>
    <p:extLst>
      <p:ext uri="{BB962C8B-B14F-4D97-AF65-F5344CB8AC3E}">
        <p14:creationId xmlns:p14="http://schemas.microsoft.com/office/powerpoint/2010/main" val="4271957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000" y="0"/>
            <a:ext cx="10515600" cy="1325563"/>
          </a:xfrm>
        </p:spPr>
        <p:txBody>
          <a:bodyPr/>
          <a:lstStyle/>
          <a:p>
            <a:r>
              <a:rPr lang="en-US" dirty="0" smtClean="0"/>
              <a:t>Objectives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95535"/>
            <a:ext cx="10515600" cy="4581428"/>
          </a:xfrm>
        </p:spPr>
        <p:txBody>
          <a:bodyPr>
            <a:normAutofit/>
          </a:bodyPr>
          <a:lstStyle/>
          <a:p>
            <a:r>
              <a:rPr lang="en-US" sz="1800" i="1" dirty="0" smtClean="0"/>
              <a:t>Increase recycling efforts through systematic changes to current processes</a:t>
            </a:r>
          </a:p>
          <a:p>
            <a:r>
              <a:rPr lang="en-US" sz="1800" i="1" dirty="0" smtClean="0"/>
              <a:t>Provide open transparent communication to campus and community about construction, projects and changes</a:t>
            </a:r>
          </a:p>
          <a:p>
            <a:r>
              <a:rPr lang="en-US" sz="1800" i="1" dirty="0"/>
              <a:t>Maintain facilities with effective repairs</a:t>
            </a:r>
          </a:p>
          <a:p>
            <a:r>
              <a:rPr lang="en-US" sz="1800" i="1" dirty="0" smtClean="0"/>
              <a:t>Complete and/or coordinate upgrades </a:t>
            </a:r>
            <a:r>
              <a:rPr lang="en-US" sz="1800" i="1" dirty="0"/>
              <a:t>to campus facilities and </a:t>
            </a:r>
            <a:r>
              <a:rPr lang="en-US" sz="1800" i="1" dirty="0" smtClean="0"/>
              <a:t>equipment</a:t>
            </a:r>
          </a:p>
          <a:p>
            <a:r>
              <a:rPr lang="en-US" sz="1800" i="1" dirty="0" smtClean="0"/>
              <a:t>Work </a:t>
            </a:r>
            <a:r>
              <a:rPr lang="en-US" sz="1800" i="1" dirty="0"/>
              <a:t>with the community and campus to schedule facility reservations</a:t>
            </a:r>
          </a:p>
          <a:p>
            <a:r>
              <a:rPr lang="en-US" sz="1800" i="1" dirty="0"/>
              <a:t>Provide the campus with vehicles to attend events</a:t>
            </a:r>
          </a:p>
          <a:p>
            <a:r>
              <a:rPr lang="en-US" sz="1800" i="1" dirty="0"/>
              <a:t>Maintain campus and facility </a:t>
            </a:r>
            <a:r>
              <a:rPr lang="en-US" sz="1800" i="1" dirty="0" smtClean="0"/>
              <a:t>cleanliness</a:t>
            </a:r>
          </a:p>
          <a:p>
            <a:r>
              <a:rPr lang="en-US" sz="1800" i="1" dirty="0"/>
              <a:t>Provide ongoing support to the campus in all </a:t>
            </a:r>
            <a:r>
              <a:rPr lang="en-US" sz="1800" i="1" dirty="0" smtClean="0"/>
              <a:t>capacities</a:t>
            </a:r>
          </a:p>
          <a:p>
            <a:r>
              <a:rPr lang="en-US" sz="1800" i="1" dirty="0"/>
              <a:t>Evaluate processes and create strategic changes to enhance department effectiveness</a:t>
            </a:r>
          </a:p>
          <a:p>
            <a:endParaRPr lang="en-US" sz="1400" i="1" dirty="0"/>
          </a:p>
          <a:p>
            <a:endParaRPr lang="en-US" sz="1400" i="1" dirty="0"/>
          </a:p>
          <a:p>
            <a:endParaRPr lang="en-US" sz="1400" i="1" dirty="0" smtClean="0"/>
          </a:p>
          <a:p>
            <a:endParaRPr lang="en-US" sz="1400" i="1" dirty="0" smtClean="0"/>
          </a:p>
          <a:p>
            <a:endParaRPr lang="en-US" sz="1400" i="1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003057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 Objectives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27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185" y="-1"/>
            <a:ext cx="10515600" cy="1325563"/>
          </a:xfrm>
        </p:spPr>
        <p:txBody>
          <a:bodyPr/>
          <a:lstStyle/>
          <a:p>
            <a:r>
              <a:rPr lang="en-US" dirty="0" smtClean="0"/>
              <a:t>Strategic Enhancement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</a:t>
            </a:r>
            <a:r>
              <a:rPr lang="en-US" dirty="0" smtClean="0"/>
              <a:t>ork with all departments on campus, instructional and support/student services </a:t>
            </a:r>
          </a:p>
          <a:p>
            <a:r>
              <a:rPr lang="en-US" dirty="0" smtClean="0"/>
              <a:t>Help improve institutional effectiveness </a:t>
            </a:r>
            <a:endParaRPr lang="en-US" dirty="0"/>
          </a:p>
          <a:p>
            <a:r>
              <a:rPr lang="en-US" dirty="0" smtClean="0"/>
              <a:t>Improving Maintenance, Custodial and Operational efficiencies </a:t>
            </a:r>
            <a:endParaRPr lang="en-US" dirty="0"/>
          </a:p>
          <a:p>
            <a:r>
              <a:rPr lang="en-US" dirty="0" smtClean="0"/>
              <a:t>Provide safe, clean, complainant facilities </a:t>
            </a:r>
          </a:p>
          <a:p>
            <a:r>
              <a:rPr lang="en-US" dirty="0" smtClean="0"/>
              <a:t>Support an inclusive and equitable educational environment</a:t>
            </a: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003057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 Strategic Enhancement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84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000" y="-1"/>
            <a:ext cx="10515600" cy="1325563"/>
          </a:xfrm>
        </p:spPr>
        <p:txBody>
          <a:bodyPr/>
          <a:lstStyle/>
          <a:p>
            <a:r>
              <a:rPr lang="en-US" dirty="0" smtClean="0"/>
              <a:t>Planning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Increase sustainability efforts</a:t>
            </a:r>
          </a:p>
          <a:p>
            <a:r>
              <a:rPr lang="en-US" dirty="0" smtClean="0"/>
              <a:t>Provide transparent communication</a:t>
            </a:r>
          </a:p>
          <a:p>
            <a:r>
              <a:rPr lang="en-US" dirty="0" smtClean="0"/>
              <a:t>Enhance facilities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003057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 Planning Steps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4971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4155</TotalTime>
  <Words>290</Words>
  <Application>Microsoft Office PowerPoint</Application>
  <PresentationFormat>Widescreen</PresentationFormat>
  <Paragraphs>63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Operations</vt:lpstr>
      <vt:lpstr> Operations Profile </vt:lpstr>
      <vt:lpstr>Historical Analysis</vt:lpstr>
      <vt:lpstr>Objectives </vt:lpstr>
      <vt:lpstr>Strategic Enhancement</vt:lpstr>
      <vt:lpstr>Planning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CJ</dc:creator>
  <cp:lastModifiedBy>Blevis, Matthew</cp:lastModifiedBy>
  <cp:revision>88</cp:revision>
  <cp:lastPrinted>2019-05-07T20:02:32Z</cp:lastPrinted>
  <dcterms:created xsi:type="dcterms:W3CDTF">2018-10-09T16:48:02Z</dcterms:created>
  <dcterms:modified xsi:type="dcterms:W3CDTF">2019-05-08T18:54:08Z</dcterms:modified>
</cp:coreProperties>
</file>