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notesMasterIdLst>
    <p:notesMasterId r:id="rId8"/>
  </p:notesMasterIdLst>
  <p:sldIdLst>
    <p:sldId id="275" r:id="rId2"/>
    <p:sldId id="267" r:id="rId3"/>
    <p:sldId id="276" r:id="rId4"/>
    <p:sldId id="265" r:id="rId5"/>
    <p:sldId id="272" r:id="rId6"/>
    <p:sldId id="27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057"/>
    <a:srgbClr val="BA0C2F"/>
    <a:srgbClr val="93CEFF"/>
    <a:srgbClr val="6DBDFF"/>
    <a:srgbClr val="002F56"/>
    <a:srgbClr val="008B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 autoAdjust="0"/>
  </p:normalViewPr>
  <p:slideViewPr>
    <p:cSldViewPr snapToGrid="0">
      <p:cViewPr varScale="1">
        <p:scale>
          <a:sx n="85" d="100"/>
          <a:sy n="85" d="100"/>
        </p:scale>
        <p:origin x="365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-3192" y="-6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DB0798-8BCF-4EBC-9109-D84DA2D3C184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BF1528-91F2-4E57-8CC3-616A321C55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534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Describe what your program does</a:t>
            </a:r>
            <a:r>
              <a:rPr lang="en-US" baseline="0" dirty="0" smtClean="0"/>
              <a:t> and how this fits with the mission of ARC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245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 your program’s </a:t>
            </a:r>
            <a:r>
              <a:rPr lang="en-US" baseline="0" dirty="0" smtClean="0"/>
              <a:t>strengths and challenges based on review of your historical data or other records.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8680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</a:t>
            </a:r>
            <a:r>
              <a:rPr lang="en-US" baseline="0" dirty="0" smtClean="0"/>
              <a:t> what your program wants to accomplish. Discuss how these accomplishments will or do support the </a:t>
            </a:r>
            <a:r>
              <a:rPr lang="en-US" baseline="0" dirty="0" err="1" smtClean="0"/>
              <a:t>ARCmission</a:t>
            </a:r>
            <a:r>
              <a:rPr lang="en-US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7140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Describe what</a:t>
            </a:r>
            <a:r>
              <a:rPr lang="en-US" baseline="0" dirty="0" smtClean="0"/>
              <a:t> </a:t>
            </a:r>
            <a:r>
              <a:rPr lang="en-US" dirty="0" smtClean="0"/>
              <a:t>your program’s ideal future</a:t>
            </a:r>
            <a:r>
              <a:rPr lang="en-US" baseline="0" dirty="0" smtClean="0"/>
              <a:t> looks like. Discuss how this vision supports ARC’s commitment to social justice and equity.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02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 planning steps your program</a:t>
            </a:r>
            <a:r>
              <a:rPr lang="en-US" baseline="0" dirty="0" smtClean="0"/>
              <a:t> is planning to take within the next year (or so). These would be found in your Annual Unit Plan.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785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0F647-E769-422A-8455-95DEA01EBD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C802D0-5B0F-49FF-ADAC-25C471AD2A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190095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BA0C2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33750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968D1-4F76-413E-9FAA-D2FD8221A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274B3E-3E45-4A8C-9CB1-AF4B42B81B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  <a:lvl2pPr>
              <a:defRPr>
                <a:solidFill>
                  <a:srgbClr val="003057"/>
                </a:solidFill>
              </a:defRPr>
            </a:lvl2pPr>
            <a:lvl3pPr>
              <a:defRPr>
                <a:solidFill>
                  <a:srgbClr val="003057"/>
                </a:solidFill>
              </a:defRPr>
            </a:lvl3pPr>
            <a:lvl4pPr>
              <a:defRPr>
                <a:solidFill>
                  <a:srgbClr val="003057"/>
                </a:solidFill>
              </a:defRPr>
            </a:lvl4pPr>
            <a:lvl5pPr>
              <a:defRPr>
                <a:solidFill>
                  <a:srgbClr val="003057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837313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5EFCFD-758C-4967-9AD6-26AF78D81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2700E6-B63E-4CE9-A41A-C2818757F6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BA0C2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04514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4230E-4A85-4416-8669-FAE95D77C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C57320-C1AD-4234-8081-7DE40B7A6D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BA0C2F"/>
                </a:solidFill>
              </a:defRPr>
            </a:lvl1pPr>
            <a:lvl2pPr>
              <a:defRPr>
                <a:solidFill>
                  <a:srgbClr val="BA0C2F"/>
                </a:solidFill>
              </a:defRPr>
            </a:lvl2pPr>
            <a:lvl3pPr>
              <a:defRPr>
                <a:solidFill>
                  <a:srgbClr val="BA0C2F"/>
                </a:solidFill>
              </a:defRPr>
            </a:lvl3pPr>
            <a:lvl4pPr>
              <a:defRPr>
                <a:solidFill>
                  <a:srgbClr val="BA0C2F"/>
                </a:solidFill>
              </a:defRPr>
            </a:lvl4pPr>
            <a:lvl5pPr>
              <a:defRPr>
                <a:solidFill>
                  <a:srgbClr val="BA0C2F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D4B904-FE3E-44BA-BD20-0D9F8EEC88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BA0C2F"/>
                </a:solidFill>
              </a:defRPr>
            </a:lvl1pPr>
            <a:lvl2pPr>
              <a:defRPr>
                <a:solidFill>
                  <a:srgbClr val="BA0C2F"/>
                </a:solidFill>
              </a:defRPr>
            </a:lvl2pPr>
            <a:lvl3pPr>
              <a:defRPr>
                <a:solidFill>
                  <a:srgbClr val="BA0C2F"/>
                </a:solidFill>
              </a:defRPr>
            </a:lvl3pPr>
            <a:lvl4pPr>
              <a:defRPr>
                <a:solidFill>
                  <a:srgbClr val="BA0C2F"/>
                </a:solidFill>
              </a:defRPr>
            </a:lvl4pPr>
            <a:lvl5pPr>
              <a:defRPr>
                <a:solidFill>
                  <a:srgbClr val="BA0C2F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956607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73AEA-B61F-4142-978E-01AD0A1C3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849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6961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3057"/>
            </a:gs>
            <a:gs pos="91000">
              <a:schemeClr val="accent1">
                <a:lumMod val="45000"/>
                <a:lumOff val="55000"/>
              </a:schemeClr>
            </a:gs>
            <a:gs pos="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lowchart: Delay 20"/>
          <p:cNvSpPr/>
          <p:nvPr userDrawn="1"/>
        </p:nvSpPr>
        <p:spPr>
          <a:xfrm flipH="1">
            <a:off x="9964131" y="4751109"/>
            <a:ext cx="2227868" cy="2105164"/>
          </a:xfrm>
          <a:prstGeom prst="flowChartDelay">
            <a:avLst/>
          </a:prstGeom>
          <a:solidFill>
            <a:srgbClr val="0030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: Diagonal Corners Snipped 10">
            <a:extLst>
              <a:ext uri="{FF2B5EF4-FFF2-40B4-BE49-F238E27FC236}">
                <a16:creationId xmlns:a16="http://schemas.microsoft.com/office/drawing/2014/main" id="{19F4E9D6-F545-4838-AB86-4DB1CD430F2C}"/>
              </a:ext>
            </a:extLst>
          </p:cNvPr>
          <p:cNvSpPr/>
          <p:nvPr userDrawn="1"/>
        </p:nvSpPr>
        <p:spPr>
          <a:xfrm rot="5400000" flipV="1">
            <a:off x="9880890" y="5136010"/>
            <a:ext cx="1313312" cy="2127214"/>
          </a:xfrm>
          <a:prstGeom prst="flowChartManualInput">
            <a:avLst/>
          </a:prstGeom>
          <a:solidFill>
            <a:srgbClr val="003057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E3E8E9-469A-4BA3-BB18-6FA750A91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3168D6-E065-452F-9702-C3B23238DB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: Diagonal Corners Snipped 8">
            <a:extLst>
              <a:ext uri="{FF2B5EF4-FFF2-40B4-BE49-F238E27FC236}">
                <a16:creationId xmlns:a16="http://schemas.microsoft.com/office/drawing/2014/main" id="{6B665A23-DBE0-4453-87F7-9165262BBF01}"/>
              </a:ext>
            </a:extLst>
          </p:cNvPr>
          <p:cNvSpPr/>
          <p:nvPr userDrawn="1"/>
        </p:nvSpPr>
        <p:spPr>
          <a:xfrm rot="16200000">
            <a:off x="10144654" y="4815686"/>
            <a:ext cx="1673257" cy="2430221"/>
          </a:xfrm>
          <a:prstGeom prst="flowChartManualInput">
            <a:avLst/>
          </a:prstGeom>
          <a:solidFill>
            <a:srgbClr val="BA0C2F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955" y="5418484"/>
            <a:ext cx="1854681" cy="931124"/>
          </a:xfrm>
          <a:prstGeom prst="rect">
            <a:avLst/>
          </a:prstGeom>
        </p:spPr>
      </p:pic>
      <p:cxnSp>
        <p:nvCxnSpPr>
          <p:cNvPr id="16" name="Straight Connector 15"/>
          <p:cNvCxnSpPr/>
          <p:nvPr userDrawn="1"/>
        </p:nvCxnSpPr>
        <p:spPr>
          <a:xfrm flipV="1">
            <a:off x="0" y="6504578"/>
            <a:ext cx="12207240" cy="24081"/>
          </a:xfrm>
          <a:prstGeom prst="line">
            <a:avLst/>
          </a:prstGeom>
          <a:ln w="1079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4882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4" r:id="rId5"/>
    <p:sldLayoutId id="2147483675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3057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166328"/>
            <a:ext cx="10515600" cy="2043403"/>
          </a:xfrm>
        </p:spPr>
        <p:txBody>
          <a:bodyPr/>
          <a:lstStyle/>
          <a:p>
            <a:pPr algn="r"/>
            <a:r>
              <a:rPr lang="en-US" dirty="0" smtClean="0"/>
              <a:t>International Student Program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97763"/>
            <a:ext cx="10515600" cy="1922107"/>
          </a:xfrm>
        </p:spPr>
        <p:txBody>
          <a:bodyPr>
            <a:normAutofit/>
          </a:bodyPr>
          <a:lstStyle/>
          <a:p>
            <a:pPr algn="r"/>
            <a:r>
              <a:rPr lang="en-US" sz="4000" dirty="0" smtClean="0">
                <a:solidFill>
                  <a:schemeClr val="accent1"/>
                </a:solidFill>
              </a:rPr>
              <a:t>Program Review Presentation</a:t>
            </a:r>
            <a:endParaRPr lang="en-US" dirty="0" smtClean="0">
              <a:solidFill>
                <a:schemeClr val="accent1"/>
              </a:solidFill>
            </a:endParaRPr>
          </a:p>
          <a:p>
            <a:pPr algn="r"/>
            <a:r>
              <a:rPr lang="en-US" sz="4000" dirty="0" smtClean="0">
                <a:solidFill>
                  <a:schemeClr val="accent1"/>
                </a:solidFill>
              </a:rPr>
              <a:t>Cohort 1: 2018-2019</a:t>
            </a:r>
          </a:p>
          <a:p>
            <a:pPr algn="r"/>
            <a:endParaRPr lang="en-US" sz="40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820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506" y="329267"/>
            <a:ext cx="10515600" cy="1325563"/>
          </a:xfrm>
        </p:spPr>
        <p:txBody>
          <a:bodyPr/>
          <a:lstStyle/>
          <a:p>
            <a:r>
              <a:rPr lang="en-US" dirty="0" smtClean="0"/>
              <a:t> International Student Program Profile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64906"/>
            <a:ext cx="10515600" cy="4712057"/>
          </a:xfrm>
        </p:spPr>
        <p:txBody>
          <a:bodyPr>
            <a:normAutofit/>
          </a:bodyPr>
          <a:lstStyle/>
          <a:p>
            <a:r>
              <a:rPr lang="en-US" dirty="0" smtClean="0"/>
              <a:t>Serves students on an F-1 student visa</a:t>
            </a:r>
          </a:p>
          <a:p>
            <a:r>
              <a:rPr lang="en-US" dirty="0" smtClean="0"/>
              <a:t>International Student Admissions</a:t>
            </a:r>
          </a:p>
          <a:p>
            <a:r>
              <a:rPr lang="en-US" dirty="0" smtClean="0"/>
              <a:t>New Student Orientation</a:t>
            </a:r>
            <a:endParaRPr lang="en-US" dirty="0" smtClean="0"/>
          </a:p>
          <a:p>
            <a:r>
              <a:rPr lang="en-US" dirty="0" smtClean="0"/>
              <a:t>Peer Mentoring</a:t>
            </a:r>
          </a:p>
          <a:p>
            <a:r>
              <a:rPr lang="en-US" dirty="0" smtClean="0"/>
              <a:t>F-1 Visa Advising (compliance)</a:t>
            </a:r>
          </a:p>
          <a:p>
            <a:r>
              <a:rPr lang="en-US" dirty="0" smtClean="0"/>
              <a:t>Workshops and Retention Activities</a:t>
            </a:r>
          </a:p>
          <a:p>
            <a:endParaRPr lang="en-US" i="1" dirty="0"/>
          </a:p>
        </p:txBody>
      </p:sp>
      <p:sp>
        <p:nvSpPr>
          <p:cNvPr id="4" name="TextBox 3"/>
          <p:cNvSpPr txBox="1"/>
          <p:nvPr/>
        </p:nvSpPr>
        <p:spPr>
          <a:xfrm>
            <a:off x="981635" y="4823011"/>
            <a:ext cx="32541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Staff:</a:t>
            </a:r>
          </a:p>
          <a:p>
            <a:endParaRPr lang="en-US" dirty="0"/>
          </a:p>
          <a:p>
            <a:r>
              <a:rPr lang="en-US" dirty="0" smtClean="0"/>
              <a:t>1 Student Support Specialist</a:t>
            </a:r>
          </a:p>
          <a:p>
            <a:r>
              <a:rPr lang="en-US" dirty="0" smtClean="0"/>
              <a:t>2 Temp SPA’s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33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2499"/>
          </a:xfrm>
        </p:spPr>
        <p:txBody>
          <a:bodyPr/>
          <a:lstStyle/>
          <a:p>
            <a:r>
              <a:rPr lang="en-US" dirty="0" smtClean="0"/>
              <a:t>Historical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422093"/>
            <a:ext cx="5181600" cy="488933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smtClean="0"/>
              <a:t>Program Strengths:</a:t>
            </a:r>
          </a:p>
          <a:p>
            <a:r>
              <a:rPr lang="en-US" dirty="0" smtClean="0"/>
              <a:t>Course Enrollment Success rates (90.1 spring 2018) high for International Students</a:t>
            </a:r>
          </a:p>
          <a:p>
            <a:r>
              <a:rPr lang="en-US" dirty="0" smtClean="0"/>
              <a:t>Holistic Support (Admission to graduation/transfer)</a:t>
            </a:r>
          </a:p>
          <a:p>
            <a:r>
              <a:rPr lang="en-US" dirty="0" smtClean="0"/>
              <a:t>Comprehensive New Student Orientation</a:t>
            </a:r>
          </a:p>
          <a:p>
            <a:r>
              <a:rPr lang="en-US" dirty="0" smtClean="0"/>
              <a:t>Peer Mentor Program</a:t>
            </a:r>
          </a:p>
          <a:p>
            <a:r>
              <a:rPr lang="en-US" dirty="0" smtClean="0"/>
              <a:t>Workshops and retention activities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41142" y="1422093"/>
            <a:ext cx="5181600" cy="488933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smtClean="0"/>
              <a:t>Program Challenges:</a:t>
            </a:r>
          </a:p>
          <a:p>
            <a:r>
              <a:rPr lang="en-US" dirty="0" smtClean="0"/>
              <a:t>Academic/Personal Counseling </a:t>
            </a:r>
          </a:p>
          <a:p>
            <a:r>
              <a:rPr lang="en-US" dirty="0" smtClean="0"/>
              <a:t>Permanent Staffing</a:t>
            </a:r>
          </a:p>
          <a:p>
            <a:r>
              <a:rPr lang="en-US" dirty="0" smtClean="0"/>
              <a:t>Recruitment of New Students</a:t>
            </a:r>
          </a:p>
          <a:p>
            <a:r>
              <a:rPr lang="en-US" dirty="0" smtClean="0"/>
              <a:t>National Immigration Trends</a:t>
            </a:r>
          </a:p>
          <a:p>
            <a:r>
              <a:rPr lang="en-US" dirty="0" smtClean="0"/>
              <a:t>Data Limitations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957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95535"/>
            <a:ext cx="10515600" cy="4581428"/>
          </a:xfrm>
        </p:spPr>
        <p:txBody>
          <a:bodyPr>
            <a:normAutofit/>
          </a:bodyPr>
          <a:lstStyle/>
          <a:p>
            <a:r>
              <a:rPr lang="en-US" dirty="0" smtClean="0"/>
              <a:t>Provide </a:t>
            </a:r>
            <a:r>
              <a:rPr lang="en-US" dirty="0"/>
              <a:t>the campus with information </a:t>
            </a:r>
            <a:r>
              <a:rPr lang="en-US" dirty="0" smtClean="0"/>
              <a:t>regarding international </a:t>
            </a:r>
            <a:r>
              <a:rPr lang="en-US" dirty="0"/>
              <a:t>students</a:t>
            </a:r>
            <a:r>
              <a:rPr lang="en-US" dirty="0" smtClean="0"/>
              <a:t>.</a:t>
            </a:r>
          </a:p>
          <a:p>
            <a:r>
              <a:rPr lang="en-US" dirty="0"/>
              <a:t>Provide international students </a:t>
            </a:r>
            <a:r>
              <a:rPr lang="en-US" dirty="0" smtClean="0"/>
              <a:t>with counseling services.</a:t>
            </a:r>
          </a:p>
          <a:p>
            <a:r>
              <a:rPr lang="en-US" dirty="0"/>
              <a:t>Provide international students personalized tutoring </a:t>
            </a:r>
            <a:r>
              <a:rPr lang="en-US" dirty="0" smtClean="0"/>
              <a:t>services.</a:t>
            </a:r>
          </a:p>
          <a:p>
            <a:r>
              <a:rPr lang="en-US" dirty="0" smtClean="0"/>
              <a:t>Additional permanent staff.</a:t>
            </a:r>
          </a:p>
          <a:p>
            <a:r>
              <a:rPr lang="en-US" dirty="0"/>
              <a:t>Gather accurate data </a:t>
            </a:r>
            <a:r>
              <a:rPr lang="en-US" dirty="0" smtClean="0"/>
              <a:t>on international </a:t>
            </a:r>
            <a:r>
              <a:rPr lang="en-US" dirty="0"/>
              <a:t>students</a:t>
            </a:r>
            <a:r>
              <a:rPr lang="en-US" dirty="0" smtClean="0"/>
              <a:t>.</a:t>
            </a:r>
          </a:p>
          <a:p>
            <a:r>
              <a:rPr lang="en-US" dirty="0"/>
              <a:t>Recruit new </a:t>
            </a:r>
            <a:r>
              <a:rPr lang="en-US" dirty="0" smtClean="0"/>
              <a:t>international applicants.</a:t>
            </a:r>
          </a:p>
        </p:txBody>
      </p:sp>
    </p:spTree>
    <p:extLst>
      <p:ext uri="{BB962C8B-B14F-4D97-AF65-F5344CB8AC3E}">
        <p14:creationId xmlns:p14="http://schemas.microsoft.com/office/powerpoint/2010/main" val="291927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Strategic Enhancement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Provide holistic equitable </a:t>
            </a:r>
            <a:r>
              <a:rPr lang="en-US" dirty="0"/>
              <a:t>services to a very unique and diverse group of </a:t>
            </a:r>
            <a:r>
              <a:rPr lang="en-US" dirty="0" smtClean="0"/>
              <a:t>students</a:t>
            </a:r>
          </a:p>
          <a:p>
            <a:r>
              <a:rPr lang="en-US" dirty="0" smtClean="0"/>
              <a:t>Staff continue to participate in </a:t>
            </a:r>
            <a:r>
              <a:rPr lang="en-US" dirty="0"/>
              <a:t>training of social justice </a:t>
            </a:r>
            <a:r>
              <a:rPr lang="en-US" dirty="0" smtClean="0"/>
              <a:t>and equity</a:t>
            </a:r>
          </a:p>
          <a:p>
            <a:r>
              <a:rPr lang="en-US" dirty="0" smtClean="0"/>
              <a:t>Train peer mentors in areas of social justice and equity for excellent services and support</a:t>
            </a:r>
          </a:p>
        </p:txBody>
      </p:sp>
    </p:spTree>
    <p:extLst>
      <p:ext uri="{BB962C8B-B14F-4D97-AF65-F5344CB8AC3E}">
        <p14:creationId xmlns:p14="http://schemas.microsoft.com/office/powerpoint/2010/main" val="101184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03760"/>
            <a:ext cx="10515600" cy="1325563"/>
          </a:xfrm>
        </p:spPr>
        <p:txBody>
          <a:bodyPr/>
          <a:lstStyle/>
          <a:p>
            <a:r>
              <a:rPr lang="en-US" dirty="0" smtClean="0"/>
              <a:t>Planning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0247" y="1439675"/>
            <a:ext cx="10515600" cy="4351338"/>
          </a:xfrm>
        </p:spPr>
        <p:txBody>
          <a:bodyPr>
            <a:normAutofit lnSpcReduction="10000"/>
          </a:bodyPr>
          <a:lstStyle/>
          <a:p>
            <a:pPr marL="457200" indent="-457200"/>
            <a:r>
              <a:rPr lang="en-US" dirty="0" smtClean="0"/>
              <a:t>New </a:t>
            </a:r>
            <a:r>
              <a:rPr lang="en-US" dirty="0"/>
              <a:t>International Student Orientation  </a:t>
            </a:r>
            <a:endParaRPr lang="en-US" dirty="0" smtClean="0"/>
          </a:p>
          <a:p>
            <a:pPr marL="457200" indent="-457200"/>
            <a:r>
              <a:rPr lang="en-US" dirty="0" smtClean="0"/>
              <a:t>F-1 </a:t>
            </a:r>
            <a:r>
              <a:rPr lang="en-US" dirty="0"/>
              <a:t>Workshops  </a:t>
            </a:r>
            <a:endParaRPr lang="en-US" dirty="0" smtClean="0"/>
          </a:p>
          <a:p>
            <a:pPr marL="457200" indent="-457200"/>
            <a:r>
              <a:rPr lang="en-US" dirty="0" smtClean="0"/>
              <a:t>NAFSA/F-1 </a:t>
            </a:r>
            <a:r>
              <a:rPr lang="en-US" dirty="0"/>
              <a:t>Conferences &amp; Training  </a:t>
            </a:r>
            <a:endParaRPr lang="en-US" dirty="0" smtClean="0"/>
          </a:p>
          <a:p>
            <a:pPr marL="457200" indent="-457200"/>
            <a:r>
              <a:rPr lang="en-US" dirty="0" smtClean="0"/>
              <a:t>ISP </a:t>
            </a:r>
            <a:r>
              <a:rPr lang="en-US" dirty="0"/>
              <a:t>Peer Mentor Project  </a:t>
            </a:r>
            <a:endParaRPr lang="en-US" dirty="0" smtClean="0"/>
          </a:p>
          <a:p>
            <a:pPr marL="457200" indent="-457200"/>
            <a:r>
              <a:rPr lang="en-US" dirty="0" smtClean="0"/>
              <a:t>English </a:t>
            </a:r>
            <a:r>
              <a:rPr lang="en-US" dirty="0"/>
              <a:t>Tutoring  </a:t>
            </a:r>
            <a:endParaRPr lang="en-US" dirty="0" smtClean="0"/>
          </a:p>
          <a:p>
            <a:pPr marL="457200" indent="-457200"/>
            <a:r>
              <a:rPr lang="en-US" dirty="0" smtClean="0"/>
              <a:t>Campus-Wide </a:t>
            </a:r>
            <a:r>
              <a:rPr lang="en-US" dirty="0"/>
              <a:t>Information on International Students  </a:t>
            </a:r>
            <a:endParaRPr lang="en-US" dirty="0" smtClean="0"/>
          </a:p>
          <a:p>
            <a:pPr marL="457200" indent="-457200"/>
            <a:r>
              <a:rPr lang="en-US" dirty="0" smtClean="0"/>
              <a:t>Counseling </a:t>
            </a:r>
            <a:r>
              <a:rPr lang="en-US" dirty="0"/>
              <a:t>Services  </a:t>
            </a:r>
            <a:endParaRPr lang="en-US" dirty="0" smtClean="0"/>
          </a:p>
          <a:p>
            <a:pPr marL="457200" indent="-457200"/>
            <a:r>
              <a:rPr lang="en-US" dirty="0" smtClean="0"/>
              <a:t>Gather </a:t>
            </a:r>
            <a:r>
              <a:rPr lang="en-US" dirty="0"/>
              <a:t>accurate data on international </a:t>
            </a:r>
            <a:r>
              <a:rPr lang="en-US" dirty="0" smtClean="0"/>
              <a:t>students</a:t>
            </a:r>
            <a:endParaRPr lang="en-US" dirty="0"/>
          </a:p>
          <a:p>
            <a:pPr marL="457200" indent="-457200"/>
            <a:r>
              <a:rPr lang="en-US" dirty="0" smtClean="0"/>
              <a:t>Additional </a:t>
            </a:r>
            <a:r>
              <a:rPr lang="en-US" dirty="0"/>
              <a:t>Classified Staff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4971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2114</TotalTime>
  <Words>320</Words>
  <Application>Microsoft Office PowerPoint</Application>
  <PresentationFormat>Widescreen</PresentationFormat>
  <Paragraphs>58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International Student Program</vt:lpstr>
      <vt:lpstr> International Student Program Profile </vt:lpstr>
      <vt:lpstr>Historical Analysis</vt:lpstr>
      <vt:lpstr>Objectives </vt:lpstr>
      <vt:lpstr>Strategic Enhancement</vt:lpstr>
      <vt:lpstr>Planning Steps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CJ</dc:creator>
  <cp:lastModifiedBy>Castellon, Yesenia</cp:lastModifiedBy>
  <cp:revision>76</cp:revision>
  <dcterms:created xsi:type="dcterms:W3CDTF">2018-10-09T16:48:02Z</dcterms:created>
  <dcterms:modified xsi:type="dcterms:W3CDTF">2019-04-23T15:40:50Z</dcterms:modified>
</cp:coreProperties>
</file>