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http://customooxmlschemas.google.com/">
      <go:slidesCustomData xmlns:go="http://customooxmlschemas.google.com/" r:id="rId12" roundtripDataSignature="AMtx7mj9nMZ+zpD/MziMuuQOpKxMRV71z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customschemas.google.com/relationships/presentationmetadata" Target="metadata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" name="Google Shape;35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" name="Google Shape;4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" name="Google Shape;42;p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" name="Google Shape;4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100">
              <a:latin typeface="Cambria"/>
              <a:ea typeface="Cambria"/>
              <a:cs typeface="Cambria"/>
              <a:sym typeface="Cambria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4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9" name="Google Shape;49;p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" name="Google Shape;5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" name="Google Shape;64;p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" name="Google Shape;7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234315" rtl="0" algn="l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7404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2" name="Google Shape;72;p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  <a:defRPr sz="6000">
                <a:solidFill>
                  <a:srgbClr val="003057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8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400"/>
              <a:buNone/>
              <a:defRPr sz="2400">
                <a:solidFill>
                  <a:srgbClr val="BA0C2F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3057"/>
              </a:buClr>
              <a:buSzPts val="2800"/>
              <a:buChar char="•"/>
              <a:defRPr>
                <a:solidFill>
                  <a:srgbClr val="003057"/>
                </a:solidFill>
              </a:defRPr>
            </a:lvl1pPr>
            <a:lvl2pPr indent="-3810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2400"/>
              <a:buChar char="•"/>
              <a:defRPr>
                <a:solidFill>
                  <a:srgbClr val="003057"/>
                </a:solidFill>
              </a:defRPr>
            </a:lvl2pPr>
            <a:lvl3pPr indent="-355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2000"/>
              <a:buChar char="•"/>
              <a:defRPr>
                <a:solidFill>
                  <a:srgbClr val="003057"/>
                </a:solidFill>
              </a:defRPr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1800"/>
              <a:buChar char="•"/>
              <a:defRPr>
                <a:solidFill>
                  <a:srgbClr val="003057"/>
                </a:solidFill>
              </a:defRPr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1800"/>
              <a:buChar char="•"/>
              <a:defRPr>
                <a:solidFill>
                  <a:srgbClr val="003057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0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Char char="•"/>
              <a:defRPr>
                <a:solidFill>
                  <a:srgbClr val="BA0C2F"/>
                </a:solidFill>
              </a:defRPr>
            </a:lvl1pPr>
            <a:lvl2pPr indent="-3810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400"/>
              <a:buChar char="•"/>
              <a:defRPr>
                <a:solidFill>
                  <a:srgbClr val="BA0C2F"/>
                </a:solidFill>
              </a:defRPr>
            </a:lvl2pPr>
            <a:lvl3pPr indent="-355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000"/>
              <a:buChar char="•"/>
              <a:defRPr>
                <a:solidFill>
                  <a:srgbClr val="BA0C2F"/>
                </a:solidFill>
              </a:defRPr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10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Char char="•"/>
              <a:defRPr>
                <a:solidFill>
                  <a:srgbClr val="BA0C2F"/>
                </a:solidFill>
              </a:defRPr>
            </a:lvl1pPr>
            <a:lvl2pPr indent="-3810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400"/>
              <a:buChar char="•"/>
              <a:defRPr>
                <a:solidFill>
                  <a:srgbClr val="BA0C2F"/>
                </a:solidFill>
              </a:defRPr>
            </a:lvl2pPr>
            <a:lvl3pPr indent="-355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000"/>
              <a:buChar char="•"/>
              <a:defRPr>
                <a:solidFill>
                  <a:srgbClr val="BA0C2F"/>
                </a:solidFill>
              </a:defRPr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  <a:defRPr sz="6000">
                <a:solidFill>
                  <a:srgbClr val="003057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1"/>
          <p:cNvSpPr txBox="1"/>
          <p:nvPr>
            <p:ph idx="1" type="subTitle"/>
          </p:nvPr>
        </p:nvSpPr>
        <p:spPr>
          <a:xfrm>
            <a:off x="1524000" y="3602038"/>
            <a:ext cx="9144000" cy="11900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400"/>
              <a:buNone/>
              <a:defRPr sz="2400">
                <a:solidFill>
                  <a:srgbClr val="BA0C2F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chemeClr val="lt1"/>
            </a:gs>
            <a:gs pos="91000">
              <a:srgbClr val="A9BEE4"/>
            </a:gs>
            <a:gs pos="100000">
              <a:srgbClr val="003057"/>
            </a:gs>
          </a:gsLst>
          <a:lin ang="5400000" scaled="0"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/>
          <p:nvPr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7"/>
          <p:cNvSpPr/>
          <p:nvPr/>
        </p:nvSpPr>
        <p:spPr>
          <a:xfrm flipH="1" rot="-5400000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 b="1" i="0" sz="4400" u="none" cap="none" strike="noStrike">
                <a:solidFill>
                  <a:srgbClr val="00305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7"/>
          <p:cNvSpPr/>
          <p:nvPr/>
        </p:nvSpPr>
        <p:spPr>
          <a:xfrm rot="-54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" name="Google Shape;15;p7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10198955" y="5418484"/>
            <a:ext cx="1854681" cy="9311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" name="Google Shape;16;p7"/>
          <p:cNvCxnSpPr/>
          <p:nvPr/>
        </p:nvCxnSpPr>
        <p:spPr>
          <a:xfrm flipH="1" rot="10800000">
            <a:off x="0" y="6504578"/>
            <a:ext cx="12207240" cy="24081"/>
          </a:xfrm>
          <a:prstGeom prst="straightConnector1">
            <a:avLst/>
          </a:prstGeom>
          <a:noFill/>
          <a:ln cap="flat" cmpd="sng" w="10795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"/>
          <p:cNvSpPr txBox="1"/>
          <p:nvPr>
            <p:ph type="title"/>
          </p:nvPr>
        </p:nvSpPr>
        <p:spPr>
          <a:xfrm>
            <a:off x="831850" y="1166328"/>
            <a:ext cx="10515600" cy="204340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</a:pPr>
            <a:r>
              <a:rPr lang="en-US"/>
              <a:t>Work Experience and Internship Program</a:t>
            </a:r>
            <a:endParaRPr/>
          </a:p>
        </p:txBody>
      </p:sp>
      <p:sp>
        <p:nvSpPr>
          <p:cNvPr id="38" name="Google Shape;38;p1"/>
          <p:cNvSpPr txBox="1"/>
          <p:nvPr>
            <p:ph idx="1" type="body"/>
          </p:nvPr>
        </p:nvSpPr>
        <p:spPr>
          <a:xfrm>
            <a:off x="831850" y="3097763"/>
            <a:ext cx="10515600" cy="1922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sz="4000">
                <a:solidFill>
                  <a:schemeClr val="accent1"/>
                </a:solidFill>
              </a:rPr>
              <a:t>Program Review Presentation</a:t>
            </a:r>
            <a:endParaRPr>
              <a:solidFill>
                <a:schemeClr val="accent1"/>
              </a:solidFill>
            </a:endParaRPr>
          </a:p>
          <a:p>
            <a:pPr indent="0" lvl="0" marL="0" rt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sz="4000">
                <a:solidFill>
                  <a:schemeClr val="accent1"/>
                </a:solidFill>
              </a:rPr>
              <a:t>Cohort 3: 2021-2022</a:t>
            </a:r>
            <a:endParaRPr/>
          </a:p>
          <a:p>
            <a:pPr indent="0" lvl="0" marL="0" rt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4000"/>
              <a:buNone/>
            </a:pPr>
            <a:r>
              <a:t/>
            </a:r>
            <a:endParaRPr sz="400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"/>
          <p:cNvSpPr txBox="1"/>
          <p:nvPr>
            <p:ph type="title"/>
          </p:nvPr>
        </p:nvSpPr>
        <p:spPr>
          <a:xfrm>
            <a:off x="500575" y="278025"/>
            <a:ext cx="109224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Work Experience &amp; Internship Program Profile </a:t>
            </a:r>
            <a:endParaRPr/>
          </a:p>
        </p:txBody>
      </p:sp>
      <p:sp>
        <p:nvSpPr>
          <p:cNvPr id="45" name="Google Shape;45;p2"/>
          <p:cNvSpPr txBox="1"/>
          <p:nvPr>
            <p:ph idx="1" type="body"/>
          </p:nvPr>
        </p:nvSpPr>
        <p:spPr>
          <a:xfrm>
            <a:off x="268150" y="1266100"/>
            <a:ext cx="11492400" cy="514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50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i="0" lang="en-US" sz="26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Work Experience and Internship Program (WEXP), in compliance with Title </a:t>
            </a: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r>
              <a:rPr i="0" lang="en-US" sz="26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guidelines, is a unique academic program</a:t>
            </a: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that offers students the opportunity to earn academic credit for work based learning, which i</a:t>
            </a:r>
            <a:r>
              <a:rPr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ncludes paid work, internship (paid or unpaid), or volunteer work. </a:t>
            </a:r>
            <a:endParaRPr sz="2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50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50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are 3 primary components of the program</a:t>
            </a:r>
            <a:endParaRPr sz="2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937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AutoNum type="arabicPeriod"/>
            </a:pPr>
            <a:r>
              <a:rPr b="1"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Instruction</a:t>
            </a: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the classroom instruction focuses on students developing or enhance on-the-job workplace skills, knowledge, and abilities as well as</a:t>
            </a:r>
            <a:r>
              <a:rPr i="0" lang="en-US" sz="26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improving and </a:t>
            </a: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enhancing</a:t>
            </a:r>
            <a:r>
              <a:rPr i="0" lang="en-US" sz="26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self and career understanding</a:t>
            </a: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3937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AutoNum type="arabicPeriod"/>
            </a:pPr>
            <a:r>
              <a:rPr b="1"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Direct Services to Students </a:t>
            </a: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Appointments, class presentations, and workshops focused on resume development/enhancement, interview coaching, internship search</a:t>
            </a:r>
            <a:endParaRPr i="0" sz="2600" u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937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AutoNum type="arabicPeriod"/>
            </a:pPr>
            <a:r>
              <a:rPr b="1"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Employer </a:t>
            </a:r>
            <a:r>
              <a:rPr b="1" i="0" lang="en-US" sz="26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Engagement </a:t>
            </a:r>
            <a:r>
              <a:rPr i="0" lang="en-US" sz="26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 Internship and volunteer development </a:t>
            </a:r>
            <a:endParaRPr i="1"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"/>
          <p:cNvSpPr txBox="1"/>
          <p:nvPr>
            <p:ph type="title"/>
          </p:nvPr>
        </p:nvSpPr>
        <p:spPr>
          <a:xfrm>
            <a:off x="838200" y="167500"/>
            <a:ext cx="10515600" cy="92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Historical Analysis</a:t>
            </a:r>
            <a:endParaRPr/>
          </a:p>
        </p:txBody>
      </p:sp>
      <p:sp>
        <p:nvSpPr>
          <p:cNvPr id="52" name="Google Shape;52;p3"/>
          <p:cNvSpPr txBox="1"/>
          <p:nvPr>
            <p:ph idx="1" type="body"/>
          </p:nvPr>
        </p:nvSpPr>
        <p:spPr>
          <a:xfrm>
            <a:off x="284800" y="1089999"/>
            <a:ext cx="5181600" cy="488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sz="3800">
                <a:latin typeface="Arial"/>
                <a:ea typeface="Arial"/>
                <a:cs typeface="Arial"/>
                <a:sym typeface="Arial"/>
              </a:rPr>
              <a:t>Program Strengths:</a:t>
            </a:r>
            <a:endParaRPr sz="3800">
              <a:latin typeface="Arial"/>
              <a:ea typeface="Arial"/>
              <a:cs typeface="Arial"/>
              <a:sym typeface="Arial"/>
            </a:endParaRPr>
          </a:p>
          <a:p>
            <a:pPr indent="-4191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Social Justice and Equity</a:t>
            </a:r>
            <a:endParaRPr sz="3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191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i="0" lang="en-US" sz="30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Program </a:t>
            </a:r>
            <a:r>
              <a:rPr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Relevance</a:t>
            </a:r>
            <a:r>
              <a:rPr i="0" lang="en-US" sz="30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3000">
              <a:latin typeface="Arial"/>
              <a:ea typeface="Arial"/>
              <a:cs typeface="Arial"/>
              <a:sym typeface="Arial"/>
            </a:endParaRPr>
          </a:p>
          <a:p>
            <a:pPr indent="-4191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i="0" lang="en-US" sz="30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Curriculum </a:t>
            </a:r>
            <a:endParaRPr sz="3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191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Title 5 Compliance </a:t>
            </a:r>
            <a:endParaRPr sz="3000">
              <a:latin typeface="Arial"/>
              <a:ea typeface="Arial"/>
              <a:cs typeface="Arial"/>
              <a:sym typeface="Arial"/>
            </a:endParaRPr>
          </a:p>
          <a:p>
            <a:pPr indent="-4191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i="0" lang="en-US" sz="30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Innovation</a:t>
            </a:r>
            <a:r>
              <a:rPr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i="0" lang="en-US" sz="30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Outreach</a:t>
            </a:r>
            <a:r>
              <a:rPr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Direct Services to Students, Design Hub, Music Circus)</a:t>
            </a:r>
            <a:endParaRPr sz="3000">
              <a:latin typeface="Arial"/>
              <a:ea typeface="Arial"/>
              <a:cs typeface="Arial"/>
              <a:sym typeface="Arial"/>
            </a:endParaRPr>
          </a:p>
          <a:p>
            <a:pPr indent="-4064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</a:pPr>
            <a:r>
              <a:rPr i="0" lang="en-US" sz="3000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Districtwide collaboration</a:t>
            </a:r>
            <a:r>
              <a:rPr i="0" lang="en-US" strike="noStrike">
                <a:latin typeface="Arial"/>
                <a:ea typeface="Arial"/>
                <a:cs typeface="Arial"/>
                <a:sym typeface="Arial"/>
              </a:rPr>
              <a:t>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53" name="Google Shape;53;p3"/>
          <p:cNvSpPr txBox="1"/>
          <p:nvPr>
            <p:ph idx="2" type="body"/>
          </p:nvPr>
        </p:nvSpPr>
        <p:spPr>
          <a:xfrm>
            <a:off x="5466400" y="984300"/>
            <a:ext cx="6358800" cy="488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sz="3800">
                <a:latin typeface="Arial"/>
                <a:ea typeface="Arial"/>
                <a:cs typeface="Arial"/>
                <a:sym typeface="Arial"/>
              </a:rPr>
              <a:t>Program Challenges:</a:t>
            </a:r>
            <a:endParaRPr sz="3000">
              <a:latin typeface="Arial"/>
              <a:ea typeface="Arial"/>
              <a:cs typeface="Arial"/>
              <a:sym typeface="Arial"/>
            </a:endParaRPr>
          </a:p>
          <a:p>
            <a:pPr indent="-4191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i="0" lang="en-US" sz="30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Program Identity</a:t>
            </a:r>
            <a:endParaRPr sz="3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191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i="0" lang="en-US" sz="30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Apprenticeship Program connection</a:t>
            </a:r>
            <a:endParaRPr sz="3000">
              <a:latin typeface="Arial"/>
              <a:ea typeface="Arial"/>
              <a:cs typeface="Arial"/>
              <a:sym typeface="Arial"/>
            </a:endParaRPr>
          </a:p>
          <a:p>
            <a:pPr indent="-4191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i="0" lang="en-US" sz="30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Internship opportunities and quality are dependent on employers</a:t>
            </a:r>
            <a:r>
              <a:rPr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i="0" lang="en-US" sz="30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marketplace</a:t>
            </a:r>
            <a:endParaRPr sz="3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191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i="0" lang="en-US" sz="30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Data Limitations</a:t>
            </a:r>
            <a:endParaRPr sz="3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191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Breadth of SME for industry internships</a:t>
            </a:r>
            <a:endParaRPr sz="3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191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lang="en-US" sz="3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Staffing</a:t>
            </a:r>
            <a:endParaRPr sz="30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Objectives </a:t>
            </a:r>
            <a:endParaRPr/>
          </a:p>
        </p:txBody>
      </p:sp>
      <p:sp>
        <p:nvSpPr>
          <p:cNvPr id="60" name="Google Shape;60;p4"/>
          <p:cNvSpPr txBox="1"/>
          <p:nvPr>
            <p:ph idx="1" type="body"/>
          </p:nvPr>
        </p:nvSpPr>
        <p:spPr>
          <a:xfrm>
            <a:off x="190150" y="1341775"/>
            <a:ext cx="11323200" cy="50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81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Char char="•"/>
            </a:pPr>
            <a:r>
              <a:rPr lang="en-US" sz="3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Students first by continuing to:</a:t>
            </a:r>
            <a:endParaRPr sz="3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381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Char char="•"/>
            </a:pPr>
            <a:r>
              <a:rPr lang="en-US" sz="3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Develop internship opportunities with a focus on paid internships</a:t>
            </a:r>
            <a:endParaRPr sz="3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381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Char char="•"/>
            </a:pPr>
            <a:r>
              <a:rPr lang="en-US" sz="3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Annual Unit Planning  </a:t>
            </a:r>
            <a:endParaRPr sz="3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Char char="•"/>
            </a:pPr>
            <a:r>
              <a:rPr lang="en-US" sz="3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Clear and Effective Paths by continuing to:</a:t>
            </a:r>
            <a:endParaRPr sz="3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381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Char char="•"/>
            </a:pPr>
            <a:r>
              <a:rPr lang="en-US" sz="3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Collaborate with Career Education programs </a:t>
            </a:r>
            <a:endParaRPr sz="3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381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Char char="•"/>
            </a:pPr>
            <a:r>
              <a:rPr lang="en-US" sz="3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Update curriculum </a:t>
            </a:r>
            <a:endParaRPr sz="3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381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Char char="•"/>
            </a:pPr>
            <a:r>
              <a:rPr lang="en-US" sz="3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Monitor employment and workplace trends and demand</a:t>
            </a:r>
            <a:endParaRPr sz="3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381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Char char="•"/>
            </a:pPr>
            <a:r>
              <a:rPr lang="en-US" sz="3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of data to inform program goals </a:t>
            </a:r>
            <a:endParaRPr sz="3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Char char="•"/>
            </a:pPr>
            <a:r>
              <a:t/>
            </a:r>
            <a:endParaRPr sz="43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"/>
          <p:cNvSpPr txBox="1"/>
          <p:nvPr>
            <p:ph type="title"/>
          </p:nvPr>
        </p:nvSpPr>
        <p:spPr>
          <a:xfrm>
            <a:off x="838200" y="1963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Strategic Enhancement</a:t>
            </a:r>
            <a:endParaRPr/>
          </a:p>
        </p:txBody>
      </p:sp>
      <p:sp>
        <p:nvSpPr>
          <p:cNvPr id="67" name="Google Shape;67;p5"/>
          <p:cNvSpPr txBox="1"/>
          <p:nvPr>
            <p:ph idx="1" type="body"/>
          </p:nvPr>
        </p:nvSpPr>
        <p:spPr>
          <a:xfrm>
            <a:off x="204450" y="1256775"/>
            <a:ext cx="11601000" cy="519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Handshake 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06400" lvl="1" marL="1371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Data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06400" lvl="1" marL="1371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Ongoing training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06400" lvl="1" marL="1371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Marketing campaign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Social Justice And Equity 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06400" lvl="0" marL="1371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Culture add framework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06400" lvl="0" marL="1371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Emphasis on paid internships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Meta-majors/Homebases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06400" lvl="1" marL="1371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Homebase structure as grounding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06400" lvl="1" marL="1371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Awareness of virtual internship opportunities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Event Modalities 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06400" lvl="0" marL="1371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Hyflex 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2700">
              <a:solidFill>
                <a:srgbClr val="37404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31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8" name="Google Shape;68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31400" y="1055725"/>
            <a:ext cx="5073973" cy="2646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Planning Steps</a:t>
            </a:r>
            <a:endParaRPr/>
          </a:p>
        </p:txBody>
      </p:sp>
      <p:sp>
        <p:nvSpPr>
          <p:cNvPr id="75" name="Google Shape;75;p6"/>
          <p:cNvSpPr txBox="1"/>
          <p:nvPr>
            <p:ph idx="1" type="body"/>
          </p:nvPr>
        </p:nvSpPr>
        <p:spPr>
          <a:xfrm>
            <a:off x="346750" y="1534325"/>
            <a:ext cx="6520200" cy="480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-457200" lvl="0" marL="457200" marR="234315" rtl="0" algn="l">
              <a:lnSpc>
                <a:spcPct val="107916"/>
              </a:lnSpc>
              <a:spcBef>
                <a:spcPts val="5"/>
              </a:spcBef>
              <a:spcAft>
                <a:spcPts val="0"/>
              </a:spcAft>
              <a:buClr>
                <a:schemeClr val="dk1"/>
              </a:buClr>
              <a:buSzPts val="3700"/>
              <a:buChar char="●"/>
            </a:pPr>
            <a:r>
              <a:rPr lang="en-US" sz="3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Continue with efforts to</a:t>
            </a:r>
            <a:endParaRPr sz="37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3550" lvl="1" marL="914400" marR="234315" rtl="0" algn="l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Char char="○"/>
            </a:pPr>
            <a:r>
              <a:rPr lang="en-US" sz="3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Explore/innovate engagement with students</a:t>
            </a:r>
            <a:endParaRPr sz="37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3550" lvl="1" marL="914400" marR="234315" rtl="0" algn="l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Char char="○"/>
            </a:pPr>
            <a:r>
              <a:rPr lang="en-US" sz="3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Elevate serving DI students</a:t>
            </a:r>
            <a:endParaRPr sz="37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3550" lvl="1" marL="914400" marR="234315" rtl="0" algn="l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Char char="○"/>
            </a:pPr>
            <a:r>
              <a:rPr lang="en-US" sz="3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Handshake utilization </a:t>
            </a:r>
            <a:endParaRPr sz="37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63550" lvl="1" marL="914400" marR="234315" rtl="0" algn="l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○"/>
            </a:pPr>
            <a:r>
              <a:rPr lang="en-US" sz="3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Title 5 Update</a:t>
            </a:r>
            <a:endParaRPr sz="37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234315" rtl="0" algn="l">
              <a:lnSpc>
                <a:spcPct val="107916"/>
              </a:lnSpc>
              <a:spcBef>
                <a:spcPts val="5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3200">
              <a:solidFill>
                <a:srgbClr val="3740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6" name="Google Shape;7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12600" y="1690700"/>
            <a:ext cx="4944475" cy="274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2018-10-09T16:48:02Z</dcterms:created>
  <dc:creator>CJ</dc:creator>
</cp:coreProperties>
</file>