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8"/>
  </p:notesMasterIdLst>
  <p:sldIdLst>
    <p:sldId id="275" r:id="rId2"/>
    <p:sldId id="267" r:id="rId3"/>
    <p:sldId id="276" r:id="rId4"/>
    <p:sldId id="265" r:id="rId5"/>
    <p:sldId id="272" r:id="rId6"/>
    <p:sldId id="27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057"/>
    <a:srgbClr val="BA0C2F"/>
    <a:srgbClr val="93CEFF"/>
    <a:srgbClr val="6DBDFF"/>
    <a:srgbClr val="002F56"/>
    <a:srgbClr val="008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462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-3192" y="-6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B0798-8BCF-4EBC-9109-D84DA2D3C184}" type="datetimeFigureOut">
              <a:rPr lang="en-US" smtClean="0"/>
              <a:t>4/29/2019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BF1528-91F2-4E57-8CC3-616A321C5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3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 your program does</a:t>
            </a:r>
            <a:r>
              <a:rPr lang="en-US" baseline="0" dirty="0" smtClean="0"/>
              <a:t> and how this fits with the mission of ARC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245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your program’s </a:t>
            </a:r>
            <a:r>
              <a:rPr lang="en-US" baseline="0" dirty="0" smtClean="0"/>
              <a:t>strengths and challenges based on review of your historical data or other records.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68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</a:t>
            </a:r>
            <a:r>
              <a:rPr lang="en-US" baseline="0" dirty="0" smtClean="0"/>
              <a:t> what your program wants to accomplish. Discuss how these accomplishments will or do support the </a:t>
            </a:r>
            <a:r>
              <a:rPr lang="en-US" baseline="0" dirty="0" err="1" smtClean="0"/>
              <a:t>ARCmission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14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</a:t>
            </a:r>
            <a:r>
              <a:rPr lang="en-US" baseline="0" dirty="0" smtClean="0"/>
              <a:t> </a:t>
            </a:r>
            <a:r>
              <a:rPr lang="en-US" dirty="0" smtClean="0"/>
              <a:t>your program’s ideal future</a:t>
            </a:r>
            <a:r>
              <a:rPr lang="en-US" baseline="0" dirty="0" smtClean="0"/>
              <a:t> looks like. Discuss how this vision supports ARC’s commitment to social justice and equity.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0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planning steps your program</a:t>
            </a:r>
            <a:r>
              <a:rPr lang="en-US" baseline="0" dirty="0" smtClean="0"/>
              <a:t> is planning to take within the next year (or so). These would be found in your Annual Unit Plan.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85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F647-E769-422A-8455-95DEA01EBD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C802D0-5B0F-49FF-ADAC-25C471AD2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BA0C2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375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968D1-4F76-413E-9FAA-D2FD8221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74B3E-3E45-4A8C-9CB1-AF4B42B81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3731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EFCFD-758C-4967-9AD6-26AF78D81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700E6-B63E-4CE9-A41A-C2818757F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BA0C2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451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4230E-4A85-4416-8669-FAE95D77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57320-C1AD-4234-8081-7DE40B7A6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D4B904-FE3E-44BA-BD20-0D9F8EEC8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5660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73AEA-B61F-4142-978E-01AD0A1C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49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961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3057"/>
            </a:gs>
            <a:gs pos="91000">
              <a:schemeClr val="accent1">
                <a:lumMod val="45000"/>
                <a:lumOff val="55000"/>
              </a:schemeClr>
            </a:gs>
            <a:gs pos="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elay 20"/>
          <p:cNvSpPr/>
          <p:nvPr userDrawn="1"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Diagonal Corners Snipped 10">
            <a:extLst>
              <a:ext uri="{FF2B5EF4-FFF2-40B4-BE49-F238E27FC236}">
                <a16:creationId xmlns:a16="http://schemas.microsoft.com/office/drawing/2014/main" id="{19F4E9D6-F545-4838-AB86-4DB1CD430F2C}"/>
              </a:ext>
            </a:extLst>
          </p:cNvPr>
          <p:cNvSpPr/>
          <p:nvPr userDrawn="1"/>
        </p:nvSpPr>
        <p:spPr>
          <a:xfrm rot="5400000" flipV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E3E8E9-469A-4BA3-BB18-6FA750A9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168D6-E065-452F-9702-C3B23238D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: Diagonal Corners Snipped 8">
            <a:extLst>
              <a:ext uri="{FF2B5EF4-FFF2-40B4-BE49-F238E27FC236}">
                <a16:creationId xmlns:a16="http://schemas.microsoft.com/office/drawing/2014/main" id="{6B665A23-DBE0-4453-87F7-9165262BBF01}"/>
              </a:ext>
            </a:extLst>
          </p:cNvPr>
          <p:cNvSpPr/>
          <p:nvPr userDrawn="1"/>
        </p:nvSpPr>
        <p:spPr>
          <a:xfrm rot="162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55" y="5418484"/>
            <a:ext cx="1854681" cy="931124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 flipV="1">
            <a:off x="0" y="6504578"/>
            <a:ext cx="12207240" cy="24081"/>
          </a:xfrm>
          <a:prstGeom prst="line">
            <a:avLst/>
          </a:prstGeom>
          <a:ln w="1079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88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0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62" y="1246094"/>
            <a:ext cx="10515600" cy="1560225"/>
          </a:xfrm>
        </p:spPr>
        <p:txBody>
          <a:bodyPr/>
          <a:lstStyle/>
          <a:p>
            <a:r>
              <a:rPr lang="en-US" dirty="0" smtClean="0"/>
              <a:t>Fire Technology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</p:spPr>
        <p:txBody>
          <a:bodyPr>
            <a:normAutofit/>
          </a:bodyPr>
          <a:lstStyle/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Program Review Presentation</a:t>
            </a:r>
            <a:endParaRPr lang="en-US" dirty="0" smtClean="0">
              <a:solidFill>
                <a:schemeClr val="accent1"/>
              </a:solidFill>
            </a:endParaRPr>
          </a:p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Cohort 1: 2018-2019</a:t>
            </a:r>
          </a:p>
          <a:p>
            <a:pPr algn="r"/>
            <a:endParaRPr lang="en-US" sz="40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82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48" y="149972"/>
            <a:ext cx="10515600" cy="1325563"/>
          </a:xfrm>
        </p:spPr>
        <p:txBody>
          <a:bodyPr/>
          <a:lstStyle/>
          <a:p>
            <a:r>
              <a:rPr lang="en-US" dirty="0" smtClean="0"/>
              <a:t> Fire Technology Profile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647" y="1272989"/>
            <a:ext cx="10416988" cy="5065057"/>
          </a:xfrm>
        </p:spPr>
        <p:txBody>
          <a:bodyPr>
            <a:normAutofit/>
          </a:bodyPr>
          <a:lstStyle/>
          <a:p>
            <a:r>
              <a:rPr lang="en-US" dirty="0" smtClean="0"/>
              <a:t>Mission Alignment: “Students First”</a:t>
            </a:r>
          </a:p>
          <a:p>
            <a:pPr lvl="2"/>
            <a:r>
              <a:rPr lang="en-US" dirty="0"/>
              <a:t>offering </a:t>
            </a:r>
            <a:r>
              <a:rPr lang="en-US" dirty="0" smtClean="0"/>
              <a:t>transferrable core </a:t>
            </a:r>
            <a:r>
              <a:rPr lang="en-US" dirty="0"/>
              <a:t>and elective </a:t>
            </a:r>
            <a:r>
              <a:rPr lang="en-US" dirty="0" smtClean="0"/>
              <a:t>curriculum leading to a degree</a:t>
            </a:r>
          </a:p>
          <a:p>
            <a:pPr lvl="2"/>
            <a:r>
              <a:rPr lang="en-US" dirty="0" smtClean="0"/>
              <a:t>minimum </a:t>
            </a:r>
            <a:r>
              <a:rPr lang="en-US" dirty="0"/>
              <a:t>qualifications for a career in the fire </a:t>
            </a:r>
            <a:r>
              <a:rPr lang="en-US" dirty="0" smtClean="0"/>
              <a:t>service</a:t>
            </a:r>
          </a:p>
          <a:p>
            <a:pPr lvl="2"/>
            <a:r>
              <a:rPr lang="en-US" dirty="0" smtClean="0"/>
              <a:t>Experienced professors, </a:t>
            </a:r>
            <a:r>
              <a:rPr lang="en-US" dirty="0"/>
              <a:t>combined 145 years of experience in the fire </a:t>
            </a:r>
            <a:r>
              <a:rPr lang="en-US" dirty="0" smtClean="0"/>
              <a:t>service</a:t>
            </a:r>
          </a:p>
          <a:p>
            <a:pPr lvl="2"/>
            <a:r>
              <a:rPr lang="en-US" dirty="0" smtClean="0"/>
              <a:t>Fire Technology Club</a:t>
            </a:r>
          </a:p>
          <a:p>
            <a:r>
              <a:rPr lang="en-US" dirty="0" smtClean="0"/>
              <a:t>Provide coursework and a pathway to employment/degree for students seeking a career </a:t>
            </a:r>
            <a:r>
              <a:rPr lang="en-US" dirty="0"/>
              <a:t>in the fire </a:t>
            </a:r>
            <a:r>
              <a:rPr lang="en-US" dirty="0" smtClean="0"/>
              <a:t>service</a:t>
            </a:r>
          </a:p>
          <a:p>
            <a:r>
              <a:rPr lang="en-US" dirty="0" smtClean="0"/>
              <a:t>Provide </a:t>
            </a:r>
            <a:r>
              <a:rPr lang="en-US" dirty="0"/>
              <a:t>educational opportunities for those already working in the fire service to enhance their education for advancement, pay incentive or personal growth. </a:t>
            </a:r>
            <a:endParaRPr lang="en-US" dirty="0" smtClean="0"/>
          </a:p>
          <a:p>
            <a:r>
              <a:rPr lang="en-US" dirty="0" smtClean="0"/>
              <a:t>Deliver </a:t>
            </a:r>
            <a:r>
              <a:rPr lang="en-US" dirty="0"/>
              <a:t>curriculum through Instructional Service Agreements (ISA) with partner </a:t>
            </a:r>
            <a:r>
              <a:rPr lang="en-US" dirty="0" smtClean="0"/>
              <a:t>agencies. </a:t>
            </a:r>
          </a:p>
          <a:p>
            <a:endParaRPr lang="en-US" i="1" dirty="0"/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95334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</p:spPr>
        <p:txBody>
          <a:bodyPr/>
          <a:lstStyle/>
          <a:p>
            <a:r>
              <a:rPr lang="en-US" dirty="0" smtClean="0"/>
              <a:t>Historical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>
                <a:solidFill>
                  <a:schemeClr val="tx1"/>
                </a:solidFill>
              </a:rPr>
              <a:t>Program Strengths:</a:t>
            </a:r>
          </a:p>
          <a:p>
            <a:pPr marL="0" indent="0">
              <a:buNone/>
            </a:pPr>
            <a:endParaRPr lang="en-US" b="1" u="sng" dirty="0" smtClean="0">
              <a:solidFill>
                <a:schemeClr val="tx1"/>
              </a:solidFill>
            </a:endParaRPr>
          </a:p>
          <a:p>
            <a:r>
              <a:rPr lang="en-US" dirty="0" smtClean="0"/>
              <a:t>Stabilizing Headcount</a:t>
            </a:r>
          </a:p>
          <a:p>
            <a:r>
              <a:rPr lang="en-US" dirty="0" smtClean="0"/>
              <a:t>Overall Success Rate</a:t>
            </a:r>
          </a:p>
          <a:p>
            <a:r>
              <a:rPr lang="en-US" dirty="0" smtClean="0"/>
              <a:t>Cadre of Instructors </a:t>
            </a:r>
          </a:p>
          <a:p>
            <a:r>
              <a:rPr lang="en-US" dirty="0" smtClean="0"/>
              <a:t>Online Courses</a:t>
            </a:r>
          </a:p>
          <a:p>
            <a:r>
              <a:rPr lang="en-US" dirty="0" smtClean="0"/>
              <a:t>Fire Technology Club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>
                <a:solidFill>
                  <a:schemeClr val="tx1"/>
                </a:solidFill>
              </a:rPr>
              <a:t>Program Challenges:</a:t>
            </a:r>
          </a:p>
          <a:p>
            <a:pPr marL="0" indent="0">
              <a:buNone/>
            </a:pPr>
            <a:endParaRPr lang="en-US" b="1" u="sng" dirty="0" smtClean="0">
              <a:solidFill>
                <a:schemeClr val="tx1"/>
              </a:solidFill>
            </a:endParaRPr>
          </a:p>
          <a:p>
            <a:r>
              <a:rPr lang="en-US" dirty="0" smtClean="0"/>
              <a:t>Program </a:t>
            </a:r>
            <a:r>
              <a:rPr lang="en-US" dirty="0" smtClean="0"/>
              <a:t>Resources</a:t>
            </a:r>
          </a:p>
          <a:p>
            <a:r>
              <a:rPr lang="en-US" dirty="0" smtClean="0"/>
              <a:t>Enrollment</a:t>
            </a:r>
          </a:p>
          <a:p>
            <a:r>
              <a:rPr lang="en-US" dirty="0" smtClean="0"/>
              <a:t>Incomplete Pathway</a:t>
            </a:r>
          </a:p>
          <a:p>
            <a:r>
              <a:rPr lang="en-US" dirty="0" smtClean="0"/>
              <a:t>Disproportionate Impact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957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306" y="257549"/>
            <a:ext cx="10515600" cy="5940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Objectives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048" y="932328"/>
            <a:ext cx="10515600" cy="54146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• </a:t>
            </a:r>
            <a:r>
              <a:rPr lang="en-US" dirty="0"/>
              <a:t>Increase program enrollment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smtClean="0"/>
              <a:t>Effective curriculum, certificates and degrees</a:t>
            </a:r>
          </a:p>
          <a:p>
            <a:pPr marL="0" indent="0">
              <a:buNone/>
            </a:pPr>
            <a:r>
              <a:rPr lang="en-US" dirty="0" smtClean="0"/>
              <a:t>• </a:t>
            </a:r>
            <a:r>
              <a:rPr lang="en-US" dirty="0"/>
              <a:t>Outreach, recruitment and retention of </a:t>
            </a:r>
            <a:r>
              <a:rPr lang="en-US" dirty="0" smtClean="0"/>
              <a:t>students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smtClean="0"/>
              <a:t>Student internships </a:t>
            </a:r>
            <a:r>
              <a:rPr lang="en-US" dirty="0"/>
              <a:t>and job opportunities </a:t>
            </a:r>
          </a:p>
          <a:p>
            <a:pPr marL="0" indent="0">
              <a:buNone/>
            </a:pPr>
            <a:r>
              <a:rPr lang="en-US" dirty="0"/>
              <a:t>• Increase online/distance education </a:t>
            </a:r>
            <a:r>
              <a:rPr lang="en-US" dirty="0" smtClean="0"/>
              <a:t>course offerings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• </a:t>
            </a:r>
            <a:r>
              <a:rPr lang="en-US" dirty="0"/>
              <a:t>Provide </a:t>
            </a:r>
            <a:r>
              <a:rPr lang="en-US" dirty="0" smtClean="0"/>
              <a:t>C.E./professional development for </a:t>
            </a:r>
            <a:r>
              <a:rPr lang="en-US" dirty="0"/>
              <a:t>our cadre of instructors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smtClean="0"/>
              <a:t>Maintain Fire Technology Club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Serve the needs of our Fire Advisory </a:t>
            </a:r>
            <a:r>
              <a:rPr lang="en-US" dirty="0" smtClean="0"/>
              <a:t>Board, ISA partners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Maintain </a:t>
            </a:r>
            <a:r>
              <a:rPr lang="en-US" dirty="0" smtClean="0"/>
              <a:t>active in professional organizations </a:t>
            </a:r>
          </a:p>
          <a:p>
            <a:pPr marL="0" indent="0">
              <a:buNone/>
            </a:pPr>
            <a:r>
              <a:rPr lang="en-US" dirty="0" smtClean="0"/>
              <a:t>• </a:t>
            </a:r>
            <a:r>
              <a:rPr lang="en-US" dirty="0"/>
              <a:t>Maintain status as an Accredited Regional Training </a:t>
            </a:r>
            <a:r>
              <a:rPr lang="en-US" dirty="0" smtClean="0"/>
              <a:t>Program (ARTP) </a:t>
            </a:r>
          </a:p>
          <a:p>
            <a:pPr marL="0" indent="0">
              <a:buNone/>
            </a:pPr>
            <a:r>
              <a:rPr lang="en-US" dirty="0" smtClean="0"/>
              <a:t>• Increase articulation/dual enrollment </a:t>
            </a:r>
            <a:r>
              <a:rPr lang="en-US" dirty="0"/>
              <a:t>agreements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• Effective </a:t>
            </a:r>
            <a:r>
              <a:rPr lang="en-US" dirty="0"/>
              <a:t>equipment and </a:t>
            </a:r>
            <a:r>
              <a:rPr lang="en-US" dirty="0" smtClean="0"/>
              <a:t>technology</a:t>
            </a:r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291927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471" y="96651"/>
            <a:ext cx="10515600" cy="746032"/>
          </a:xfrm>
        </p:spPr>
        <p:txBody>
          <a:bodyPr/>
          <a:lstStyle/>
          <a:p>
            <a:r>
              <a:rPr lang="en-US" dirty="0" smtClean="0"/>
              <a:t>Strategic Enhancement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1659" y="779929"/>
            <a:ext cx="10515600" cy="5602942"/>
          </a:xfrm>
        </p:spPr>
        <p:txBody>
          <a:bodyPr>
            <a:normAutofit lnSpcReduction="10000"/>
          </a:bodyPr>
          <a:lstStyle/>
          <a:p>
            <a:r>
              <a:rPr lang="en-US" sz="2600" dirty="0" smtClean="0"/>
              <a:t>Become </a:t>
            </a:r>
            <a:r>
              <a:rPr lang="en-US" sz="2600" dirty="0"/>
              <a:t>a recognized leader in the Sacramento Valley for all students seeking a career in the fire service. </a:t>
            </a:r>
            <a:endParaRPr lang="en-US" sz="2600" dirty="0" smtClean="0"/>
          </a:p>
          <a:p>
            <a:r>
              <a:rPr lang="en-US" sz="2600" dirty="0" smtClean="0"/>
              <a:t>Provide </a:t>
            </a:r>
            <a:r>
              <a:rPr lang="en-US" sz="2600" dirty="0"/>
              <a:t>a clear recognizable pathway to, through and beyond ARC, and prepare students with the skills needed to find employment in their chosen career</a:t>
            </a:r>
            <a:r>
              <a:rPr lang="en-US" sz="2600" dirty="0" smtClean="0"/>
              <a:t>.</a:t>
            </a:r>
          </a:p>
          <a:p>
            <a:r>
              <a:rPr lang="en-US" sz="2600" dirty="0" smtClean="0"/>
              <a:t>Connect </a:t>
            </a:r>
            <a:r>
              <a:rPr lang="en-US" sz="2600" dirty="0"/>
              <a:t>with primary and secondary education students to develop and foster a relationship(s) ensuring all students, including the underserved and under-represented, have a chance to develop and fulfill their dreams of becoming a firefighter</a:t>
            </a:r>
            <a:r>
              <a:rPr lang="en-US" sz="2600" dirty="0" smtClean="0"/>
              <a:t>.</a:t>
            </a:r>
          </a:p>
          <a:p>
            <a:r>
              <a:rPr lang="en-US" sz="2600" dirty="0"/>
              <a:t>Company Officer Degree program </a:t>
            </a:r>
            <a:r>
              <a:rPr lang="en-US" sz="2600" dirty="0" smtClean="0"/>
              <a:t>&amp; revised </a:t>
            </a:r>
            <a:r>
              <a:rPr lang="en-US" sz="2600" dirty="0"/>
              <a:t>and </a:t>
            </a:r>
            <a:r>
              <a:rPr lang="en-US" sz="2600" dirty="0" smtClean="0"/>
              <a:t>updated certificate </a:t>
            </a:r>
            <a:r>
              <a:rPr lang="en-US" sz="2600" dirty="0"/>
              <a:t>opportunities</a:t>
            </a:r>
            <a:r>
              <a:rPr lang="en-US" sz="2600" dirty="0" smtClean="0"/>
              <a:t>.</a:t>
            </a:r>
          </a:p>
          <a:p>
            <a:r>
              <a:rPr lang="en-US" sz="2600" dirty="0" smtClean="0"/>
              <a:t>Apprenticeship </a:t>
            </a:r>
            <a:r>
              <a:rPr lang="en-US" sz="2600" dirty="0"/>
              <a:t>or internship </a:t>
            </a:r>
            <a:r>
              <a:rPr lang="en-US" sz="2600" dirty="0" smtClean="0"/>
              <a:t>programs</a:t>
            </a:r>
          </a:p>
          <a:p>
            <a:r>
              <a:rPr lang="en-US" sz="2600" dirty="0" smtClean="0"/>
              <a:t>Full </a:t>
            </a:r>
            <a:r>
              <a:rPr lang="en-US" sz="2600" dirty="0"/>
              <a:t>complement of courses that are identified by the Fire Service as minimum qualifications (MQ’s)</a:t>
            </a:r>
          </a:p>
        </p:txBody>
      </p:sp>
    </p:spTree>
    <p:extLst>
      <p:ext uri="{BB962C8B-B14F-4D97-AF65-F5344CB8AC3E}">
        <p14:creationId xmlns:p14="http://schemas.microsoft.com/office/powerpoint/2010/main" val="1011845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9242"/>
            <a:ext cx="10515600" cy="4907721"/>
          </a:xfrm>
        </p:spPr>
        <p:txBody>
          <a:bodyPr/>
          <a:lstStyle/>
          <a:p>
            <a:r>
              <a:rPr lang="en-US" dirty="0"/>
              <a:t>Increase student success rates for our disproportionately impacted students. </a:t>
            </a:r>
            <a:endParaRPr lang="en-US" dirty="0" smtClean="0"/>
          </a:p>
          <a:p>
            <a:r>
              <a:rPr lang="en-US" dirty="0" smtClean="0"/>
              <a:t>Meet </a:t>
            </a:r>
            <a:r>
              <a:rPr lang="en-US" dirty="0"/>
              <a:t>standards required by California State Fire Training to maintain </a:t>
            </a:r>
            <a:r>
              <a:rPr lang="en-US" dirty="0" smtClean="0"/>
              <a:t>our </a:t>
            </a:r>
            <a:r>
              <a:rPr lang="en-US" dirty="0"/>
              <a:t>Accredited Regional Training Program (ARTP) status. </a:t>
            </a:r>
            <a:endParaRPr lang="en-US" dirty="0" smtClean="0"/>
          </a:p>
          <a:p>
            <a:r>
              <a:rPr lang="en-US" dirty="0"/>
              <a:t>Maintain curriculum and course accountability, seek new curriculum to remain </a:t>
            </a:r>
            <a:r>
              <a:rPr lang="en-US" dirty="0" smtClean="0"/>
              <a:t>relevant.</a:t>
            </a:r>
          </a:p>
          <a:p>
            <a:r>
              <a:rPr lang="en-US" dirty="0"/>
              <a:t>Program management of the Flammable Liquid and Gas Trailer </a:t>
            </a:r>
            <a:endParaRPr lang="en-US" dirty="0" smtClean="0"/>
          </a:p>
          <a:p>
            <a:r>
              <a:rPr lang="en-US" dirty="0"/>
              <a:t>Expand instructional program to include Firefighter 1 course. </a:t>
            </a:r>
            <a:endParaRPr lang="en-US" dirty="0" smtClean="0"/>
          </a:p>
          <a:p>
            <a:r>
              <a:rPr lang="en-US" dirty="0"/>
              <a:t>Update Fire Technology Certificate </a:t>
            </a:r>
            <a:r>
              <a:rPr lang="en-US" dirty="0" smtClean="0"/>
              <a:t>opportunities. </a:t>
            </a:r>
          </a:p>
          <a:p>
            <a:r>
              <a:rPr lang="en-US" dirty="0"/>
              <a:t>Serve the needs of our Fire Advisory Board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49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3572</TotalTime>
  <Words>522</Words>
  <Application>Microsoft Office PowerPoint</Application>
  <PresentationFormat>Widescreen</PresentationFormat>
  <Paragraphs>64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Fire Technology</vt:lpstr>
      <vt:lpstr> Fire Technology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CJ</dc:creator>
  <cp:lastModifiedBy>Keefe, Michael</cp:lastModifiedBy>
  <cp:revision>77</cp:revision>
  <dcterms:created xsi:type="dcterms:W3CDTF">2018-10-09T16:48:02Z</dcterms:created>
  <dcterms:modified xsi:type="dcterms:W3CDTF">2019-04-29T20:39:44Z</dcterms:modified>
</cp:coreProperties>
</file>