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Lst>
  <p:sldSz cy="6858000" cx="12192000"/>
  <p:notesSz cx="6858000" cy="9144000"/>
  <p:embeddedFontLst>
    <p:embeddedFont>
      <p:font typeface="Montserrat"/>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 uri="http://customooxmlschemas.google.com/">
      <go:slidesCustomData xmlns:go="http://customooxmlschemas.google.com/" r:id="rId16" roundtripDataSignature="AMtx7miMxVP9DV+2NEENYGWy4MnFugfhp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Montserrat-bold.fntdata"/><Relationship Id="rId12" Type="http://schemas.openxmlformats.org/officeDocument/2006/relationships/font" Target="fonts/Montserrat-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Montserrat-boldItalic.fntdata"/><Relationship Id="rId14" Type="http://schemas.openxmlformats.org/officeDocument/2006/relationships/font" Target="fonts/Montserrat-italic.fntdata"/><Relationship Id="rId16"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 name="Google Shape;3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 name="Google Shape;41;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Describe what your program does and how this fits with the mission of ARC</a:t>
            </a:r>
            <a:endParaRPr/>
          </a:p>
          <a:p>
            <a:pPr indent="-336550" lvl="1" marL="914400" rtl="0" algn="l">
              <a:lnSpc>
                <a:spcPct val="90000"/>
              </a:lnSpc>
              <a:spcBef>
                <a:spcPts val="0"/>
              </a:spcBef>
              <a:spcAft>
                <a:spcPts val="0"/>
              </a:spcAft>
              <a:buClr>
                <a:schemeClr val="dk1"/>
              </a:buClr>
              <a:buSzPts val="1700"/>
              <a:buChar char="•"/>
            </a:pPr>
            <a:r>
              <a:rPr lang="en-US" sz="1700"/>
              <a:t>4th bullet: mention all the modalities we offer in normal operations and courses for heritage learners. </a:t>
            </a:r>
            <a:r>
              <a:rPr lang="en-US" sz="1700"/>
              <a:t>We update our curriculum, materials and textbooks frequently to meet the standards of the C-IDs for articulation.  Our department members stay current in their fields by attending workshops and conferences and collaborating with colleagues both at ARC and outside the institution.  </a:t>
            </a:r>
            <a:endParaRPr sz="1700"/>
          </a:p>
          <a:p>
            <a:pPr indent="-336550" lvl="1" marL="914400" rtl="0" algn="l">
              <a:lnSpc>
                <a:spcPct val="90000"/>
              </a:lnSpc>
              <a:spcBef>
                <a:spcPts val="0"/>
              </a:spcBef>
              <a:spcAft>
                <a:spcPts val="0"/>
              </a:spcAft>
              <a:buClr>
                <a:srgbClr val="003057"/>
              </a:buClr>
              <a:buSzPts val="1700"/>
              <a:buChar char="•"/>
            </a:pPr>
            <a:r>
              <a:t/>
            </a:r>
            <a:endParaRPr sz="1700"/>
          </a:p>
          <a:p>
            <a:pPr indent="-336550" lvl="1" marL="914400" rtl="0" algn="l">
              <a:lnSpc>
                <a:spcPct val="90000"/>
              </a:lnSpc>
              <a:spcBef>
                <a:spcPts val="0"/>
              </a:spcBef>
              <a:spcAft>
                <a:spcPts val="0"/>
              </a:spcAft>
              <a:buClr>
                <a:schemeClr val="dk1"/>
              </a:buClr>
              <a:buSzPts val="1700"/>
              <a:buChar char="•"/>
            </a:pPr>
            <a:r>
              <a:rPr lang="en-US" sz="1700"/>
              <a:t>5th bullet:O</a:t>
            </a:r>
            <a:r>
              <a:rPr lang="en-US" sz="1700"/>
              <a:t>ur students have varied avenues to use their language skills in completing degrees. </a:t>
            </a:r>
            <a:endParaRPr/>
          </a:p>
        </p:txBody>
      </p:sp>
      <p:sp>
        <p:nvSpPr>
          <p:cNvPr id="42" name="Google Shape;42;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 name="Shape 47"/>
        <p:cNvGrpSpPr/>
        <p:nvPr/>
      </p:nvGrpSpPr>
      <p:grpSpPr>
        <a:xfrm>
          <a:off x="0" y="0"/>
          <a:ext cx="0" cy="0"/>
          <a:chOff x="0" y="0"/>
          <a:chExt cx="0" cy="0"/>
        </a:xfrm>
      </p:grpSpPr>
      <p:sp>
        <p:nvSpPr>
          <p:cNvPr id="48" name="Google Shape;4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 name="Google Shape;49;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your program’s strengths and challenges based on review of your historical data or other records.</a:t>
            </a:r>
            <a:endParaRPr/>
          </a:p>
          <a:p>
            <a:pPr indent="0" lvl="0" marL="0" rtl="0" algn="l">
              <a:lnSpc>
                <a:spcPct val="100000"/>
              </a:lnSpc>
              <a:spcBef>
                <a:spcPts val="0"/>
              </a:spcBef>
              <a:spcAft>
                <a:spcPts val="0"/>
              </a:spcAft>
              <a:buSzPts val="1400"/>
              <a:buNone/>
            </a:pPr>
            <a:r>
              <a:rPr lang="en-US"/>
              <a:t>African-American Students in Spanish 401, 402, and 411</a:t>
            </a:r>
            <a:endParaRPr/>
          </a:p>
          <a:p>
            <a:pPr indent="0" lvl="0" marL="0" rtl="0" algn="l">
              <a:spcBef>
                <a:spcPts val="0"/>
              </a:spcBef>
              <a:spcAft>
                <a:spcPts val="0"/>
              </a:spcAft>
              <a:buClr>
                <a:schemeClr val="dk1"/>
              </a:buClr>
              <a:buSzPts val="1400"/>
              <a:buFont typeface="Arial"/>
              <a:buNone/>
            </a:pPr>
            <a:r>
              <a:rPr lang="en-US"/>
              <a:t>Multiracial students in Spanish 401 and 402*</a:t>
            </a:r>
            <a:endParaRPr/>
          </a:p>
          <a:p>
            <a:pPr indent="0" lvl="0" marL="0" rtl="0" algn="l">
              <a:lnSpc>
                <a:spcPct val="100000"/>
              </a:lnSpc>
              <a:spcBef>
                <a:spcPts val="0"/>
              </a:spcBef>
              <a:spcAft>
                <a:spcPts val="0"/>
              </a:spcAft>
              <a:buSzPts val="1400"/>
              <a:buNone/>
            </a:pPr>
            <a:r>
              <a:rPr lang="en-US"/>
              <a:t>Latinx students in Russian 401 and 402</a:t>
            </a:r>
            <a:endParaRPr/>
          </a:p>
          <a:p>
            <a:pPr indent="0" lvl="0" marL="0" rtl="0" algn="l">
              <a:lnSpc>
                <a:spcPct val="100000"/>
              </a:lnSpc>
              <a:spcBef>
                <a:spcPts val="0"/>
              </a:spcBef>
              <a:spcAft>
                <a:spcPts val="0"/>
              </a:spcAft>
              <a:buSzPts val="1400"/>
              <a:buNone/>
            </a:pPr>
            <a:r>
              <a:t/>
            </a:r>
            <a:endParaRPr/>
          </a:p>
        </p:txBody>
      </p:sp>
      <p:sp>
        <p:nvSpPr>
          <p:cNvPr id="50" name="Google Shape;50;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 name="Google Shape;57;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what your program wants to accomplish. Discuss how these accomplishments will or do support the ARCmission.</a:t>
            </a:r>
            <a:endParaRPr/>
          </a:p>
        </p:txBody>
      </p:sp>
      <p:sp>
        <p:nvSpPr>
          <p:cNvPr id="58" name="Google Shape;58;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 name="Google Shape;64;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Describe what your program’s ideal future looks like. Discuss how this vision supports ARC’s commitment to social justice and equity.</a:t>
            </a:r>
            <a:endParaRPr/>
          </a:p>
        </p:txBody>
      </p:sp>
      <p:sp>
        <p:nvSpPr>
          <p:cNvPr id="65" name="Google Shape;65;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 name="Google Shape;71;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planning steps your program is planning to take within the next year (or so). These would be found in your Annual Unit Plan.</a:t>
            </a:r>
            <a:endParaRPr/>
          </a:p>
          <a:p>
            <a:pPr indent="0" lvl="0" marL="457200" rtl="0" algn="l">
              <a:lnSpc>
                <a:spcPct val="90000"/>
              </a:lnSpc>
              <a:spcBef>
                <a:spcPts val="1000"/>
              </a:spcBef>
              <a:spcAft>
                <a:spcPts val="0"/>
              </a:spcAft>
              <a:buNone/>
            </a:pPr>
            <a:r>
              <a:t/>
            </a:r>
            <a:endParaRPr/>
          </a:p>
        </p:txBody>
      </p:sp>
      <p:sp>
        <p:nvSpPr>
          <p:cNvPr id="72" name="Google Shape;72;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BA0C2F"/>
              </a:buClr>
              <a:buSzPts val="2400"/>
              <a:buNone/>
              <a:defRPr sz="2400">
                <a:solidFill>
                  <a:srgbClr val="BA0C2F"/>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057"/>
              </a:buClr>
              <a:buSzPts val="2800"/>
              <a:buChar char="•"/>
              <a:defRPr>
                <a:solidFill>
                  <a:srgbClr val="003057"/>
                </a:solidFill>
              </a:defRPr>
            </a:lvl1pPr>
            <a:lvl2pPr indent="-381000" lvl="1" marL="914400" algn="l">
              <a:lnSpc>
                <a:spcPct val="90000"/>
              </a:lnSpc>
              <a:spcBef>
                <a:spcPts val="500"/>
              </a:spcBef>
              <a:spcAft>
                <a:spcPts val="0"/>
              </a:spcAft>
              <a:buClr>
                <a:srgbClr val="003057"/>
              </a:buClr>
              <a:buSzPts val="2400"/>
              <a:buChar char="•"/>
              <a:defRPr>
                <a:solidFill>
                  <a:srgbClr val="003057"/>
                </a:solidFill>
              </a:defRPr>
            </a:lvl2pPr>
            <a:lvl3pPr indent="-355600" lvl="2" marL="1371600" algn="l">
              <a:lnSpc>
                <a:spcPct val="90000"/>
              </a:lnSpc>
              <a:spcBef>
                <a:spcPts val="500"/>
              </a:spcBef>
              <a:spcAft>
                <a:spcPts val="0"/>
              </a:spcAft>
              <a:buClr>
                <a:srgbClr val="003057"/>
              </a:buClr>
              <a:buSzPts val="2000"/>
              <a:buChar char="•"/>
              <a:defRPr>
                <a:solidFill>
                  <a:srgbClr val="003057"/>
                </a:solidFill>
              </a:defRPr>
            </a:lvl3pPr>
            <a:lvl4pPr indent="-342900" lvl="3" marL="1828800" algn="l">
              <a:lnSpc>
                <a:spcPct val="90000"/>
              </a:lnSpc>
              <a:spcBef>
                <a:spcPts val="500"/>
              </a:spcBef>
              <a:spcAft>
                <a:spcPts val="0"/>
              </a:spcAft>
              <a:buClr>
                <a:srgbClr val="003057"/>
              </a:buClr>
              <a:buSzPts val="1800"/>
              <a:buChar char="•"/>
              <a:defRPr>
                <a:solidFill>
                  <a:srgbClr val="003057"/>
                </a:solidFill>
              </a:defRPr>
            </a:lvl4pPr>
            <a:lvl5pPr indent="-342900" lvl="4" marL="2286000" algn="l">
              <a:lnSpc>
                <a:spcPct val="90000"/>
              </a:lnSpc>
              <a:spcBef>
                <a:spcPts val="500"/>
              </a:spcBef>
              <a:spcAft>
                <a:spcPts val="0"/>
              </a:spcAft>
              <a:buClr>
                <a:srgbClr val="003057"/>
              </a:buClr>
              <a:buSzPts val="1800"/>
              <a:buChar char="•"/>
              <a:defRPr>
                <a:solidFill>
                  <a:srgbClr val="003057"/>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3" name="Shape 23"/>
        <p:cNvGrpSpPr/>
        <p:nvPr/>
      </p:nvGrpSpPr>
      <p:grpSpPr>
        <a:xfrm>
          <a:off x="0" y="0"/>
          <a:ext cx="0" cy="0"/>
          <a:chOff x="0" y="0"/>
          <a:chExt cx="0" cy="0"/>
        </a:xfrm>
      </p:grpSpPr>
      <p:sp>
        <p:nvSpPr>
          <p:cNvPr id="24" name="Google Shape;24;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BA0C2F"/>
              </a:buClr>
              <a:buSzPts val="2800"/>
              <a:buChar char="•"/>
              <a:defRPr>
                <a:solidFill>
                  <a:srgbClr val="BA0C2F"/>
                </a:solidFill>
              </a:defRPr>
            </a:lvl1pPr>
            <a:lvl2pPr indent="-381000" lvl="1" marL="914400" algn="l">
              <a:lnSpc>
                <a:spcPct val="90000"/>
              </a:lnSpc>
              <a:spcBef>
                <a:spcPts val="500"/>
              </a:spcBef>
              <a:spcAft>
                <a:spcPts val="0"/>
              </a:spcAft>
              <a:buClr>
                <a:srgbClr val="BA0C2F"/>
              </a:buClr>
              <a:buSzPts val="2400"/>
              <a:buChar char="•"/>
              <a:defRPr>
                <a:solidFill>
                  <a:srgbClr val="BA0C2F"/>
                </a:solidFill>
              </a:defRPr>
            </a:lvl2pPr>
            <a:lvl3pPr indent="-355600" lvl="2" marL="1371600" algn="l">
              <a:lnSpc>
                <a:spcPct val="90000"/>
              </a:lnSpc>
              <a:spcBef>
                <a:spcPts val="500"/>
              </a:spcBef>
              <a:spcAft>
                <a:spcPts val="0"/>
              </a:spcAft>
              <a:buClr>
                <a:srgbClr val="BA0C2F"/>
              </a:buClr>
              <a:buSzPts val="2000"/>
              <a:buChar char="•"/>
              <a:defRPr>
                <a:solidFill>
                  <a:srgbClr val="BA0C2F"/>
                </a:solidFill>
              </a:defRPr>
            </a:lvl3pPr>
            <a:lvl4pPr indent="-342900" lvl="3" marL="1828800" algn="l">
              <a:lnSpc>
                <a:spcPct val="90000"/>
              </a:lnSpc>
              <a:spcBef>
                <a:spcPts val="500"/>
              </a:spcBef>
              <a:spcAft>
                <a:spcPts val="0"/>
              </a:spcAft>
              <a:buClr>
                <a:srgbClr val="BA0C2F"/>
              </a:buClr>
              <a:buSzPts val="1800"/>
              <a:buChar char="•"/>
              <a:defRPr>
                <a:solidFill>
                  <a:srgbClr val="BA0C2F"/>
                </a:solidFill>
              </a:defRPr>
            </a:lvl4pPr>
            <a:lvl5pPr indent="-342900" lvl="4" marL="2286000" algn="l">
              <a:lnSpc>
                <a:spcPct val="90000"/>
              </a:lnSpc>
              <a:spcBef>
                <a:spcPts val="500"/>
              </a:spcBef>
              <a:spcAft>
                <a:spcPts val="0"/>
              </a:spcAft>
              <a:buClr>
                <a:srgbClr val="BA0C2F"/>
              </a:buClr>
              <a:buSzPts val="1800"/>
              <a:buChar char="•"/>
              <a:defRPr>
                <a:solidFill>
                  <a:srgbClr val="BA0C2F"/>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1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BA0C2F"/>
              </a:buClr>
              <a:buSzPts val="2800"/>
              <a:buChar char="•"/>
              <a:defRPr>
                <a:solidFill>
                  <a:srgbClr val="BA0C2F"/>
                </a:solidFill>
              </a:defRPr>
            </a:lvl1pPr>
            <a:lvl2pPr indent="-381000" lvl="1" marL="914400" algn="l">
              <a:lnSpc>
                <a:spcPct val="90000"/>
              </a:lnSpc>
              <a:spcBef>
                <a:spcPts val="500"/>
              </a:spcBef>
              <a:spcAft>
                <a:spcPts val="0"/>
              </a:spcAft>
              <a:buClr>
                <a:srgbClr val="BA0C2F"/>
              </a:buClr>
              <a:buSzPts val="2400"/>
              <a:buChar char="•"/>
              <a:defRPr>
                <a:solidFill>
                  <a:srgbClr val="BA0C2F"/>
                </a:solidFill>
              </a:defRPr>
            </a:lvl2pPr>
            <a:lvl3pPr indent="-355600" lvl="2" marL="1371600" algn="l">
              <a:lnSpc>
                <a:spcPct val="90000"/>
              </a:lnSpc>
              <a:spcBef>
                <a:spcPts val="500"/>
              </a:spcBef>
              <a:spcAft>
                <a:spcPts val="0"/>
              </a:spcAft>
              <a:buClr>
                <a:srgbClr val="BA0C2F"/>
              </a:buClr>
              <a:buSzPts val="2000"/>
              <a:buChar char="•"/>
              <a:defRPr>
                <a:solidFill>
                  <a:srgbClr val="BA0C2F"/>
                </a:solidFill>
              </a:defRPr>
            </a:lvl3pPr>
            <a:lvl4pPr indent="-342900" lvl="3" marL="1828800" algn="l">
              <a:lnSpc>
                <a:spcPct val="90000"/>
              </a:lnSpc>
              <a:spcBef>
                <a:spcPts val="500"/>
              </a:spcBef>
              <a:spcAft>
                <a:spcPts val="0"/>
              </a:spcAft>
              <a:buClr>
                <a:srgbClr val="BA0C2F"/>
              </a:buClr>
              <a:buSzPts val="1800"/>
              <a:buChar char="•"/>
              <a:defRPr>
                <a:solidFill>
                  <a:srgbClr val="BA0C2F"/>
                </a:solidFill>
              </a:defRPr>
            </a:lvl4pPr>
            <a:lvl5pPr indent="-342900" lvl="4" marL="2286000" algn="l">
              <a:lnSpc>
                <a:spcPct val="90000"/>
              </a:lnSpc>
              <a:spcBef>
                <a:spcPts val="500"/>
              </a:spcBef>
              <a:spcAft>
                <a:spcPts val="0"/>
              </a:spcAft>
              <a:buClr>
                <a:srgbClr val="BA0C2F"/>
              </a:buClr>
              <a:buSzPts val="1800"/>
              <a:buChar char="•"/>
              <a:defRPr>
                <a:solidFill>
                  <a:srgbClr val="BA0C2F"/>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1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1"/>
          <p:cNvSpPr txBox="1"/>
          <p:nvPr>
            <p:ph idx="1" type="subTitle"/>
          </p:nvPr>
        </p:nvSpPr>
        <p:spPr>
          <a:xfrm>
            <a:off x="1524000" y="3602038"/>
            <a:ext cx="9144000" cy="1190095"/>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91000">
              <a:srgbClr val="A9BEE4"/>
            </a:gs>
            <a:gs pos="100000">
              <a:srgbClr val="003057"/>
            </a:gs>
          </a:gsLst>
          <a:lin ang="5400000" scaled="0"/>
        </a:gradFill>
      </p:bgPr>
    </p:bg>
    <p:spTree>
      <p:nvGrpSpPr>
        <p:cNvPr id="9"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 name="Google Shape;11;p7"/>
          <p:cNvSpPr/>
          <p:nvPr/>
        </p:nvSpPr>
        <p:spPr>
          <a:xfrm flipH="1" rot="-5400000">
            <a:off x="9880890" y="5136010"/>
            <a:ext cx="1313312" cy="2127214"/>
          </a:xfrm>
          <a:prstGeom prst="flowChartManualInput">
            <a:avLst/>
          </a:prstGeom>
          <a:solidFill>
            <a:srgbClr val="00305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 name="Google Shape;12;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003057"/>
              </a:buClr>
              <a:buSzPts val="4400"/>
              <a:buFont typeface="Calibri"/>
              <a:buNone/>
              <a:defRPr b="1" i="0" sz="4400" u="none" cap="none" strike="noStrike">
                <a:solidFill>
                  <a:srgbClr val="003057"/>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3" name="Google Shape;13;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1">
            <a:alphaModFix/>
          </a:blip>
          <a:srcRect b="0" l="0" r="0" t="0"/>
          <a:stretch/>
        </p:blipFill>
        <p:spPr>
          <a:xfrm>
            <a:off x="10198955" y="5418484"/>
            <a:ext cx="1854681" cy="931124"/>
          </a:xfrm>
          <a:prstGeom prst="rect">
            <a:avLst/>
          </a:prstGeom>
          <a:noFill/>
          <a:ln>
            <a:noFill/>
          </a:ln>
        </p:spPr>
      </p:pic>
      <p:cxnSp>
        <p:nvCxnSpPr>
          <p:cNvPr id="16" name="Google Shape;16;p7"/>
          <p:cNvCxnSpPr/>
          <p:nvPr/>
        </p:nvCxnSpPr>
        <p:spPr>
          <a:xfrm flipH="1" rot="10800000">
            <a:off x="0" y="6504578"/>
            <a:ext cx="12207240" cy="24081"/>
          </a:xfrm>
          <a:prstGeom prst="straightConnector1">
            <a:avLst/>
          </a:prstGeom>
          <a:noFill/>
          <a:ln cap="flat" cmpd="sng" w="107950">
            <a:solidFill>
              <a:schemeClr val="l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title"/>
          </p:nvPr>
        </p:nvSpPr>
        <p:spPr>
          <a:xfrm>
            <a:off x="831850" y="1166328"/>
            <a:ext cx="10515600" cy="204340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03057"/>
              </a:buClr>
              <a:buSzPts val="6000"/>
              <a:buFont typeface="Calibri"/>
              <a:buNone/>
            </a:pPr>
            <a:r>
              <a:rPr lang="en-US"/>
              <a:t>Foreign Languages</a:t>
            </a:r>
            <a:endParaRPr/>
          </a:p>
        </p:txBody>
      </p:sp>
      <p:sp>
        <p:nvSpPr>
          <p:cNvPr id="38" name="Google Shape;38;p1"/>
          <p:cNvSpPr txBox="1"/>
          <p:nvPr>
            <p:ph idx="1" type="body"/>
          </p:nvPr>
        </p:nvSpPr>
        <p:spPr>
          <a:xfrm>
            <a:off x="831850" y="3292688"/>
            <a:ext cx="10515600" cy="1922100"/>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accent1"/>
              </a:buClr>
              <a:buSzPts val="4000"/>
              <a:buNone/>
            </a:pPr>
            <a:r>
              <a:rPr lang="en-US" sz="4000">
                <a:solidFill>
                  <a:schemeClr val="accent1"/>
                </a:solidFill>
              </a:rPr>
              <a:t>Program Review Presentation</a:t>
            </a:r>
            <a:endParaRPr>
              <a:solidFill>
                <a:schemeClr val="accent1"/>
              </a:solidFill>
            </a:endParaRPr>
          </a:p>
          <a:p>
            <a:pPr indent="0" lvl="0" marL="0" rtl="0" algn="r">
              <a:lnSpc>
                <a:spcPct val="90000"/>
              </a:lnSpc>
              <a:spcBef>
                <a:spcPts val="1000"/>
              </a:spcBef>
              <a:spcAft>
                <a:spcPts val="0"/>
              </a:spcAft>
              <a:buClr>
                <a:schemeClr val="accent1"/>
              </a:buClr>
              <a:buSzPts val="4000"/>
              <a:buNone/>
            </a:pPr>
            <a:r>
              <a:rPr lang="en-US" sz="4000">
                <a:solidFill>
                  <a:schemeClr val="accent1"/>
                </a:solidFill>
              </a:rPr>
              <a:t>Cohort 2: 2019-2020</a:t>
            </a:r>
            <a:endParaRPr/>
          </a:p>
          <a:p>
            <a:pPr indent="0" lvl="0" marL="0" rtl="0" algn="r">
              <a:lnSpc>
                <a:spcPct val="90000"/>
              </a:lnSpc>
              <a:spcBef>
                <a:spcPts val="1000"/>
              </a:spcBef>
              <a:spcAft>
                <a:spcPts val="0"/>
              </a:spcAft>
              <a:buClr>
                <a:srgbClr val="BA0C2F"/>
              </a:buClr>
              <a:buSzPts val="4000"/>
              <a:buNone/>
            </a:pPr>
            <a:r>
              <a:t/>
            </a:r>
            <a:endParaRPr sz="400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2"/>
          <p:cNvSpPr txBox="1"/>
          <p:nvPr>
            <p:ph type="title"/>
          </p:nvPr>
        </p:nvSpPr>
        <p:spPr>
          <a:xfrm>
            <a:off x="838200" y="0"/>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 Foreign Languages Profile </a:t>
            </a:r>
            <a:endParaRPr/>
          </a:p>
        </p:txBody>
      </p:sp>
      <p:sp>
        <p:nvSpPr>
          <p:cNvPr id="45" name="Google Shape;45;p2"/>
          <p:cNvSpPr txBox="1"/>
          <p:nvPr>
            <p:ph idx="1" type="body"/>
          </p:nvPr>
        </p:nvSpPr>
        <p:spPr>
          <a:xfrm>
            <a:off x="210725" y="2516400"/>
            <a:ext cx="9773400" cy="3518100"/>
          </a:xfrm>
          <a:prstGeom prst="rect">
            <a:avLst/>
          </a:prstGeom>
          <a:noFill/>
          <a:ln>
            <a:noFill/>
          </a:ln>
        </p:spPr>
        <p:txBody>
          <a:bodyPr anchorCtr="0" anchor="t" bIns="45700" lIns="91425" spcFirstLastPara="1" rIns="91425" wrap="square" tIns="45700">
            <a:normAutofit/>
          </a:bodyPr>
          <a:lstStyle/>
          <a:p>
            <a:pPr indent="-336550" lvl="0" marL="457200" rtl="0" algn="l">
              <a:lnSpc>
                <a:spcPct val="115000"/>
              </a:lnSpc>
              <a:spcBef>
                <a:spcPts val="0"/>
              </a:spcBef>
              <a:spcAft>
                <a:spcPts val="0"/>
              </a:spcAft>
              <a:buSzPts val="1700"/>
              <a:buChar char="•"/>
            </a:pPr>
            <a:r>
              <a:rPr lang="en-US" sz="1700">
                <a:solidFill>
                  <a:srgbClr val="000000"/>
                </a:solidFill>
              </a:rPr>
              <a:t>The Foreign Language Department offers courses in German, Italian, Russian, and Spanish. </a:t>
            </a:r>
            <a:endParaRPr sz="1700">
              <a:solidFill>
                <a:srgbClr val="000000"/>
              </a:solidFill>
            </a:endParaRPr>
          </a:p>
          <a:p>
            <a:pPr indent="-336550" lvl="0" marL="457200" rtl="0" algn="l">
              <a:lnSpc>
                <a:spcPct val="115000"/>
              </a:lnSpc>
              <a:spcBef>
                <a:spcPts val="0"/>
              </a:spcBef>
              <a:spcAft>
                <a:spcPts val="0"/>
              </a:spcAft>
              <a:buSzPts val="1700"/>
              <a:buChar char="•"/>
            </a:pPr>
            <a:r>
              <a:rPr lang="en-US" sz="1700">
                <a:solidFill>
                  <a:schemeClr val="dk1"/>
                </a:solidFill>
              </a:rPr>
              <a:t>We offer</a:t>
            </a:r>
            <a:r>
              <a:rPr lang="en-US" sz="1700">
                <a:solidFill>
                  <a:schemeClr val="dk1"/>
                </a:solidFill>
              </a:rPr>
              <a:t> transfer level courses that satisfy foreign language requirements at 4-year institutions as well as prepare our students to interact with diverse populations and utilize their language skills in the workforce. </a:t>
            </a:r>
            <a:endParaRPr sz="1700">
              <a:solidFill>
                <a:schemeClr val="dk1"/>
              </a:solidFill>
            </a:endParaRPr>
          </a:p>
          <a:p>
            <a:pPr indent="-336550" lvl="0" marL="457200" rtl="0" algn="l">
              <a:lnSpc>
                <a:spcPct val="115000"/>
              </a:lnSpc>
              <a:spcBef>
                <a:spcPts val="0"/>
              </a:spcBef>
              <a:spcAft>
                <a:spcPts val="0"/>
              </a:spcAft>
              <a:buSzPts val="1700"/>
              <a:buChar char="•"/>
            </a:pPr>
            <a:r>
              <a:rPr lang="en-US" sz="1700">
                <a:solidFill>
                  <a:srgbClr val="000000"/>
                </a:solidFill>
              </a:rPr>
              <a:t>The intermediate courses also satisfy the G.E. requirements in Humanities for the college and for the CSU and UC systems. </a:t>
            </a:r>
            <a:endParaRPr sz="1700">
              <a:solidFill>
                <a:srgbClr val="000000"/>
              </a:solidFill>
            </a:endParaRPr>
          </a:p>
          <a:p>
            <a:pPr indent="-336550" lvl="0" marL="457200" rtl="0" algn="l">
              <a:lnSpc>
                <a:spcPct val="115000"/>
              </a:lnSpc>
              <a:spcBef>
                <a:spcPts val="0"/>
              </a:spcBef>
              <a:spcAft>
                <a:spcPts val="0"/>
              </a:spcAft>
              <a:buSzPts val="1700"/>
              <a:buChar char="•"/>
            </a:pPr>
            <a:r>
              <a:rPr lang="en-US" sz="1700">
                <a:solidFill>
                  <a:srgbClr val="000000"/>
                </a:solidFill>
              </a:rPr>
              <a:t>The language offerings at ARC have evolved over the years according to the community’s changing needs.</a:t>
            </a:r>
            <a:endParaRPr sz="1700">
              <a:solidFill>
                <a:srgbClr val="000000"/>
              </a:solidFill>
            </a:endParaRPr>
          </a:p>
          <a:p>
            <a:pPr indent="-336550" lvl="0" marL="457200" rtl="0" algn="l">
              <a:lnSpc>
                <a:spcPct val="115000"/>
              </a:lnSpc>
              <a:spcBef>
                <a:spcPts val="0"/>
              </a:spcBef>
              <a:spcAft>
                <a:spcPts val="0"/>
              </a:spcAft>
              <a:buClr>
                <a:srgbClr val="000000"/>
              </a:buClr>
              <a:buSzPts val="1700"/>
              <a:buChar char="•"/>
            </a:pPr>
            <a:r>
              <a:rPr lang="en-US" sz="1700">
                <a:solidFill>
                  <a:srgbClr val="000000"/>
                </a:solidFill>
              </a:rPr>
              <a:t>Degrees: </a:t>
            </a:r>
            <a:endParaRPr sz="1700">
              <a:solidFill>
                <a:srgbClr val="000000"/>
              </a:solidFill>
            </a:endParaRPr>
          </a:p>
          <a:p>
            <a:pPr indent="-336550" lvl="1" marL="914400" rtl="0" algn="l">
              <a:lnSpc>
                <a:spcPct val="115000"/>
              </a:lnSpc>
              <a:spcBef>
                <a:spcPts val="0"/>
              </a:spcBef>
              <a:spcAft>
                <a:spcPts val="0"/>
              </a:spcAft>
              <a:buClr>
                <a:srgbClr val="000000"/>
              </a:buClr>
              <a:buSzPts val="1700"/>
              <a:buChar char="•"/>
            </a:pPr>
            <a:r>
              <a:rPr lang="en-US" sz="1700">
                <a:solidFill>
                  <a:srgbClr val="000000"/>
                </a:solidFill>
              </a:rPr>
              <a:t>Associate in Arts Degree for transfer in Spanish and have also developed a guided pathway for the degree to serve our student population. </a:t>
            </a:r>
            <a:endParaRPr sz="1700">
              <a:solidFill>
                <a:srgbClr val="000000"/>
              </a:solidFill>
            </a:endParaRPr>
          </a:p>
          <a:p>
            <a:pPr indent="-336550" lvl="1" marL="914400" rtl="0" algn="l">
              <a:lnSpc>
                <a:spcPct val="115000"/>
              </a:lnSpc>
              <a:spcBef>
                <a:spcPts val="0"/>
              </a:spcBef>
              <a:spcAft>
                <a:spcPts val="0"/>
              </a:spcAft>
              <a:buClr>
                <a:srgbClr val="000000"/>
              </a:buClr>
              <a:buSzPts val="1700"/>
              <a:buChar char="•"/>
            </a:pPr>
            <a:r>
              <a:rPr lang="en-US" sz="1700">
                <a:solidFill>
                  <a:srgbClr val="000000"/>
                </a:solidFill>
              </a:rPr>
              <a:t>We maintain the Associate in Art Degree in Language Studies. </a:t>
            </a:r>
            <a:endParaRPr sz="1700">
              <a:solidFill>
                <a:srgbClr val="000000"/>
              </a:solidFill>
            </a:endParaRPr>
          </a:p>
          <a:p>
            <a:pPr indent="-336550" lvl="1" marL="914400" rtl="0" algn="l">
              <a:lnSpc>
                <a:spcPct val="115000"/>
              </a:lnSpc>
              <a:spcBef>
                <a:spcPts val="0"/>
              </a:spcBef>
              <a:spcAft>
                <a:spcPts val="0"/>
              </a:spcAft>
              <a:buClr>
                <a:srgbClr val="000000"/>
              </a:buClr>
              <a:buSzPts val="1700"/>
              <a:buChar char="•"/>
            </a:pPr>
            <a:r>
              <a:rPr lang="en-US" sz="1700">
                <a:solidFill>
                  <a:srgbClr val="000000"/>
                </a:solidFill>
              </a:rPr>
              <a:t>Language courses are an integral part of the Associate in Art Degree in International Studies.  </a:t>
            </a:r>
            <a:r>
              <a:rPr lang="en-US" sz="1500">
                <a:solidFill>
                  <a:srgbClr val="000000"/>
                </a:solidFill>
              </a:rPr>
              <a:t> </a:t>
            </a:r>
            <a:endParaRPr sz="1500">
              <a:solidFill>
                <a:srgbClr val="000000"/>
              </a:solidFill>
            </a:endParaRPr>
          </a:p>
          <a:p>
            <a:pPr indent="0" lvl="0" marL="0" rtl="0" algn="l">
              <a:spcBef>
                <a:spcPts val="1000"/>
              </a:spcBef>
              <a:spcAft>
                <a:spcPts val="0"/>
              </a:spcAft>
              <a:buClr>
                <a:schemeClr val="dk1"/>
              </a:buClr>
              <a:buSzPts val="1100"/>
              <a:buFont typeface="Arial"/>
              <a:buNone/>
            </a:pPr>
            <a:r>
              <a:t/>
            </a:r>
            <a:endParaRPr i="1" sz="1600">
              <a:solidFill>
                <a:srgbClr val="000000"/>
              </a:solidFill>
            </a:endParaRPr>
          </a:p>
        </p:txBody>
      </p:sp>
      <p:sp>
        <p:nvSpPr>
          <p:cNvPr id="46" name="Google Shape;46;p2"/>
          <p:cNvSpPr txBox="1"/>
          <p:nvPr/>
        </p:nvSpPr>
        <p:spPr>
          <a:xfrm>
            <a:off x="838200" y="945425"/>
            <a:ext cx="9924600" cy="16380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00"/>
              </a:spcBef>
              <a:spcAft>
                <a:spcPts val="0"/>
              </a:spcAft>
              <a:buClr>
                <a:schemeClr val="dk1"/>
              </a:buClr>
              <a:buSzPts val="1100"/>
              <a:buFont typeface="Arial"/>
              <a:buNone/>
            </a:pPr>
            <a:r>
              <a:rPr lang="en-US" sz="1900">
                <a:solidFill>
                  <a:schemeClr val="dk1"/>
                </a:solidFill>
                <a:latin typeface="Calibri"/>
                <a:ea typeface="Calibri"/>
                <a:cs typeface="Calibri"/>
                <a:sym typeface="Calibri"/>
              </a:rPr>
              <a:t>Our courses provide a curriculum that is culturally relevant and provides students with a global perspective. Each language has expert faculty from different countries and communities that provide unique perspectives on each culture and language. Culture is interwoven throughout our classes and provides a base for a communicative, equity-minded curriculum that emphasizes critical thinking, problem solving and communication in the target language. </a:t>
            </a:r>
            <a:endParaRPr i="1" sz="2000">
              <a:solidFill>
                <a:schemeClr val="dk1"/>
              </a:solidFill>
              <a:latin typeface="Calibri"/>
              <a:ea typeface="Calibri"/>
              <a:cs typeface="Calibri"/>
              <a:sym typeface="Calibri"/>
            </a:endParaRPr>
          </a:p>
          <a:p>
            <a:pPr indent="0" lvl="0" marL="0" rtl="0" algn="l">
              <a:spcBef>
                <a:spcPts val="0"/>
              </a:spcBef>
              <a:spcAft>
                <a:spcPts val="0"/>
              </a:spcAft>
              <a:buNone/>
            </a:pPr>
            <a:r>
              <a:t/>
            </a:r>
            <a:endParaRPr sz="15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 name="Shape 51"/>
        <p:cNvGrpSpPr/>
        <p:nvPr/>
      </p:nvGrpSpPr>
      <p:grpSpPr>
        <a:xfrm>
          <a:off x="0" y="0"/>
          <a:ext cx="0" cy="0"/>
          <a:chOff x="0" y="0"/>
          <a:chExt cx="0" cy="0"/>
        </a:xfrm>
      </p:grpSpPr>
      <p:sp>
        <p:nvSpPr>
          <p:cNvPr id="52" name="Google Shape;52;p3"/>
          <p:cNvSpPr txBox="1"/>
          <p:nvPr>
            <p:ph type="title"/>
          </p:nvPr>
        </p:nvSpPr>
        <p:spPr>
          <a:xfrm>
            <a:off x="838200" y="170200"/>
            <a:ext cx="10515600" cy="922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Historical Analysis</a:t>
            </a:r>
            <a:endParaRPr/>
          </a:p>
        </p:txBody>
      </p:sp>
      <p:sp>
        <p:nvSpPr>
          <p:cNvPr id="53" name="Google Shape;53;p3"/>
          <p:cNvSpPr txBox="1"/>
          <p:nvPr>
            <p:ph idx="1" type="body"/>
          </p:nvPr>
        </p:nvSpPr>
        <p:spPr>
          <a:xfrm>
            <a:off x="269000" y="890500"/>
            <a:ext cx="5181600" cy="5453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BA0C2F"/>
              </a:buClr>
              <a:buSzPts val="2800"/>
              <a:buNone/>
            </a:pPr>
            <a:r>
              <a:rPr lang="en-US"/>
              <a:t>Program Strengths:</a:t>
            </a:r>
            <a:endParaRPr/>
          </a:p>
          <a:p>
            <a:pPr indent="-47625" lvl="0" marL="0" rtl="0" algn="l">
              <a:lnSpc>
                <a:spcPct val="90000"/>
              </a:lnSpc>
              <a:spcBef>
                <a:spcPts val="1000"/>
              </a:spcBef>
              <a:spcAft>
                <a:spcPts val="0"/>
              </a:spcAft>
              <a:buSzPts val="2800"/>
              <a:buNone/>
            </a:pPr>
            <a:r>
              <a:rPr lang="en-US" sz="1700">
                <a:solidFill>
                  <a:schemeClr val="dk1"/>
                </a:solidFill>
              </a:rPr>
              <a:t>One of the greatest strengths is the collaborative faculty members who teach in a culturally responsive manner</a:t>
            </a:r>
            <a:r>
              <a:rPr lang="en-US" sz="1700">
                <a:solidFill>
                  <a:schemeClr val="dk1"/>
                </a:solidFill>
              </a:rPr>
              <a:t> and </a:t>
            </a:r>
            <a:r>
              <a:rPr lang="en-US" sz="1700">
                <a:solidFill>
                  <a:schemeClr val="dk1"/>
                </a:solidFill>
              </a:rPr>
              <a:t>strive to be equity-minded practitioners. </a:t>
            </a:r>
            <a:r>
              <a:rPr lang="en-US" sz="1700">
                <a:solidFill>
                  <a:schemeClr val="dk1"/>
                </a:solidFill>
              </a:rPr>
              <a:t> </a:t>
            </a:r>
            <a:r>
              <a:rPr lang="en-US" sz="1700">
                <a:solidFill>
                  <a:schemeClr val="dk1"/>
                </a:solidFill>
              </a:rPr>
              <a:t>Our faculty are language experts that represent diverse communities from around the world. As second-language learners, we are able to connect with the diverse student population and empathize with their individual needs in many ways. Faculty members are connected directly to the communities they serve through different avenues such as organizations, embassies, and other foreign universities and institutions.</a:t>
            </a:r>
            <a:endParaRPr sz="1700">
              <a:solidFill>
                <a:schemeClr val="dk1"/>
              </a:solidFill>
            </a:endParaRPr>
          </a:p>
          <a:p>
            <a:pPr indent="-47625" lvl="0" marL="0" rtl="0" algn="l">
              <a:lnSpc>
                <a:spcPct val="90000"/>
              </a:lnSpc>
              <a:spcBef>
                <a:spcPts val="1000"/>
              </a:spcBef>
              <a:spcAft>
                <a:spcPts val="0"/>
              </a:spcAft>
              <a:buSzPts val="2800"/>
              <a:buNone/>
            </a:pPr>
            <a:r>
              <a:rPr lang="en-US" sz="1700">
                <a:solidFill>
                  <a:schemeClr val="dk1"/>
                </a:solidFill>
              </a:rPr>
              <a:t>We offer several languages and different paths for second-language learners and heritage learners.</a:t>
            </a:r>
            <a:endParaRPr sz="1700">
              <a:solidFill>
                <a:schemeClr val="dk1"/>
              </a:solidFill>
            </a:endParaRPr>
          </a:p>
          <a:p>
            <a:pPr indent="-47625" lvl="0" marL="0" rtl="0" algn="l">
              <a:spcBef>
                <a:spcPts val="1000"/>
              </a:spcBef>
              <a:spcAft>
                <a:spcPts val="0"/>
              </a:spcAft>
              <a:buClr>
                <a:schemeClr val="dk1"/>
              </a:buClr>
              <a:buSzPts val="1100"/>
              <a:buFont typeface="Arial"/>
              <a:buNone/>
            </a:pPr>
            <a:r>
              <a:rPr lang="en-US" sz="1700">
                <a:solidFill>
                  <a:srgbClr val="000000"/>
                </a:solidFill>
              </a:rPr>
              <a:t>Another strength is that we are always adapting to meet students’ needs and improve enrollment by adopting affordable and zero cost textbooks that align with the C-IDs, and by offering different modalities to better serve our diverse population.</a:t>
            </a:r>
            <a:endParaRPr sz="600">
              <a:solidFill>
                <a:srgbClr val="000000"/>
              </a:solidFill>
            </a:endParaRPr>
          </a:p>
          <a:p>
            <a:pPr indent="-50800" lvl="0" marL="228600" rtl="0" algn="l">
              <a:lnSpc>
                <a:spcPct val="90000"/>
              </a:lnSpc>
              <a:spcBef>
                <a:spcPts val="1000"/>
              </a:spcBef>
              <a:spcAft>
                <a:spcPts val="0"/>
              </a:spcAft>
              <a:buSzPts val="2800"/>
              <a:buNone/>
            </a:pPr>
            <a:r>
              <a:t/>
            </a:r>
            <a:endParaRPr sz="1700">
              <a:solidFill>
                <a:schemeClr val="dk1"/>
              </a:solidFill>
            </a:endParaRPr>
          </a:p>
          <a:p>
            <a:pPr indent="-50800" lvl="0" marL="228600" rtl="0" algn="l">
              <a:lnSpc>
                <a:spcPct val="90000"/>
              </a:lnSpc>
              <a:spcBef>
                <a:spcPts val="1000"/>
              </a:spcBef>
              <a:spcAft>
                <a:spcPts val="0"/>
              </a:spcAft>
              <a:buSzPts val="2800"/>
              <a:buNone/>
            </a:pPr>
            <a:r>
              <a:t/>
            </a:r>
            <a:endParaRPr sz="1700">
              <a:solidFill>
                <a:schemeClr val="dk1"/>
              </a:solidFill>
            </a:endParaRPr>
          </a:p>
        </p:txBody>
      </p:sp>
      <p:sp>
        <p:nvSpPr>
          <p:cNvPr id="54" name="Google Shape;54;p3"/>
          <p:cNvSpPr txBox="1"/>
          <p:nvPr>
            <p:ph idx="2" type="body"/>
          </p:nvPr>
        </p:nvSpPr>
        <p:spPr>
          <a:xfrm>
            <a:off x="5534100" y="327100"/>
            <a:ext cx="5819700" cy="6081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BA0C2F"/>
              </a:buClr>
              <a:buSzPts val="2800"/>
              <a:buNone/>
            </a:pPr>
            <a:r>
              <a:rPr lang="en-US"/>
              <a:t>Program Challenges:</a:t>
            </a:r>
            <a:endParaRPr/>
          </a:p>
          <a:p>
            <a:pPr indent="0" lvl="0" marL="0" rtl="0" algn="l">
              <a:lnSpc>
                <a:spcPct val="90000"/>
              </a:lnSpc>
              <a:spcBef>
                <a:spcPts val="1000"/>
              </a:spcBef>
              <a:spcAft>
                <a:spcPts val="0"/>
              </a:spcAft>
              <a:buClr>
                <a:srgbClr val="BA0C2F"/>
              </a:buClr>
              <a:buSzPts val="2800"/>
              <a:buNone/>
            </a:pPr>
            <a:r>
              <a:rPr b="1" lang="en-US" sz="1800">
                <a:solidFill>
                  <a:srgbClr val="000000"/>
                </a:solidFill>
              </a:rPr>
              <a:t>Enrollment: </a:t>
            </a:r>
            <a:endParaRPr b="1" sz="1800">
              <a:solidFill>
                <a:srgbClr val="000000"/>
              </a:solidFill>
            </a:endParaRPr>
          </a:p>
          <a:p>
            <a:pPr indent="0" lvl="0" marL="0" rtl="0" algn="l">
              <a:lnSpc>
                <a:spcPct val="90000"/>
              </a:lnSpc>
              <a:spcBef>
                <a:spcPts val="1000"/>
              </a:spcBef>
              <a:spcAft>
                <a:spcPts val="0"/>
              </a:spcAft>
              <a:buClr>
                <a:srgbClr val="BA0C2F"/>
              </a:buClr>
              <a:buSzPts val="2800"/>
              <a:buNone/>
            </a:pPr>
            <a:r>
              <a:rPr lang="en-US" sz="1700">
                <a:solidFill>
                  <a:srgbClr val="000000"/>
                </a:solidFill>
              </a:rPr>
              <a:t>In 2013, CSUS changed their policy to the Foreign Language Graduation Requirement. This decision negatively impacted our </a:t>
            </a:r>
            <a:r>
              <a:rPr lang="en-US" sz="1700">
                <a:solidFill>
                  <a:schemeClr val="dk1"/>
                </a:solidFill>
              </a:rPr>
              <a:t>enrollment. Since then, we continue to experience enrollment challenges.  We have answered these challenges by adapting and adding new courses to meet current needs of students.</a:t>
            </a:r>
            <a:endParaRPr sz="1700">
              <a:solidFill>
                <a:schemeClr val="dk1"/>
              </a:solidFill>
            </a:endParaRPr>
          </a:p>
          <a:p>
            <a:pPr indent="0" lvl="0" marL="0" rtl="0" algn="l">
              <a:spcBef>
                <a:spcPts val="1000"/>
              </a:spcBef>
              <a:spcAft>
                <a:spcPts val="0"/>
              </a:spcAft>
              <a:buClr>
                <a:schemeClr val="dk1"/>
              </a:buClr>
              <a:buSzPts val="1100"/>
              <a:buFont typeface="Arial"/>
              <a:buNone/>
            </a:pPr>
            <a:r>
              <a:rPr lang="en-US" sz="1700">
                <a:solidFill>
                  <a:schemeClr val="dk1"/>
                </a:solidFill>
              </a:rPr>
              <a:t>We made the difficult decision to reallocate FTE from French and stop offering French courses at ARC in order to serve the growing populations of heritage learners in Spanish and Russian. </a:t>
            </a:r>
            <a:endParaRPr sz="1700">
              <a:solidFill>
                <a:schemeClr val="dk1"/>
              </a:solidFill>
            </a:endParaRPr>
          </a:p>
          <a:p>
            <a:pPr indent="0" lvl="0" marL="0" rtl="0" algn="l">
              <a:lnSpc>
                <a:spcPct val="90000"/>
              </a:lnSpc>
              <a:spcBef>
                <a:spcPts val="1000"/>
              </a:spcBef>
              <a:spcAft>
                <a:spcPts val="0"/>
              </a:spcAft>
              <a:buClr>
                <a:srgbClr val="BA0C2F"/>
              </a:buClr>
              <a:buSzPts val="2800"/>
              <a:buNone/>
            </a:pPr>
            <a:r>
              <a:rPr b="1" lang="en-US" sz="1800">
                <a:solidFill>
                  <a:srgbClr val="000000"/>
                </a:solidFill>
              </a:rPr>
              <a:t>DI Groups:</a:t>
            </a:r>
            <a:endParaRPr b="1" sz="1800">
              <a:solidFill>
                <a:srgbClr val="000000"/>
              </a:solidFill>
            </a:endParaRPr>
          </a:p>
          <a:p>
            <a:pPr indent="0" lvl="0" marL="0" marR="1464896" rtl="0" algn="l">
              <a:spcBef>
                <a:spcPts val="1000"/>
              </a:spcBef>
              <a:spcAft>
                <a:spcPts val="0"/>
              </a:spcAft>
              <a:buClr>
                <a:schemeClr val="dk1"/>
              </a:buClr>
              <a:buSzPts val="1100"/>
              <a:buFont typeface="Arial"/>
              <a:buNone/>
            </a:pPr>
            <a:r>
              <a:rPr lang="en-US" sz="1700">
                <a:solidFill>
                  <a:schemeClr val="dk1"/>
                </a:solidFill>
              </a:rPr>
              <a:t>Our course success by race/ethnicity varies by language. In general, our data shows disproportionate impact for African American students in Spanish 401, 402, and 411, for Multiracial students in Spanish 401 and 402. and Latinx students in Russian 401 and 402.  Although the sample size is very small for Multiracial and Latinx.  The same trends continue with mastery/success rate.  Drop rate is high for African American  students in introductory Spanish courses.</a:t>
            </a:r>
            <a:endParaRPr sz="700">
              <a:solidFill>
                <a:schemeClr val="dk1"/>
              </a:solidFill>
            </a:endParaRPr>
          </a:p>
          <a:p>
            <a:pPr indent="-50800" lvl="0" marL="228600" rtl="0" algn="l">
              <a:lnSpc>
                <a:spcPct val="90000"/>
              </a:lnSpc>
              <a:spcBef>
                <a:spcPts val="1000"/>
              </a:spcBef>
              <a:spcAft>
                <a:spcPts val="0"/>
              </a:spcAft>
              <a:buClr>
                <a:srgbClr val="BA0C2F"/>
              </a:buClr>
              <a:buSzPts val="2800"/>
              <a:buNone/>
            </a:pPr>
            <a:r>
              <a:t/>
            </a:r>
            <a:endParaRPr b="1" sz="1800">
              <a:solidFill>
                <a:srgbClr val="000000"/>
              </a:solidFill>
            </a:endParaRPr>
          </a:p>
          <a:p>
            <a:pPr indent="-50800" lvl="0" marL="228600" rtl="0" algn="l">
              <a:lnSpc>
                <a:spcPct val="90000"/>
              </a:lnSpc>
              <a:spcBef>
                <a:spcPts val="1000"/>
              </a:spcBef>
              <a:spcAft>
                <a:spcPts val="0"/>
              </a:spcAft>
              <a:buClr>
                <a:srgbClr val="BA0C2F"/>
              </a:buClr>
              <a:buSzPts val="2800"/>
              <a:buNone/>
            </a:pPr>
            <a:r>
              <a:t/>
            </a:r>
            <a:endParaRPr sz="1700">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Objectives </a:t>
            </a:r>
            <a:endParaRPr/>
          </a:p>
        </p:txBody>
      </p:sp>
      <p:sp>
        <p:nvSpPr>
          <p:cNvPr id="61" name="Google Shape;61;p4"/>
          <p:cNvSpPr txBox="1"/>
          <p:nvPr>
            <p:ph idx="1" type="body"/>
          </p:nvPr>
        </p:nvSpPr>
        <p:spPr>
          <a:xfrm>
            <a:off x="182525" y="1365185"/>
            <a:ext cx="10515600" cy="4581300"/>
          </a:xfrm>
          <a:prstGeom prst="rect">
            <a:avLst/>
          </a:prstGeom>
          <a:noFill/>
          <a:ln>
            <a:noFill/>
          </a:ln>
        </p:spPr>
        <p:txBody>
          <a:bodyPr anchorCtr="0" anchor="t" bIns="45700" lIns="91425" spcFirstLastPara="1" rIns="91425" wrap="square" tIns="45700">
            <a:normAutofit/>
          </a:bodyPr>
          <a:lstStyle/>
          <a:p>
            <a:pPr indent="0" lvl="0" marL="0" rtl="0" algn="l">
              <a:spcBef>
                <a:spcPts val="1000"/>
              </a:spcBef>
              <a:spcAft>
                <a:spcPts val="0"/>
              </a:spcAft>
              <a:buClr>
                <a:schemeClr val="dk1"/>
              </a:buClr>
              <a:buSzPts val="1100"/>
              <a:buNone/>
            </a:pPr>
            <a:r>
              <a:rPr lang="en-US" sz="1700">
                <a:solidFill>
                  <a:srgbClr val="000000"/>
                </a:solidFill>
              </a:rPr>
              <a:t>Our department goal is to better prepare students to become global citizens, being able to communicate in different languages and exploring the richness and diversity of the world. </a:t>
            </a:r>
            <a:endParaRPr sz="1700">
              <a:solidFill>
                <a:srgbClr val="000000"/>
              </a:solidFill>
            </a:endParaRPr>
          </a:p>
          <a:p>
            <a:pPr indent="0" lvl="0" marL="0" rtl="0" algn="l">
              <a:spcBef>
                <a:spcPts val="1000"/>
              </a:spcBef>
              <a:spcAft>
                <a:spcPts val="0"/>
              </a:spcAft>
              <a:buClr>
                <a:schemeClr val="dk1"/>
              </a:buClr>
              <a:buSzPts val="1100"/>
              <a:buNone/>
            </a:pPr>
            <a:r>
              <a:rPr lang="en-US" sz="1700">
                <a:solidFill>
                  <a:srgbClr val="000000"/>
                </a:solidFill>
              </a:rPr>
              <a:t>Objectives: </a:t>
            </a:r>
            <a:endParaRPr sz="1700">
              <a:solidFill>
                <a:srgbClr val="000000"/>
              </a:solidFill>
            </a:endParaRPr>
          </a:p>
          <a:p>
            <a:pPr indent="-336550" lvl="0" marL="457200" rtl="0" algn="l">
              <a:spcBef>
                <a:spcPts val="1000"/>
              </a:spcBef>
              <a:spcAft>
                <a:spcPts val="0"/>
              </a:spcAft>
              <a:buClr>
                <a:srgbClr val="000000"/>
              </a:buClr>
              <a:buSzPts val="1700"/>
              <a:buChar char="•"/>
            </a:pPr>
            <a:r>
              <a:rPr lang="en-US" sz="1700">
                <a:solidFill>
                  <a:srgbClr val="000000"/>
                </a:solidFill>
              </a:rPr>
              <a:t>Provide students the tools needed to bridge cultural and social divides. </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Continue the dialogue of how to support disproportionately impacted students in our classrooms. We will continue to educate ourselves, look at next steps to work collaboratively with the ARC community in planning, and incorporate proven strategies to eliminate gaps. </a:t>
            </a:r>
            <a:endParaRPr sz="1700">
              <a:solidFill>
                <a:srgbClr val="000000"/>
              </a:solidFill>
            </a:endParaRPr>
          </a:p>
          <a:p>
            <a:pPr indent="-336550" lvl="1" marL="914400" rtl="0" algn="l">
              <a:spcBef>
                <a:spcPts val="0"/>
              </a:spcBef>
              <a:spcAft>
                <a:spcPts val="0"/>
              </a:spcAft>
              <a:buClr>
                <a:srgbClr val="000000"/>
              </a:buClr>
              <a:buSzPts val="1700"/>
              <a:buChar char="•"/>
            </a:pPr>
            <a:r>
              <a:rPr lang="en-US" sz="1700">
                <a:solidFill>
                  <a:srgbClr val="000000"/>
                </a:solidFill>
              </a:rPr>
              <a:t>Revise and update curriculum.  We are actively making changes to the curriculum to present an anti racist/anti sexist curriculum that includes non-dominant narratives. </a:t>
            </a:r>
            <a:endParaRPr sz="1700">
              <a:solidFill>
                <a:srgbClr val="000000"/>
              </a:solidFill>
            </a:endParaRPr>
          </a:p>
          <a:p>
            <a:pPr indent="-336550" lvl="1" marL="914400" rtl="0" algn="l">
              <a:spcBef>
                <a:spcPts val="0"/>
              </a:spcBef>
              <a:spcAft>
                <a:spcPts val="0"/>
              </a:spcAft>
              <a:buClr>
                <a:srgbClr val="000000"/>
              </a:buClr>
              <a:buSzPts val="1700"/>
              <a:buChar char="•"/>
            </a:pPr>
            <a:r>
              <a:rPr lang="en-US" sz="1700">
                <a:solidFill>
                  <a:srgbClr val="000000"/>
                </a:solidFill>
              </a:rPr>
              <a:t>Continue using data to inform our practices.  We have already started this process with the Research Department in analyzing DI at the course level.  We will continue to take steps to reduce DI, including collaboration with the CTL in forming an inquiry group and taking advantage of other professional development opportunities available. </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Provide consistent course offerings and different pathways and modalities, so students can complete their courses and degrees in a reasonable timeframe.  </a:t>
            </a:r>
            <a:endParaRPr sz="1700">
              <a:solidFill>
                <a:srgbClr val="000000"/>
              </a:solidFill>
            </a:endParaRPr>
          </a:p>
          <a:p>
            <a:pPr indent="-336550" lvl="1" marL="914400" rtl="0" algn="l">
              <a:spcBef>
                <a:spcPts val="0"/>
              </a:spcBef>
              <a:spcAft>
                <a:spcPts val="0"/>
              </a:spcAft>
              <a:buClr>
                <a:srgbClr val="000000"/>
              </a:buClr>
              <a:buSzPts val="1700"/>
              <a:buChar char="•"/>
            </a:pPr>
            <a:r>
              <a:rPr lang="en-US" sz="1700">
                <a:solidFill>
                  <a:srgbClr val="000000"/>
                </a:solidFill>
              </a:rPr>
              <a:t>H</a:t>
            </a:r>
            <a:r>
              <a:rPr lang="en-US" sz="1700">
                <a:solidFill>
                  <a:schemeClr val="dk1"/>
                </a:solidFill>
              </a:rPr>
              <a:t>ave two tracks in each language: an online track and a f2f/hybrid track to address access and productivity simultaneously.  </a:t>
            </a:r>
            <a:endParaRPr sz="1700">
              <a:solidFill>
                <a:srgbClr val="000000"/>
              </a:solidFill>
            </a:endParaRPr>
          </a:p>
          <a:p>
            <a:pPr indent="0" lvl="0" marL="0" rtl="0" algn="l">
              <a:spcBef>
                <a:spcPts val="1000"/>
              </a:spcBef>
              <a:spcAft>
                <a:spcPts val="0"/>
              </a:spcAft>
              <a:buClr>
                <a:schemeClr val="dk1"/>
              </a:buClr>
              <a:buSzPts val="1100"/>
              <a:buNone/>
            </a:pPr>
            <a:r>
              <a:t/>
            </a:r>
            <a:endParaRPr sz="1700">
              <a:solidFill>
                <a:srgbClr val="000000"/>
              </a:solidFill>
            </a:endParaRPr>
          </a:p>
          <a:p>
            <a:pPr indent="0" lvl="0" marL="0" rtl="0" algn="l">
              <a:spcBef>
                <a:spcPts val="1000"/>
              </a:spcBef>
              <a:spcAft>
                <a:spcPts val="0"/>
              </a:spcAft>
              <a:buClr>
                <a:schemeClr val="dk1"/>
              </a:buClr>
              <a:buSzPts val="1100"/>
              <a:buNone/>
            </a:pPr>
            <a:r>
              <a:t/>
            </a:r>
            <a:endParaRPr sz="600">
              <a:solidFill>
                <a:srgbClr val="00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Strategic Enhancement</a:t>
            </a:r>
            <a:endParaRPr/>
          </a:p>
        </p:txBody>
      </p:sp>
      <p:sp>
        <p:nvSpPr>
          <p:cNvPr id="68" name="Google Shape;68;p5"/>
          <p:cNvSpPr txBox="1"/>
          <p:nvPr>
            <p:ph idx="1" type="body"/>
          </p:nvPr>
        </p:nvSpPr>
        <p:spPr>
          <a:xfrm>
            <a:off x="421800" y="1293975"/>
            <a:ext cx="10244100" cy="5013000"/>
          </a:xfrm>
          <a:prstGeom prst="rect">
            <a:avLst/>
          </a:prstGeom>
          <a:noFill/>
          <a:ln>
            <a:noFill/>
          </a:ln>
        </p:spPr>
        <p:txBody>
          <a:bodyPr anchorCtr="0" anchor="t" bIns="45700" lIns="91425" spcFirstLastPara="1" rIns="91425" wrap="square" tIns="45700">
            <a:normAutofit/>
          </a:bodyPr>
          <a:lstStyle/>
          <a:p>
            <a:pPr indent="0" lvl="0" marL="0" rtl="0" algn="l">
              <a:spcBef>
                <a:spcPts val="1000"/>
              </a:spcBef>
              <a:spcAft>
                <a:spcPts val="0"/>
              </a:spcAft>
              <a:buClr>
                <a:schemeClr val="dk1"/>
              </a:buClr>
              <a:buSzPts val="1100"/>
              <a:buNone/>
            </a:pPr>
            <a:r>
              <a:rPr lang="en-US" sz="1700">
                <a:solidFill>
                  <a:srgbClr val="000000"/>
                </a:solidFill>
              </a:rPr>
              <a:t>Our continuous goal is to decrease the opportunity gap until it is gone from our courses.</a:t>
            </a:r>
            <a:r>
              <a:rPr lang="en-US" sz="600">
                <a:solidFill>
                  <a:srgbClr val="000000"/>
                </a:solidFill>
              </a:rPr>
              <a:t> </a:t>
            </a:r>
            <a:r>
              <a:rPr lang="en-US" sz="1700">
                <a:solidFill>
                  <a:srgbClr val="000000"/>
                </a:solidFill>
              </a:rPr>
              <a:t>The department will collaborate together as a whole, by individual language, and with the ARC community to incorporate strategies and to become equitable practitioners.  Our department is invested in researching the data and making informed decisions in addressing Disproportionate Impact.  Our next step is to open an inquiry group in collaboration with the ARC community and to follow the recommendations of the DI project teams.</a:t>
            </a:r>
            <a:endParaRPr sz="1700">
              <a:solidFill>
                <a:srgbClr val="000000"/>
              </a:solidFill>
            </a:endParaRPr>
          </a:p>
          <a:p>
            <a:pPr indent="0" lvl="0" marL="0" rtl="0" algn="l">
              <a:spcBef>
                <a:spcPts val="1000"/>
              </a:spcBef>
              <a:spcAft>
                <a:spcPts val="0"/>
              </a:spcAft>
              <a:buClr>
                <a:schemeClr val="dk1"/>
              </a:buClr>
              <a:buSzPts val="1100"/>
              <a:buNone/>
            </a:pPr>
            <a:r>
              <a:rPr lang="en-US" sz="1700">
                <a:solidFill>
                  <a:srgbClr val="000000"/>
                </a:solidFill>
              </a:rPr>
              <a:t>We will continue working on implementing our curriculum and supplementing some of the material presented in our textbooks to ensure we are offering a culturally rich and diverse curriculum in which all students are represented. Our goal is to present language through a cultural lens with an inclusive approach. We want to motivate and appeal to our students as they navigate engaging cultural and historical contexts while they strengthen their language skills.</a:t>
            </a:r>
            <a:endParaRPr sz="100">
              <a:solidFill>
                <a:srgbClr val="000000"/>
              </a:solidFill>
              <a:highlight>
                <a:srgbClr val="FFFFFF"/>
              </a:highlight>
              <a:latin typeface="Montserrat"/>
              <a:ea typeface="Montserrat"/>
              <a:cs typeface="Montserrat"/>
              <a:sym typeface="Montserrat"/>
            </a:endParaRPr>
          </a:p>
          <a:p>
            <a:pPr indent="0" lvl="0" marL="0" rtl="0" algn="l">
              <a:spcBef>
                <a:spcPts val="1000"/>
              </a:spcBef>
              <a:spcAft>
                <a:spcPts val="0"/>
              </a:spcAft>
              <a:buClr>
                <a:schemeClr val="dk1"/>
              </a:buClr>
              <a:buSzPts val="1100"/>
              <a:buNone/>
            </a:pPr>
            <a:r>
              <a:rPr lang="en-US" sz="1700">
                <a:solidFill>
                  <a:srgbClr val="000000"/>
                </a:solidFill>
              </a:rPr>
              <a:t>In the near future, the Foreign Language department intends to increase enrollment by working with other departments on campus (ie. Health Interpreting Program, History and Art). We want to establish relationships and start promoting our language courses as part of their degrees. </a:t>
            </a:r>
            <a:endParaRPr sz="1700">
              <a:solidFill>
                <a:srgbClr val="000000"/>
              </a:solidFill>
            </a:endParaRPr>
          </a:p>
          <a:p>
            <a:pPr indent="0" lvl="0" marL="0" rtl="0" algn="l">
              <a:spcBef>
                <a:spcPts val="1000"/>
              </a:spcBef>
              <a:spcAft>
                <a:spcPts val="0"/>
              </a:spcAft>
              <a:buClr>
                <a:schemeClr val="dk1"/>
              </a:buClr>
              <a:buSzPts val="1100"/>
              <a:buNone/>
            </a:pPr>
            <a:r>
              <a:t/>
            </a:r>
            <a:endParaRPr sz="1700">
              <a:solidFill>
                <a:srgbClr val="000000"/>
              </a:solidFill>
            </a:endParaRPr>
          </a:p>
          <a:p>
            <a:pPr indent="0" lvl="0" marL="0" rtl="0" algn="l">
              <a:spcBef>
                <a:spcPts val="1000"/>
              </a:spcBef>
              <a:spcAft>
                <a:spcPts val="0"/>
              </a:spcAft>
              <a:buClr>
                <a:schemeClr val="dk1"/>
              </a:buClr>
              <a:buSzPts val="1100"/>
              <a:buFont typeface="Arial"/>
              <a:buNone/>
            </a:pPr>
            <a:r>
              <a:t/>
            </a:r>
            <a:endParaRPr sz="1700">
              <a:solidFill>
                <a:srgbClr val="000000"/>
              </a:solidFill>
            </a:endParaRPr>
          </a:p>
          <a:p>
            <a:pPr indent="0" lvl="0" marL="0" rtl="0" algn="l">
              <a:lnSpc>
                <a:spcPct val="90000"/>
              </a:lnSpc>
              <a:spcBef>
                <a:spcPts val="0"/>
              </a:spcBef>
              <a:spcAft>
                <a:spcPts val="0"/>
              </a:spcAft>
              <a:buClr>
                <a:srgbClr val="003057"/>
              </a:buClr>
              <a:buSzPts val="2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Planning Steps</a:t>
            </a:r>
            <a:endParaRPr/>
          </a:p>
        </p:txBody>
      </p:sp>
      <p:sp>
        <p:nvSpPr>
          <p:cNvPr id="75" name="Google Shape;75;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spcBef>
                <a:spcPts val="1000"/>
              </a:spcBef>
              <a:spcAft>
                <a:spcPts val="0"/>
              </a:spcAft>
              <a:buClr>
                <a:schemeClr val="dk1"/>
              </a:buClr>
              <a:buSzPts val="1100"/>
              <a:buFont typeface="Arial"/>
              <a:buNone/>
            </a:pPr>
            <a:r>
              <a:rPr lang="en-US" sz="1700">
                <a:solidFill>
                  <a:schemeClr val="dk1"/>
                </a:solidFill>
              </a:rPr>
              <a:t>We will:</a:t>
            </a:r>
            <a:endParaRPr sz="1700">
              <a:solidFill>
                <a:schemeClr val="dk1"/>
              </a:solidFill>
            </a:endParaRPr>
          </a:p>
          <a:p>
            <a:pPr indent="-336550" lvl="0" marL="457200" rtl="0" algn="l">
              <a:spcBef>
                <a:spcPts val="1000"/>
              </a:spcBef>
              <a:spcAft>
                <a:spcPts val="0"/>
              </a:spcAft>
              <a:buClr>
                <a:schemeClr val="dk1"/>
              </a:buClr>
              <a:buSzPts val="1700"/>
              <a:buChar char="•"/>
            </a:pPr>
            <a:r>
              <a:rPr lang="en-US" sz="1700">
                <a:solidFill>
                  <a:schemeClr val="dk1"/>
                </a:solidFill>
              </a:rPr>
              <a:t>serve students’ needs through offerings</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expand online and f2f tracks for each language</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repurpose FTE from French to heritage-learner programs in Russian and Spanish</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continue adjusting times and offerings to meet the needs of students</a:t>
            </a:r>
            <a:endParaRPr sz="1700">
              <a:solidFill>
                <a:schemeClr val="dk1"/>
              </a:solidFill>
            </a:endParaRPr>
          </a:p>
          <a:p>
            <a:pPr indent="-336550" lvl="0" marL="457200" rtl="0" algn="l">
              <a:spcBef>
                <a:spcPts val="0"/>
              </a:spcBef>
              <a:spcAft>
                <a:spcPts val="0"/>
              </a:spcAft>
              <a:buClr>
                <a:schemeClr val="dk1"/>
              </a:buClr>
              <a:buSzPts val="1700"/>
              <a:buChar char="•"/>
            </a:pPr>
            <a:r>
              <a:rPr lang="en-US" sz="1700">
                <a:solidFill>
                  <a:schemeClr val="dk1"/>
                </a:solidFill>
              </a:rPr>
              <a:t>collaborate throughout the year to share and develop new ideas to address disproportionate impact</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encourage more faculty in our department to join the new iteration of EAI (or something similar) or inquiry groups to receive further training, collaborate with colleagues, and better serve our students.</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update curriculum and create alternative materials that are anti-racist/anti-sexist and and address negative stereotypes.</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examine equitable assessment practices and grading.</a:t>
            </a:r>
            <a:endParaRPr sz="1700">
              <a:solidFill>
                <a:schemeClr val="dk1"/>
              </a:solidFill>
            </a:endParaRPr>
          </a:p>
          <a:p>
            <a:pPr indent="-336550" lvl="1" marL="914400" rtl="0" algn="l">
              <a:spcBef>
                <a:spcPts val="0"/>
              </a:spcBef>
              <a:spcAft>
                <a:spcPts val="0"/>
              </a:spcAft>
              <a:buClr>
                <a:schemeClr val="dk1"/>
              </a:buClr>
              <a:buSzPts val="1700"/>
              <a:buChar char="•"/>
            </a:pPr>
            <a:r>
              <a:rPr lang="en-US" sz="1700">
                <a:solidFill>
                  <a:schemeClr val="dk1"/>
                </a:solidFill>
              </a:rPr>
              <a:t>meet with the Research Department again and encourage faculty to use the new individual data when reflecting on their own courses. </a:t>
            </a:r>
            <a:endParaRPr sz="1700">
              <a:solidFill>
                <a:schemeClr val="dk1"/>
              </a:solidFill>
            </a:endParaRPr>
          </a:p>
          <a:p>
            <a:pPr indent="-50800" lvl="0" marL="228600" rtl="0" algn="l">
              <a:lnSpc>
                <a:spcPct val="90000"/>
              </a:lnSpc>
              <a:spcBef>
                <a:spcPts val="0"/>
              </a:spcBef>
              <a:spcAft>
                <a:spcPts val="0"/>
              </a:spcAft>
              <a:buClr>
                <a:srgbClr val="003057"/>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2018-10-09T16:48:02Z</dcterms:created>
  <dc:creator>CJ</dc:creator>
</cp:coreProperties>
</file>