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Lst>
  <p:sldSz cy="6858000" cx="12192000"/>
  <p:notesSz cx="6858000" cy="9144000"/>
  <p:embeddedFontLst>
    <p:embeddedFont>
      <p:font typeface="Montserrat"/>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Montserrat-bold.fntdata"/><Relationship Id="rId12" Type="http://schemas.openxmlformats.org/officeDocument/2006/relationships/font" Target="fonts/Montserrat-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Montserrat-boldItalic.fntdata"/><Relationship Id="rId14" Type="http://schemas.openxmlformats.org/officeDocument/2006/relationships/font" Target="fonts/Montserrat-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 name="Google Shape;3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 name="Shape 44"/>
        <p:cNvGrpSpPr/>
        <p:nvPr/>
      </p:nvGrpSpPr>
      <p:grpSpPr>
        <a:xfrm>
          <a:off x="0" y="0"/>
          <a:ext cx="0" cy="0"/>
          <a:chOff x="0" y="0"/>
          <a:chExt cx="0" cy="0"/>
        </a:xfrm>
      </p:grpSpPr>
      <p:sp>
        <p:nvSpPr>
          <p:cNvPr id="45" name="Google Shape;4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 name="Google Shape;46;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 does and how this fits with the mission of ARC</a:t>
            </a:r>
            <a:endParaRPr/>
          </a:p>
        </p:txBody>
      </p:sp>
      <p:sp>
        <p:nvSpPr>
          <p:cNvPr id="47" name="Google Shape;47;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 name="Google Shape;54;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your program’s strengths and challenges based on review of your historical data or other records.</a:t>
            </a:r>
            <a:endParaRPr/>
          </a:p>
        </p:txBody>
      </p:sp>
      <p:sp>
        <p:nvSpPr>
          <p:cNvPr id="55" name="Google Shape;55;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 name="Google Shape;64;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what your program wants to accomplish. Discuss how these accomplishments will or do support the ARCmission.</a:t>
            </a:r>
            <a:endParaRPr/>
          </a:p>
        </p:txBody>
      </p:sp>
      <p:sp>
        <p:nvSpPr>
          <p:cNvPr id="65" name="Google Shape;65;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 name="Google Shape;72;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program’s ideal future looks like. Discuss how this vision supports ARC’s commitment to social justice and equity.</a:t>
            </a:r>
            <a:endParaRPr/>
          </a:p>
        </p:txBody>
      </p:sp>
      <p:sp>
        <p:nvSpPr>
          <p:cNvPr id="73" name="Google Shape;73;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 name="Google Shape;80;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planning steps your program is planning to take within the next year (or so). These would be found in your Annual Unit Plan.</a:t>
            </a:r>
            <a:endParaRPr/>
          </a:p>
        </p:txBody>
      </p:sp>
      <p:sp>
        <p:nvSpPr>
          <p:cNvPr id="81" name="Google Shape;81;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BA0C2F"/>
              </a:buClr>
              <a:buSzPts val="2400"/>
              <a:buNone/>
              <a:defRPr sz="2400">
                <a:solidFill>
                  <a:srgbClr val="BA0C2F"/>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algn="l">
              <a:lnSpc>
                <a:spcPct val="90000"/>
              </a:lnSpc>
              <a:spcBef>
                <a:spcPts val="1000"/>
              </a:spcBef>
              <a:spcAft>
                <a:spcPts val="0"/>
              </a:spcAft>
              <a:buClr>
                <a:srgbClr val="003057"/>
              </a:buClr>
              <a:buSzPts val="2800"/>
              <a:buChar char="•"/>
              <a:defRPr>
                <a:solidFill>
                  <a:srgbClr val="003057"/>
                </a:solidFill>
              </a:defRPr>
            </a:lvl1pPr>
            <a:lvl2pPr indent="-381000" lvl="1" marL="914400" algn="l">
              <a:lnSpc>
                <a:spcPct val="90000"/>
              </a:lnSpc>
              <a:spcBef>
                <a:spcPts val="500"/>
              </a:spcBef>
              <a:spcAft>
                <a:spcPts val="0"/>
              </a:spcAft>
              <a:buClr>
                <a:srgbClr val="003057"/>
              </a:buClr>
              <a:buSzPts val="2400"/>
              <a:buChar char="•"/>
              <a:defRPr>
                <a:solidFill>
                  <a:srgbClr val="003057"/>
                </a:solidFill>
              </a:defRPr>
            </a:lvl2pPr>
            <a:lvl3pPr indent="-355600" lvl="2" marL="1371600" algn="l">
              <a:lnSpc>
                <a:spcPct val="90000"/>
              </a:lnSpc>
              <a:spcBef>
                <a:spcPts val="500"/>
              </a:spcBef>
              <a:spcAft>
                <a:spcPts val="0"/>
              </a:spcAft>
              <a:buClr>
                <a:srgbClr val="003057"/>
              </a:buClr>
              <a:buSzPts val="2000"/>
              <a:buChar char="•"/>
              <a:defRPr>
                <a:solidFill>
                  <a:srgbClr val="003057"/>
                </a:solidFill>
              </a:defRPr>
            </a:lvl3pPr>
            <a:lvl4pPr indent="-342900" lvl="3" marL="1828800" algn="l">
              <a:lnSpc>
                <a:spcPct val="90000"/>
              </a:lnSpc>
              <a:spcBef>
                <a:spcPts val="500"/>
              </a:spcBef>
              <a:spcAft>
                <a:spcPts val="0"/>
              </a:spcAft>
              <a:buClr>
                <a:srgbClr val="003057"/>
              </a:buClr>
              <a:buSzPts val="1800"/>
              <a:buChar char="•"/>
              <a:defRPr>
                <a:solidFill>
                  <a:srgbClr val="003057"/>
                </a:solidFill>
              </a:defRPr>
            </a:lvl4pPr>
            <a:lvl5pPr indent="-342900" lvl="4" marL="2286000" algn="l">
              <a:lnSpc>
                <a:spcPct val="90000"/>
              </a:lnSpc>
              <a:spcBef>
                <a:spcPts val="500"/>
              </a:spcBef>
              <a:spcAft>
                <a:spcPts val="0"/>
              </a:spcAft>
              <a:buClr>
                <a:srgbClr val="003057"/>
              </a:buClr>
              <a:buSzPts val="1800"/>
              <a:buChar char="•"/>
              <a:defRPr>
                <a:solidFill>
                  <a:srgbClr val="003057"/>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3" name="Shape 23"/>
        <p:cNvGrpSpPr/>
        <p:nvPr/>
      </p:nvGrpSpPr>
      <p:grpSpPr>
        <a:xfrm>
          <a:off x="0" y="0"/>
          <a:ext cx="0" cy="0"/>
          <a:chOff x="0" y="0"/>
          <a:chExt cx="0" cy="0"/>
        </a:xfrm>
      </p:grpSpPr>
      <p:sp>
        <p:nvSpPr>
          <p:cNvPr id="24" name="Google Shape;24;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5"/>
          <p:cNvSpPr txBox="1"/>
          <p:nvPr>
            <p:ph idx="1" type="subTitle"/>
          </p:nvPr>
        </p:nvSpPr>
        <p:spPr>
          <a:xfrm>
            <a:off x="1524000" y="3602038"/>
            <a:ext cx="9144000" cy="1190095"/>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91000">
              <a:srgbClr val="A9BEE4"/>
            </a:gs>
            <a:gs pos="100000">
              <a:srgbClr val="003057"/>
            </a:gs>
          </a:gsLst>
          <a:lin ang="5400000" scaled="0"/>
        </a:gradFill>
      </p:bgPr>
    </p:bg>
    <p:spTree>
      <p:nvGrpSpPr>
        <p:cNvPr id="9" name="Shape 9"/>
        <p:cNvGrpSpPr/>
        <p:nvPr/>
      </p:nvGrpSpPr>
      <p:grpSpPr>
        <a:xfrm>
          <a:off x="0" y="0"/>
          <a:ext cx="0" cy="0"/>
          <a:chOff x="0" y="0"/>
          <a:chExt cx="0" cy="0"/>
        </a:xfrm>
      </p:grpSpPr>
      <p:sp>
        <p:nvSpPr>
          <p:cNvPr id="10" name="Google Shape;10;p1"/>
          <p:cNvSpPr/>
          <p:nvPr/>
        </p:nvSpPr>
        <p:spPr>
          <a:xfrm flipH="1">
            <a:off x="9964131" y="4751109"/>
            <a:ext cx="2227868" cy="2105164"/>
          </a:xfrm>
          <a:prstGeom prst="flowChartDelay">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 name="Google Shape;11;p1"/>
          <p:cNvSpPr/>
          <p:nvPr/>
        </p:nvSpPr>
        <p:spPr>
          <a:xfrm flipH="1" rot="-5400000">
            <a:off x="9880890" y="5136010"/>
            <a:ext cx="1313312" cy="2127214"/>
          </a:xfrm>
          <a:prstGeom prst="flowChartManualInput">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 name="Google Shape;12;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rgbClr val="003057"/>
              </a:buClr>
              <a:buSzPts val="4400"/>
              <a:buFont typeface="Calibri"/>
              <a:buNone/>
              <a:defRPr b="1" i="0" sz="4400" u="none" cap="none" strike="noStrike">
                <a:solidFill>
                  <a:srgbClr val="003057"/>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 name="Google Shape;13;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4" name="Google Shape;14;p1"/>
          <p:cNvSpPr/>
          <p:nvPr/>
        </p:nvSpPr>
        <p:spPr>
          <a:xfrm rot="-5400000">
            <a:off x="10144654" y="4815686"/>
            <a:ext cx="1673257" cy="2430221"/>
          </a:xfrm>
          <a:prstGeom prst="flowChartManualInput">
            <a:avLst/>
          </a:prstGeom>
          <a:solidFill>
            <a:srgbClr val="BA0C2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5" name="Google Shape;15;p1"/>
          <p:cNvPicPr preferRelativeResize="0"/>
          <p:nvPr/>
        </p:nvPicPr>
        <p:blipFill rotWithShape="1">
          <a:blip r:embed="rId1">
            <a:alphaModFix/>
          </a:blip>
          <a:srcRect b="0" l="0" r="0" t="0"/>
          <a:stretch/>
        </p:blipFill>
        <p:spPr>
          <a:xfrm>
            <a:off x="10198955" y="5418484"/>
            <a:ext cx="1854681" cy="931124"/>
          </a:xfrm>
          <a:prstGeom prst="rect">
            <a:avLst/>
          </a:prstGeom>
          <a:noFill/>
          <a:ln>
            <a:noFill/>
          </a:ln>
        </p:spPr>
      </p:pic>
      <p:cxnSp>
        <p:nvCxnSpPr>
          <p:cNvPr id="16" name="Google Shape;16;p1"/>
          <p:cNvCxnSpPr/>
          <p:nvPr/>
        </p:nvCxnSpPr>
        <p:spPr>
          <a:xfrm flipH="1" rot="10800000">
            <a:off x="0" y="6504578"/>
            <a:ext cx="12207240" cy="24081"/>
          </a:xfrm>
          <a:prstGeom prst="straightConnector1">
            <a:avLst/>
          </a:prstGeom>
          <a:noFill/>
          <a:ln cap="flat" cmpd="sng" w="107950">
            <a:solidFill>
              <a:schemeClr val="l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youtube.com/watch?v=-Zc9u6fEosI" TargetMode="External"/><Relationship Id="rId4" Type="http://schemas.openxmlformats.org/officeDocument/2006/relationships/image" Target="../media/image1.jpg"/><Relationship Id="rId5" Type="http://schemas.openxmlformats.org/officeDocument/2006/relationships/hyperlink" Target="https://docs.google.com/presentation/d/18OyFcVo1HVS7MBR6WtvVr2VTx3aczjzR-QbLVbkLw-M/edit?usp=sharing" TargetMode="External"/><Relationship Id="rId6"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www.youtube.com/watch?v=XsuD870WTWE" TargetMode="External"/><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www.youtube.com/watch?v=6jFm6cA5XdA" TargetMode="External"/><Relationship Id="rId4" Type="http://schemas.openxmlformats.org/officeDocument/2006/relationships/image" Target="../media/image4.jpg"/><Relationship Id="rId5" Type="http://schemas.openxmlformats.org/officeDocument/2006/relationships/hyperlink" Target="http://www.youtube.com/watch?v=cIycjhiWppI" TargetMode="External"/><Relationship Id="rId6"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www.youtube.com/watch?v=0rxzzdG_1II" TargetMode="Externa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hyperlink" Target="http://www.youtube.com/watch?v=2YDz9WEFlNQ" TargetMode="Externa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www.youtube.com/watch?v=ruWSDmVmmTE" TargetMode="External"/><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8"/>
          <p:cNvSpPr txBox="1"/>
          <p:nvPr>
            <p:ph type="title"/>
          </p:nvPr>
        </p:nvSpPr>
        <p:spPr>
          <a:xfrm>
            <a:off x="838200" y="1152303"/>
            <a:ext cx="10515600" cy="20433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003057"/>
              </a:buClr>
              <a:buSzPts val="6000"/>
              <a:buFont typeface="Calibri"/>
              <a:buNone/>
            </a:pPr>
            <a:r>
              <a:rPr lang="en-US"/>
              <a:t>DESGN</a:t>
            </a:r>
            <a:endParaRPr/>
          </a:p>
          <a:p>
            <a:pPr indent="0" lvl="0" marL="0" rtl="0" algn="l">
              <a:lnSpc>
                <a:spcPct val="90000"/>
              </a:lnSpc>
              <a:spcBef>
                <a:spcPts val="0"/>
              </a:spcBef>
              <a:spcAft>
                <a:spcPts val="0"/>
              </a:spcAft>
              <a:buClr>
                <a:srgbClr val="003057"/>
              </a:buClr>
              <a:buSzPts val="6000"/>
              <a:buFont typeface="Calibri"/>
              <a:buNone/>
            </a:pPr>
            <a:r>
              <a:rPr lang="en-US" sz="4900"/>
              <a:t>DESIGN &amp; ENGINEERING TECHNOLOGY</a:t>
            </a:r>
            <a:endParaRPr sz="4900"/>
          </a:p>
        </p:txBody>
      </p:sp>
      <p:sp>
        <p:nvSpPr>
          <p:cNvPr id="38" name="Google Shape;38;p8"/>
          <p:cNvSpPr txBox="1"/>
          <p:nvPr>
            <p:ph idx="1" type="body"/>
          </p:nvPr>
        </p:nvSpPr>
        <p:spPr>
          <a:xfrm>
            <a:off x="831850" y="3097763"/>
            <a:ext cx="10515600" cy="1922107"/>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chemeClr val="accent1"/>
              </a:buClr>
              <a:buSzPts val="4000"/>
              <a:buNone/>
            </a:pPr>
            <a:r>
              <a:rPr lang="en-US" sz="4000">
                <a:solidFill>
                  <a:schemeClr val="accent1"/>
                </a:solidFill>
              </a:rPr>
              <a:t>Program Review Presentation</a:t>
            </a:r>
            <a:endParaRPr>
              <a:solidFill>
                <a:schemeClr val="accent1"/>
              </a:solidFill>
            </a:endParaRPr>
          </a:p>
          <a:p>
            <a:pPr indent="0" lvl="0" marL="0" rtl="0" algn="r">
              <a:lnSpc>
                <a:spcPct val="90000"/>
              </a:lnSpc>
              <a:spcBef>
                <a:spcPts val="1000"/>
              </a:spcBef>
              <a:spcAft>
                <a:spcPts val="0"/>
              </a:spcAft>
              <a:buClr>
                <a:schemeClr val="accent1"/>
              </a:buClr>
              <a:buSzPts val="4000"/>
              <a:buNone/>
            </a:pPr>
            <a:r>
              <a:rPr lang="en-US" sz="4000">
                <a:solidFill>
                  <a:schemeClr val="accent1"/>
                </a:solidFill>
              </a:rPr>
              <a:t>Cohort 2: 2019-2020</a:t>
            </a:r>
            <a:endParaRPr/>
          </a:p>
          <a:p>
            <a:pPr indent="0" lvl="0" marL="0" rtl="0" algn="r">
              <a:lnSpc>
                <a:spcPct val="90000"/>
              </a:lnSpc>
              <a:spcBef>
                <a:spcPts val="1000"/>
              </a:spcBef>
              <a:spcAft>
                <a:spcPts val="0"/>
              </a:spcAft>
              <a:buClr>
                <a:srgbClr val="BA0C2F"/>
              </a:buClr>
              <a:buSzPts val="4000"/>
              <a:buNone/>
            </a:pPr>
            <a:r>
              <a:t/>
            </a:r>
            <a:endParaRPr sz="4000">
              <a:solidFill>
                <a:schemeClr val="accent1"/>
              </a:solidFill>
            </a:endParaRPr>
          </a:p>
        </p:txBody>
      </p:sp>
      <p:sp>
        <p:nvSpPr>
          <p:cNvPr id="39" name="Google Shape;39;p8"/>
          <p:cNvSpPr txBox="1"/>
          <p:nvPr/>
        </p:nvSpPr>
        <p:spPr>
          <a:xfrm>
            <a:off x="712850" y="5890925"/>
            <a:ext cx="2225100" cy="41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latin typeface="Calibri"/>
                <a:ea typeface="Calibri"/>
                <a:cs typeface="Calibri"/>
                <a:sym typeface="Calibri"/>
              </a:rPr>
              <a:t>PREPARED BY: SCHUSTER</a:t>
            </a:r>
            <a:endParaRPr>
              <a:latin typeface="Calibri"/>
              <a:ea typeface="Calibri"/>
              <a:cs typeface="Calibri"/>
              <a:sym typeface="Calibri"/>
            </a:endParaRPr>
          </a:p>
        </p:txBody>
      </p:sp>
      <p:pic>
        <p:nvPicPr>
          <p:cNvPr descr="DESGN Program Review   Intro   Slide 1 720p 201014" id="40" name="Google Shape;40;p8" title="DESGN Program Review   Intro   Slide 1 720p 201014">
            <a:hlinkClick r:id="rId3"/>
          </p:cNvPr>
          <p:cNvPicPr preferRelativeResize="0"/>
          <p:nvPr/>
        </p:nvPicPr>
        <p:blipFill>
          <a:blip r:embed="rId4">
            <a:alphaModFix/>
          </a:blip>
          <a:stretch>
            <a:fillRect/>
          </a:stretch>
        </p:blipFill>
        <p:spPr>
          <a:xfrm>
            <a:off x="9373975" y="115325"/>
            <a:ext cx="2562800" cy="1922100"/>
          </a:xfrm>
          <a:prstGeom prst="rect">
            <a:avLst/>
          </a:prstGeom>
          <a:noFill/>
          <a:ln>
            <a:noFill/>
          </a:ln>
        </p:spPr>
      </p:pic>
      <p:sp>
        <p:nvSpPr>
          <p:cNvPr id="41" name="Google Shape;41;p8"/>
          <p:cNvSpPr/>
          <p:nvPr/>
        </p:nvSpPr>
        <p:spPr>
          <a:xfrm>
            <a:off x="2747600" y="5911925"/>
            <a:ext cx="2810100" cy="3573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US" u="sng">
                <a:solidFill>
                  <a:schemeClr val="hlink"/>
                </a:solidFill>
                <a:hlinkClick r:id="rId5"/>
              </a:rPr>
              <a:t>Link to google slide presentation</a:t>
            </a:r>
            <a:endParaRPr/>
          </a:p>
        </p:txBody>
      </p:sp>
      <p:sp>
        <p:nvSpPr>
          <p:cNvPr id="42" name="Google Shape;42;p8"/>
          <p:cNvSpPr txBox="1"/>
          <p:nvPr/>
        </p:nvSpPr>
        <p:spPr>
          <a:xfrm>
            <a:off x="712850" y="6195725"/>
            <a:ext cx="5162700" cy="35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800">
                <a:latin typeface="Calibri"/>
                <a:ea typeface="Calibri"/>
                <a:cs typeface="Calibri"/>
                <a:sym typeface="Calibri"/>
              </a:rPr>
              <a:t>https://docs.google.com/presentation/d/18OyFcVo1HVS7MBR6WtvVr2VTx3aczjzR-QbLVbkLw-M/edit?usp=sharing</a:t>
            </a:r>
            <a:endParaRPr sz="800">
              <a:latin typeface="Calibri"/>
              <a:ea typeface="Calibri"/>
              <a:cs typeface="Calibri"/>
              <a:sym typeface="Calibri"/>
            </a:endParaRPr>
          </a:p>
        </p:txBody>
      </p:sp>
      <p:pic>
        <p:nvPicPr>
          <p:cNvPr id="43" name="Google Shape;43;p8"/>
          <p:cNvPicPr preferRelativeResize="0"/>
          <p:nvPr/>
        </p:nvPicPr>
        <p:blipFill>
          <a:blip r:embed="rId6">
            <a:alphaModFix/>
          </a:blip>
          <a:stretch>
            <a:fillRect/>
          </a:stretch>
        </p:blipFill>
        <p:spPr>
          <a:xfrm>
            <a:off x="712850" y="4085801"/>
            <a:ext cx="1805125" cy="1805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3057"/>
              </a:buClr>
              <a:buSzPts val="4400"/>
              <a:buFont typeface="Calibri"/>
              <a:buNone/>
            </a:pPr>
            <a:r>
              <a:rPr lang="en-US"/>
              <a:t> DESGN Profile </a:t>
            </a:r>
            <a:endParaRPr/>
          </a:p>
        </p:txBody>
      </p:sp>
      <p:sp>
        <p:nvSpPr>
          <p:cNvPr id="50" name="Google Shape;50;p9"/>
          <p:cNvSpPr txBox="1"/>
          <p:nvPr>
            <p:ph idx="1" type="body"/>
          </p:nvPr>
        </p:nvSpPr>
        <p:spPr>
          <a:xfrm>
            <a:off x="838200" y="1464906"/>
            <a:ext cx="10515600" cy="4712057"/>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03057"/>
              </a:buClr>
              <a:buSzPts val="2800"/>
              <a:buNone/>
            </a:pPr>
            <a:r>
              <a:rPr b="1" lang="en-US" sz="1600">
                <a:solidFill>
                  <a:srgbClr val="38414A"/>
                </a:solidFill>
                <a:latin typeface="Montserrat"/>
                <a:ea typeface="Montserrat"/>
                <a:cs typeface="Montserrat"/>
                <a:sym typeface="Montserrat"/>
              </a:rPr>
              <a:t>Immediate &amp; direct employment</a:t>
            </a:r>
            <a:r>
              <a:rPr lang="en-US" sz="1600">
                <a:solidFill>
                  <a:srgbClr val="38414A"/>
                </a:solidFill>
                <a:latin typeface="Montserrat"/>
                <a:ea typeface="Montserrat"/>
                <a:cs typeface="Montserrat"/>
                <a:sym typeface="Montserrat"/>
              </a:rPr>
              <a:t> is our primary objective.  Most graduates </a:t>
            </a:r>
            <a:r>
              <a:rPr lang="en-US" sz="1600">
                <a:solidFill>
                  <a:srgbClr val="38414A"/>
                </a:solidFill>
                <a:latin typeface="Montserrat"/>
                <a:ea typeface="Montserrat"/>
                <a:cs typeface="Montserrat"/>
                <a:sym typeface="Montserrat"/>
              </a:rPr>
              <a:t>obtain</a:t>
            </a:r>
            <a:r>
              <a:rPr lang="en-US" sz="1600">
                <a:solidFill>
                  <a:srgbClr val="38414A"/>
                </a:solidFill>
                <a:latin typeface="Montserrat"/>
                <a:ea typeface="Montserrat"/>
                <a:cs typeface="Montserrat"/>
                <a:sym typeface="Montserrat"/>
              </a:rPr>
              <a:t> an entry level job as a drafter / designer supporting the architectural, civil, and mechanical engineering professions.  Many do so prior to completion of the program.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b="1" lang="en-US" sz="1600">
                <a:solidFill>
                  <a:srgbClr val="38414A"/>
                </a:solidFill>
                <a:latin typeface="Montserrat"/>
                <a:ea typeface="Montserrat"/>
                <a:cs typeface="Montserrat"/>
                <a:sym typeface="Montserrat"/>
              </a:rPr>
              <a:t>Emerging technologies</a:t>
            </a:r>
            <a:r>
              <a:rPr lang="en-US" sz="1600">
                <a:solidFill>
                  <a:srgbClr val="38414A"/>
                </a:solidFill>
                <a:latin typeface="Montserrat"/>
                <a:ea typeface="Montserrat"/>
                <a:cs typeface="Montserrat"/>
                <a:sym typeface="Montserrat"/>
              </a:rPr>
              <a:t> such as Virtual Reality, 3D Design Coordinations, Generative Design, and Applied Drone Technology provide cutting edge training for our students who wish to stand out to local employers.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b="1" lang="en-US" sz="1600">
                <a:solidFill>
                  <a:srgbClr val="38414A"/>
                </a:solidFill>
                <a:latin typeface="Montserrat"/>
                <a:ea typeface="Montserrat"/>
                <a:cs typeface="Montserrat"/>
                <a:sym typeface="Montserrat"/>
              </a:rPr>
              <a:t>A portfolio of work</a:t>
            </a:r>
            <a:r>
              <a:rPr lang="en-US" sz="1600">
                <a:solidFill>
                  <a:srgbClr val="38414A"/>
                </a:solidFill>
                <a:latin typeface="Montserrat"/>
                <a:ea typeface="Montserrat"/>
                <a:cs typeface="Montserrat"/>
                <a:sym typeface="Montserrat"/>
              </a:rPr>
              <a:t> is created for each course, and is a key strength of the program because the portfolio is the key to the interview process.</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b="1" lang="en-US" sz="1600">
                <a:solidFill>
                  <a:srgbClr val="38414A"/>
                </a:solidFill>
                <a:latin typeface="Montserrat"/>
                <a:ea typeface="Montserrat"/>
                <a:cs typeface="Montserrat"/>
                <a:sym typeface="Montserrat"/>
              </a:rPr>
              <a:t>Our Faculty is made of a diverse group of professionals.</a:t>
            </a:r>
            <a:r>
              <a:rPr lang="en-US" sz="1600">
                <a:solidFill>
                  <a:srgbClr val="38414A"/>
                </a:solidFill>
                <a:latin typeface="Montserrat"/>
                <a:ea typeface="Montserrat"/>
                <a:cs typeface="Montserrat"/>
                <a:sym typeface="Montserrat"/>
              </a:rPr>
              <a:t>  We value their experiences in order to provide students in our program with the opportunities to develop their technical and artistic design capabilities, and to engage in critical and creative thinking as they solve complex design problems, (3) participate in lifelong learning as they build the ability to learn new skills through research, (4) succeed in a competitive global work environment as they excel in the latest</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lang="en-US" sz="1600">
                <a:solidFill>
                  <a:srgbClr val="38414A"/>
                </a:solidFill>
                <a:latin typeface="Montserrat"/>
                <a:ea typeface="Montserrat"/>
                <a:cs typeface="Montserrat"/>
                <a:sym typeface="Montserrat"/>
              </a:rPr>
              <a:t> skills, techniques,and methods used in the local design industries, and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lang="en-US" sz="1600">
                <a:solidFill>
                  <a:srgbClr val="38414A"/>
                </a:solidFill>
                <a:latin typeface="Montserrat"/>
                <a:ea typeface="Montserrat"/>
                <a:cs typeface="Montserrat"/>
                <a:sym typeface="Montserrat"/>
              </a:rPr>
              <a:t>(5) exhibit responsible citizenship benefit society as well as themselves as </a:t>
            </a:r>
            <a:endParaRPr sz="160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lang="en-US" sz="1600">
                <a:solidFill>
                  <a:srgbClr val="38414A"/>
                </a:solidFill>
                <a:latin typeface="Montserrat"/>
                <a:ea typeface="Montserrat"/>
                <a:cs typeface="Montserrat"/>
                <a:sym typeface="Montserrat"/>
              </a:rPr>
              <a:t>they practice professional ethics and principles of quality management.</a:t>
            </a:r>
            <a:endParaRPr sz="1600">
              <a:solidFill>
                <a:srgbClr val="38414A"/>
              </a:solidFill>
              <a:latin typeface="Montserrat"/>
              <a:ea typeface="Montserrat"/>
              <a:cs typeface="Montserrat"/>
              <a:sym typeface="Montserrat"/>
            </a:endParaRPr>
          </a:p>
        </p:txBody>
      </p:sp>
      <p:pic>
        <p:nvPicPr>
          <p:cNvPr descr="DESGN Program review   Slide 2   Profile 720p 201014" id="51" name="Google Shape;51;p9" title="DESGN Program review   Slide 2   Profile 720p 201014">
            <a:hlinkClick r:id="rId3"/>
          </p:cNvPr>
          <p:cNvPicPr preferRelativeResize="0"/>
          <p:nvPr/>
        </p:nvPicPr>
        <p:blipFill>
          <a:blip r:embed="rId4">
            <a:alphaModFix/>
          </a:blip>
          <a:stretch>
            <a:fillRect/>
          </a:stretch>
        </p:blipFill>
        <p:spPr>
          <a:xfrm>
            <a:off x="10122225" y="0"/>
            <a:ext cx="1966450" cy="1474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0"/>
          <p:cNvSpPr txBox="1"/>
          <p:nvPr>
            <p:ph type="title"/>
          </p:nvPr>
        </p:nvSpPr>
        <p:spPr>
          <a:xfrm>
            <a:off x="838200" y="365125"/>
            <a:ext cx="10515600" cy="92249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3057"/>
              </a:buClr>
              <a:buSzPts val="4400"/>
              <a:buFont typeface="Calibri"/>
              <a:buNone/>
            </a:pPr>
            <a:r>
              <a:rPr lang="en-US"/>
              <a:t>Historical Analysis</a:t>
            </a:r>
            <a:endParaRPr/>
          </a:p>
        </p:txBody>
      </p:sp>
      <p:sp>
        <p:nvSpPr>
          <p:cNvPr id="58" name="Google Shape;58;p10"/>
          <p:cNvSpPr txBox="1"/>
          <p:nvPr>
            <p:ph idx="1" type="body"/>
          </p:nvPr>
        </p:nvSpPr>
        <p:spPr>
          <a:xfrm>
            <a:off x="838200" y="1287624"/>
            <a:ext cx="5181600" cy="488933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BA0C2F"/>
              </a:buClr>
              <a:buSzPts val="2800"/>
              <a:buNone/>
            </a:pPr>
            <a:r>
              <a:rPr lang="en-US"/>
              <a:t>Program Strengths:</a:t>
            </a:r>
            <a:endParaRPr/>
          </a:p>
          <a:p>
            <a:pPr indent="0" lvl="0" marL="0" rtl="0" algn="l">
              <a:lnSpc>
                <a:spcPct val="90000"/>
              </a:lnSpc>
              <a:spcBef>
                <a:spcPts val="0"/>
              </a:spcBef>
              <a:spcAft>
                <a:spcPts val="0"/>
              </a:spcAft>
              <a:buClr>
                <a:srgbClr val="BA0C2F"/>
              </a:buClr>
              <a:buSzPts val="2800"/>
              <a:buNone/>
            </a:pPr>
            <a:r>
              <a:rPr lang="en-US" sz="1550">
                <a:solidFill>
                  <a:srgbClr val="38414A"/>
                </a:solidFill>
                <a:latin typeface="Montserrat"/>
                <a:ea typeface="Montserrat"/>
                <a:cs typeface="Montserrat"/>
                <a:sym typeface="Montserrat"/>
              </a:rPr>
              <a:t>We strive to utilize innovative, high-quality instructional methods and technologies</a:t>
            </a:r>
            <a:endParaRPr sz="1550">
              <a:solidFill>
                <a:srgbClr val="38414A"/>
              </a:solidFill>
              <a:latin typeface="Montserrat"/>
              <a:ea typeface="Montserrat"/>
              <a:cs typeface="Montserrat"/>
              <a:sym typeface="Montserrat"/>
            </a:endParaRPr>
          </a:p>
          <a:p>
            <a:pPr indent="-327025" lvl="0" marL="457200" rtl="0" algn="l">
              <a:lnSpc>
                <a:spcPct val="90000"/>
              </a:lnSpc>
              <a:spcBef>
                <a:spcPts val="0"/>
              </a:spcBef>
              <a:spcAft>
                <a:spcPts val="0"/>
              </a:spcAft>
              <a:buClr>
                <a:srgbClr val="38414A"/>
              </a:buClr>
              <a:buSzPts val="1550"/>
              <a:buFont typeface="Montserrat"/>
              <a:buChar char="•"/>
            </a:pPr>
            <a:r>
              <a:rPr b="1" lang="en-US" sz="1550">
                <a:solidFill>
                  <a:srgbClr val="38414A"/>
                </a:solidFill>
                <a:latin typeface="Montserrat"/>
                <a:ea typeface="Montserrat"/>
                <a:cs typeface="Montserrat"/>
                <a:sym typeface="Montserrat"/>
              </a:rPr>
              <a:t>provide training in cutting edge technologies</a:t>
            </a:r>
            <a:r>
              <a:rPr lang="en-US" sz="1550">
                <a:solidFill>
                  <a:srgbClr val="38414A"/>
                </a:solidFill>
                <a:latin typeface="Montserrat"/>
                <a:ea typeface="Montserrat"/>
                <a:cs typeface="Montserrat"/>
                <a:sym typeface="Montserrat"/>
              </a:rPr>
              <a:t> </a:t>
            </a:r>
            <a:endParaRPr sz="1550">
              <a:solidFill>
                <a:srgbClr val="38414A"/>
              </a:solidFill>
              <a:latin typeface="Montserrat"/>
              <a:ea typeface="Montserrat"/>
              <a:cs typeface="Montserrat"/>
              <a:sym typeface="Montserrat"/>
            </a:endParaRPr>
          </a:p>
          <a:p>
            <a:pPr indent="-320675" lvl="1" marL="914400" rtl="0" algn="l">
              <a:lnSpc>
                <a:spcPct val="90000"/>
              </a:lnSpc>
              <a:spcBef>
                <a:spcPts val="0"/>
              </a:spcBef>
              <a:spcAft>
                <a:spcPts val="0"/>
              </a:spcAft>
              <a:buClr>
                <a:srgbClr val="38414A"/>
              </a:buClr>
              <a:buSzPts val="1450"/>
              <a:buFont typeface="Montserrat"/>
              <a:buChar char="•"/>
            </a:pPr>
            <a:r>
              <a:rPr lang="en-US" sz="1450">
                <a:solidFill>
                  <a:srgbClr val="38414A"/>
                </a:solidFill>
                <a:latin typeface="Montserrat"/>
                <a:ea typeface="Montserrat"/>
                <a:cs typeface="Montserrat"/>
                <a:sym typeface="Montserrat"/>
              </a:rPr>
              <a:t>In this respect, our department has excelled as evidenced by our integration of drone data acquisition, Virtual Reality, and computational analysis into our everyday lessons and assignments. Our development of Building Information Modeling (BIM) is continuing with new and improved technologies (Dynamo).</a:t>
            </a:r>
            <a:r>
              <a:rPr lang="en-US" sz="1550">
                <a:solidFill>
                  <a:srgbClr val="38414A"/>
                </a:solidFill>
                <a:latin typeface="Montserrat"/>
                <a:ea typeface="Montserrat"/>
                <a:cs typeface="Montserrat"/>
                <a:sym typeface="Montserrat"/>
              </a:rPr>
              <a:t> </a:t>
            </a:r>
            <a:endParaRPr sz="1550">
              <a:solidFill>
                <a:srgbClr val="38414A"/>
              </a:solidFill>
              <a:latin typeface="Montserrat"/>
              <a:ea typeface="Montserrat"/>
              <a:cs typeface="Montserrat"/>
              <a:sym typeface="Montserrat"/>
            </a:endParaRPr>
          </a:p>
          <a:p>
            <a:pPr indent="-327025" lvl="0" marL="457200" rtl="0" algn="l">
              <a:lnSpc>
                <a:spcPct val="90000"/>
              </a:lnSpc>
              <a:spcBef>
                <a:spcPts val="0"/>
              </a:spcBef>
              <a:spcAft>
                <a:spcPts val="0"/>
              </a:spcAft>
              <a:buClr>
                <a:srgbClr val="38414A"/>
              </a:buClr>
              <a:buSzPts val="1550"/>
              <a:buFont typeface="Montserrat"/>
              <a:buChar char="•"/>
            </a:pPr>
            <a:r>
              <a:rPr b="1" lang="en-US" sz="1550">
                <a:solidFill>
                  <a:srgbClr val="38414A"/>
                </a:solidFill>
                <a:latin typeface="Montserrat"/>
                <a:ea typeface="Montserrat"/>
                <a:cs typeface="Montserrat"/>
                <a:sym typeface="Montserrat"/>
              </a:rPr>
              <a:t>personalized, proactive support</a:t>
            </a:r>
            <a:endParaRPr b="1" sz="1550">
              <a:solidFill>
                <a:srgbClr val="38414A"/>
              </a:solidFill>
              <a:latin typeface="Montserrat"/>
              <a:ea typeface="Montserrat"/>
              <a:cs typeface="Montserrat"/>
              <a:sym typeface="Montserrat"/>
            </a:endParaRPr>
          </a:p>
          <a:p>
            <a:pPr indent="-320675" lvl="1" marL="914400" rtl="0" algn="l">
              <a:lnSpc>
                <a:spcPct val="90000"/>
              </a:lnSpc>
              <a:spcBef>
                <a:spcPts val="0"/>
              </a:spcBef>
              <a:spcAft>
                <a:spcPts val="0"/>
              </a:spcAft>
              <a:buClr>
                <a:srgbClr val="38414A"/>
              </a:buClr>
              <a:buSzPts val="1450"/>
              <a:buFont typeface="Montserrat"/>
              <a:buChar char="•"/>
            </a:pPr>
            <a:r>
              <a:rPr lang="en-US" sz="1450">
                <a:solidFill>
                  <a:srgbClr val="38414A"/>
                </a:solidFill>
                <a:latin typeface="Montserrat"/>
                <a:ea typeface="Montserrat"/>
                <a:cs typeface="Montserrat"/>
                <a:sym typeface="Montserrat"/>
              </a:rPr>
              <a:t>In this respect, our department is strong as shown by our list of recruitments ... many of which we are not able to fill due to the small number of students in our program. A major part of this was our success in providing Design Hub internships for our students who were then able to translate that experience into jobs upon (or before) graduation.</a:t>
            </a:r>
            <a:endParaRPr sz="3100"/>
          </a:p>
          <a:p>
            <a:pPr indent="-50800" lvl="0" marL="228600" rtl="0" algn="l">
              <a:lnSpc>
                <a:spcPct val="90000"/>
              </a:lnSpc>
              <a:spcBef>
                <a:spcPts val="1000"/>
              </a:spcBef>
              <a:spcAft>
                <a:spcPts val="0"/>
              </a:spcAft>
              <a:buClr>
                <a:srgbClr val="BA0C2F"/>
              </a:buClr>
              <a:buSzPts val="2800"/>
              <a:buNone/>
            </a:pPr>
            <a:r>
              <a:t/>
            </a:r>
            <a:endParaRPr/>
          </a:p>
        </p:txBody>
      </p:sp>
      <p:sp>
        <p:nvSpPr>
          <p:cNvPr id="59" name="Google Shape;59;p10"/>
          <p:cNvSpPr txBox="1"/>
          <p:nvPr>
            <p:ph idx="2" type="body"/>
          </p:nvPr>
        </p:nvSpPr>
        <p:spPr>
          <a:xfrm>
            <a:off x="6172200" y="1287624"/>
            <a:ext cx="5181600" cy="488933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BA0C2F"/>
              </a:buClr>
              <a:buSzPts val="2800"/>
              <a:buNone/>
            </a:pPr>
            <a:r>
              <a:rPr lang="en-US"/>
              <a:t>Program Challenges:</a:t>
            </a:r>
            <a:endParaRPr/>
          </a:p>
          <a:p>
            <a:pPr indent="-330200" lvl="0" marL="457200" rtl="0" algn="l">
              <a:lnSpc>
                <a:spcPct val="90000"/>
              </a:lnSpc>
              <a:spcBef>
                <a:spcPts val="0"/>
              </a:spcBef>
              <a:spcAft>
                <a:spcPts val="0"/>
              </a:spcAft>
              <a:buClr>
                <a:srgbClr val="000000"/>
              </a:buClr>
              <a:buSzPts val="1600"/>
              <a:buChar char="•"/>
            </a:pPr>
            <a:r>
              <a:rPr lang="en-US" sz="1600">
                <a:solidFill>
                  <a:srgbClr val="000000"/>
                </a:solidFill>
              </a:rPr>
              <a:t>Enrollment: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our enrollments are slightly down (3% - 4%) on the short term and significantly down over the long term</a:t>
            </a:r>
            <a:endParaRPr sz="1600">
              <a:solidFill>
                <a:srgbClr val="000000"/>
              </a:solidFill>
            </a:endParaRPr>
          </a:p>
          <a:p>
            <a:pPr indent="-330200" lvl="0" marL="457200" rtl="0" algn="l">
              <a:lnSpc>
                <a:spcPct val="90000"/>
              </a:lnSpc>
              <a:spcBef>
                <a:spcPts val="0"/>
              </a:spcBef>
              <a:spcAft>
                <a:spcPts val="0"/>
              </a:spcAft>
              <a:buClr>
                <a:srgbClr val="000000"/>
              </a:buClr>
              <a:buSzPts val="1600"/>
              <a:buChar char="•"/>
            </a:pPr>
            <a:r>
              <a:rPr lang="en-US" sz="1600">
                <a:solidFill>
                  <a:srgbClr val="000000"/>
                </a:solidFill>
              </a:rPr>
              <a:t>Productivity:</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Our productivity shows a significant decrease, but this is partly due to the fact that our DESGN 498 WEXP course does not fully account for the multi-unit students who bring the productivity much higher. </a:t>
            </a:r>
            <a:endParaRPr sz="1600">
              <a:solidFill>
                <a:srgbClr val="000000"/>
              </a:solidFill>
            </a:endParaRPr>
          </a:p>
          <a:p>
            <a:pPr indent="-330200" lvl="0" marL="457200" rtl="0" algn="l">
              <a:lnSpc>
                <a:spcPct val="90000"/>
              </a:lnSpc>
              <a:spcBef>
                <a:spcPts val="0"/>
              </a:spcBef>
              <a:spcAft>
                <a:spcPts val="0"/>
              </a:spcAft>
              <a:buClr>
                <a:srgbClr val="000000"/>
              </a:buClr>
              <a:buSzPts val="1600"/>
              <a:buChar char="•"/>
            </a:pPr>
            <a:r>
              <a:rPr lang="en-US" sz="1600">
                <a:solidFill>
                  <a:srgbClr val="000000"/>
                </a:solidFill>
              </a:rPr>
              <a:t>DI Groups: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Our data is poor for our African American students. </a:t>
            </a:r>
            <a:endParaRPr sz="1600">
              <a:solidFill>
                <a:srgbClr val="000000"/>
              </a:solidFill>
            </a:endParaRPr>
          </a:p>
          <a:p>
            <a:pPr indent="-330200" lvl="0" marL="457200" rtl="0" algn="l">
              <a:lnSpc>
                <a:spcPct val="90000"/>
              </a:lnSpc>
              <a:spcBef>
                <a:spcPts val="0"/>
              </a:spcBef>
              <a:spcAft>
                <a:spcPts val="0"/>
              </a:spcAft>
              <a:buClr>
                <a:srgbClr val="000000"/>
              </a:buClr>
              <a:buSzPts val="1600"/>
              <a:buChar char="•"/>
            </a:pPr>
            <a:r>
              <a:rPr lang="en-US" sz="1600">
                <a:solidFill>
                  <a:srgbClr val="000000"/>
                </a:solidFill>
              </a:rPr>
              <a:t>Curriculum: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Our 2nd year courses are out of</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 balance (unit wise) and cause</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 a heavier workload on our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students than is necessary.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Advances in CADD technology </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allows us to reduce this unit</a:t>
            </a:r>
            <a:endParaRPr sz="1600">
              <a:solidFill>
                <a:srgbClr val="000000"/>
              </a:solidFill>
            </a:endParaRPr>
          </a:p>
          <a:p>
            <a:pPr indent="0" lvl="0" marL="914400" rtl="0" algn="l">
              <a:lnSpc>
                <a:spcPct val="90000"/>
              </a:lnSpc>
              <a:spcBef>
                <a:spcPts val="0"/>
              </a:spcBef>
              <a:spcAft>
                <a:spcPts val="0"/>
              </a:spcAft>
              <a:buNone/>
            </a:pPr>
            <a:r>
              <a:rPr lang="en-US" sz="1600">
                <a:solidFill>
                  <a:srgbClr val="000000"/>
                </a:solidFill>
              </a:rPr>
              <a:t> load.</a:t>
            </a:r>
            <a:endParaRPr sz="1600">
              <a:solidFill>
                <a:srgbClr val="000000"/>
              </a:solidFill>
            </a:endParaRPr>
          </a:p>
          <a:p>
            <a:pPr indent="0" lvl="0" marL="457200" rtl="0" algn="l">
              <a:lnSpc>
                <a:spcPct val="90000"/>
              </a:lnSpc>
              <a:spcBef>
                <a:spcPts val="0"/>
              </a:spcBef>
              <a:spcAft>
                <a:spcPts val="0"/>
              </a:spcAft>
              <a:buNone/>
            </a:pPr>
            <a:r>
              <a:t/>
            </a:r>
            <a:endParaRPr sz="1600">
              <a:solidFill>
                <a:srgbClr val="000000"/>
              </a:solidFill>
            </a:endParaRPr>
          </a:p>
          <a:p>
            <a:pPr indent="0" lvl="0" marL="0" rtl="0" algn="l">
              <a:lnSpc>
                <a:spcPct val="90000"/>
              </a:lnSpc>
              <a:spcBef>
                <a:spcPts val="0"/>
              </a:spcBef>
              <a:spcAft>
                <a:spcPts val="0"/>
              </a:spcAft>
              <a:buClr>
                <a:srgbClr val="BA0C2F"/>
              </a:buClr>
              <a:buSzPts val="2800"/>
              <a:buNone/>
            </a:pPr>
            <a:r>
              <a:t/>
            </a:r>
            <a:endParaRPr/>
          </a:p>
          <a:p>
            <a:pPr indent="-50800" lvl="0" marL="228600" rtl="0" algn="l">
              <a:lnSpc>
                <a:spcPct val="90000"/>
              </a:lnSpc>
              <a:spcBef>
                <a:spcPts val="1000"/>
              </a:spcBef>
              <a:spcAft>
                <a:spcPts val="0"/>
              </a:spcAft>
              <a:buClr>
                <a:srgbClr val="BA0C2F"/>
              </a:buClr>
              <a:buSzPts val="2800"/>
              <a:buNone/>
            </a:pPr>
            <a:r>
              <a:t/>
            </a:r>
            <a:endParaRPr/>
          </a:p>
        </p:txBody>
      </p:sp>
      <p:pic>
        <p:nvPicPr>
          <p:cNvPr descr="DESGN Program Review   Slide 3   Strengths 720p 201014" id="60" name="Google Shape;60;p10" title="DESGN Program Review   Slide 3   Strengths 720p 201014">
            <a:hlinkClick r:id="rId3"/>
          </p:cNvPr>
          <p:cNvPicPr preferRelativeResize="0"/>
          <p:nvPr/>
        </p:nvPicPr>
        <p:blipFill>
          <a:blip r:embed="rId4">
            <a:alphaModFix/>
          </a:blip>
          <a:stretch>
            <a:fillRect/>
          </a:stretch>
        </p:blipFill>
        <p:spPr>
          <a:xfrm>
            <a:off x="8637300" y="0"/>
            <a:ext cx="1716850" cy="1287637"/>
          </a:xfrm>
          <a:prstGeom prst="rect">
            <a:avLst/>
          </a:prstGeom>
          <a:noFill/>
          <a:ln>
            <a:noFill/>
          </a:ln>
        </p:spPr>
      </p:pic>
      <p:pic>
        <p:nvPicPr>
          <p:cNvPr descr="DESGN program Review   Slide 3   Challenges 720p 201014" id="61" name="Google Shape;61;p10" title="DESGN program Review   Slide 3   Challenges 720p 201014">
            <a:hlinkClick r:id="rId5"/>
          </p:cNvPr>
          <p:cNvPicPr preferRelativeResize="0"/>
          <p:nvPr/>
        </p:nvPicPr>
        <p:blipFill>
          <a:blip r:embed="rId6">
            <a:alphaModFix/>
          </a:blip>
          <a:stretch>
            <a:fillRect/>
          </a:stretch>
        </p:blipFill>
        <p:spPr>
          <a:xfrm>
            <a:off x="10454234" y="0"/>
            <a:ext cx="1716840" cy="12876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1"/>
          <p:cNvSpPr txBox="1"/>
          <p:nvPr>
            <p:ph type="title"/>
          </p:nvPr>
        </p:nvSpPr>
        <p:spPr>
          <a:xfrm>
            <a:off x="838200" y="344100"/>
            <a:ext cx="10515600" cy="1325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3057"/>
              </a:buClr>
              <a:buSzPts val="4400"/>
              <a:buFont typeface="Calibri"/>
              <a:buNone/>
            </a:pPr>
            <a:r>
              <a:rPr lang="en-US"/>
              <a:t>Objectives </a:t>
            </a:r>
            <a:endParaRPr/>
          </a:p>
        </p:txBody>
      </p:sp>
      <p:sp>
        <p:nvSpPr>
          <p:cNvPr id="68" name="Google Shape;68;p11"/>
          <p:cNvSpPr txBox="1"/>
          <p:nvPr>
            <p:ph idx="1" type="body"/>
          </p:nvPr>
        </p:nvSpPr>
        <p:spPr>
          <a:xfrm>
            <a:off x="838200" y="1595535"/>
            <a:ext cx="10515600" cy="4581428"/>
          </a:xfrm>
          <a:prstGeom prst="rect">
            <a:avLst/>
          </a:prstGeom>
          <a:noFill/>
          <a:ln>
            <a:noFill/>
          </a:ln>
        </p:spPr>
        <p:txBody>
          <a:bodyPr anchorCtr="0" anchor="t" bIns="45700" lIns="91425" spcFirstLastPara="1" rIns="91425" wrap="square" tIns="45700">
            <a:noAutofit/>
          </a:bodyPr>
          <a:lstStyle/>
          <a:p>
            <a:pPr indent="-139700" lvl="0" marL="228600" rtl="0" algn="l">
              <a:lnSpc>
                <a:spcPct val="90000"/>
              </a:lnSpc>
              <a:spcBef>
                <a:spcPts val="0"/>
              </a:spcBef>
              <a:spcAft>
                <a:spcPts val="0"/>
              </a:spcAft>
              <a:buClr>
                <a:srgbClr val="003057"/>
              </a:buClr>
              <a:buSzPts val="1400"/>
              <a:buNone/>
            </a:pPr>
            <a:r>
              <a:rPr b="1" lang="en-US" sz="1650">
                <a:solidFill>
                  <a:srgbClr val="38414A"/>
                </a:solidFill>
                <a:latin typeface="Montserrat"/>
                <a:ea typeface="Montserrat"/>
                <a:cs typeface="Montserrat"/>
                <a:sym typeface="Montserrat"/>
              </a:rPr>
              <a:t>Flexibility is key</a:t>
            </a:r>
            <a:r>
              <a:rPr lang="en-US" sz="1650">
                <a:solidFill>
                  <a:srgbClr val="38414A"/>
                </a:solidFill>
                <a:latin typeface="Montserrat"/>
                <a:ea typeface="Montserrat"/>
                <a:cs typeface="Montserrat"/>
                <a:sym typeface="Montserrat"/>
              </a:rPr>
              <a:t> in order for our students to attain their educational goals in a timely manner.  </a:t>
            </a:r>
            <a:endParaRPr sz="1650">
              <a:solidFill>
                <a:srgbClr val="38414A"/>
              </a:solidFill>
              <a:latin typeface="Montserrat"/>
              <a:ea typeface="Montserrat"/>
              <a:cs typeface="Montserrat"/>
              <a:sym typeface="Montserrat"/>
            </a:endParaRPr>
          </a:p>
          <a:p>
            <a:pPr indent="-139700" lvl="0" marL="228600" rtl="0" algn="l">
              <a:lnSpc>
                <a:spcPct val="90000"/>
              </a:lnSpc>
              <a:spcBef>
                <a:spcPts val="0"/>
              </a:spcBef>
              <a:spcAft>
                <a:spcPts val="0"/>
              </a:spcAft>
              <a:buClr>
                <a:srgbClr val="003057"/>
              </a:buClr>
              <a:buSzPts val="1400"/>
              <a:buNone/>
            </a:pPr>
            <a:r>
              <a:rPr lang="en-US" sz="1650">
                <a:solidFill>
                  <a:srgbClr val="38414A"/>
                </a:solidFill>
                <a:latin typeface="Montserrat"/>
                <a:ea typeface="Montserrat"/>
                <a:cs typeface="Montserrat"/>
                <a:sym typeface="Montserrat"/>
              </a:rPr>
              <a:t>Our primary goal is to provide a pathway to a degree or certificate that is based on </a:t>
            </a:r>
            <a:endParaRPr sz="1650">
              <a:solidFill>
                <a:srgbClr val="38414A"/>
              </a:solidFill>
              <a:latin typeface="Montserrat"/>
              <a:ea typeface="Montserrat"/>
              <a:cs typeface="Montserrat"/>
              <a:sym typeface="Montserrat"/>
            </a:endParaRPr>
          </a:p>
          <a:p>
            <a:pPr indent="-139700" lvl="0" marL="228600" rtl="0" algn="l">
              <a:lnSpc>
                <a:spcPct val="90000"/>
              </a:lnSpc>
              <a:spcBef>
                <a:spcPts val="0"/>
              </a:spcBef>
              <a:spcAft>
                <a:spcPts val="0"/>
              </a:spcAft>
              <a:buClr>
                <a:srgbClr val="003057"/>
              </a:buClr>
              <a:buSzPts val="1400"/>
              <a:buNone/>
            </a:pPr>
            <a:r>
              <a:rPr b="1" lang="en-US" sz="1650">
                <a:solidFill>
                  <a:srgbClr val="38414A"/>
                </a:solidFill>
                <a:latin typeface="Montserrat"/>
                <a:ea typeface="Montserrat"/>
                <a:cs typeface="Montserrat"/>
                <a:sym typeface="Montserrat"/>
              </a:rPr>
              <a:t>demonstrated skills and work based learning.  </a:t>
            </a:r>
            <a:endParaRPr b="1" sz="1650">
              <a:solidFill>
                <a:srgbClr val="38414A"/>
              </a:solidFill>
              <a:latin typeface="Montserrat"/>
              <a:ea typeface="Montserrat"/>
              <a:cs typeface="Montserrat"/>
              <a:sym typeface="Montserrat"/>
            </a:endParaRPr>
          </a:p>
          <a:p>
            <a:pPr indent="-139700" lvl="0" marL="228600" rtl="0" algn="l">
              <a:lnSpc>
                <a:spcPct val="90000"/>
              </a:lnSpc>
              <a:spcBef>
                <a:spcPts val="0"/>
              </a:spcBef>
              <a:spcAft>
                <a:spcPts val="0"/>
              </a:spcAft>
              <a:buClr>
                <a:srgbClr val="003057"/>
              </a:buClr>
              <a:buSzPts val="1400"/>
              <a:buNone/>
            </a:pPr>
            <a:r>
              <a:t/>
            </a:r>
            <a:endParaRPr sz="1650">
              <a:solidFill>
                <a:srgbClr val="38414A"/>
              </a:solidFill>
              <a:latin typeface="Montserrat"/>
              <a:ea typeface="Montserrat"/>
              <a:cs typeface="Montserrat"/>
              <a:sym typeface="Montserrat"/>
            </a:endParaRPr>
          </a:p>
          <a:p>
            <a:pPr indent="-333375" lvl="0" marL="457200" rtl="0" algn="l">
              <a:lnSpc>
                <a:spcPct val="90000"/>
              </a:lnSpc>
              <a:spcBef>
                <a:spcPts val="0"/>
              </a:spcBef>
              <a:spcAft>
                <a:spcPts val="0"/>
              </a:spcAft>
              <a:buClr>
                <a:srgbClr val="38414A"/>
              </a:buClr>
              <a:buSzPts val="1650"/>
              <a:buFont typeface="Montserrat"/>
              <a:buChar char="•"/>
            </a:pPr>
            <a:r>
              <a:rPr lang="en-US" sz="1650">
                <a:solidFill>
                  <a:srgbClr val="38414A"/>
                </a:solidFill>
                <a:latin typeface="Montserrat"/>
                <a:ea typeface="Montserrat"/>
                <a:cs typeface="Montserrat"/>
                <a:sym typeface="Montserrat"/>
              </a:rPr>
              <a:t>Provide flexibility in assessing the student's demonstrated attainment of required skills</a:t>
            </a:r>
            <a:endParaRPr sz="1650">
              <a:solidFill>
                <a:srgbClr val="38414A"/>
              </a:solidFill>
              <a:latin typeface="Montserrat"/>
              <a:ea typeface="Montserrat"/>
              <a:cs typeface="Montserrat"/>
              <a:sym typeface="Montserrat"/>
            </a:endParaRPr>
          </a:p>
          <a:p>
            <a:pPr indent="-333375" lvl="0" marL="457200" rtl="0" algn="l">
              <a:lnSpc>
                <a:spcPct val="90000"/>
              </a:lnSpc>
              <a:spcBef>
                <a:spcPts val="0"/>
              </a:spcBef>
              <a:spcAft>
                <a:spcPts val="0"/>
              </a:spcAft>
              <a:buClr>
                <a:srgbClr val="38414A"/>
              </a:buClr>
              <a:buSzPts val="1650"/>
              <a:buFont typeface="Montserrat"/>
              <a:buChar char="•"/>
            </a:pPr>
            <a:r>
              <a:rPr lang="en-US" sz="1650">
                <a:solidFill>
                  <a:srgbClr val="38414A"/>
                </a:solidFill>
                <a:latin typeface="Montserrat"/>
                <a:ea typeface="Montserrat"/>
                <a:cs typeface="Montserrat"/>
                <a:sym typeface="Montserrat"/>
              </a:rPr>
              <a:t>Provide an "0n Campus" work based learning platform to serve those students who are unable to meet "Off Site" work experience requirements. This objective will require collaborative work with the DESGN faculty, AS Curriculum Committee, and the administration. </a:t>
            </a:r>
            <a:endParaRPr sz="1650">
              <a:solidFill>
                <a:srgbClr val="38414A"/>
              </a:solidFill>
              <a:latin typeface="Montserrat"/>
              <a:ea typeface="Montserrat"/>
              <a:cs typeface="Montserrat"/>
              <a:sym typeface="Montserrat"/>
            </a:endParaRPr>
          </a:p>
          <a:p>
            <a:pPr indent="0" lvl="0" marL="457200" rtl="0" algn="l">
              <a:lnSpc>
                <a:spcPct val="90000"/>
              </a:lnSpc>
              <a:spcBef>
                <a:spcPts val="0"/>
              </a:spcBef>
              <a:spcAft>
                <a:spcPts val="0"/>
              </a:spcAft>
              <a:buNone/>
            </a:pPr>
            <a:r>
              <a:t/>
            </a:r>
            <a:endParaRPr sz="165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None/>
            </a:pPr>
            <a:r>
              <a:rPr b="1" lang="en-US" sz="1650">
                <a:solidFill>
                  <a:srgbClr val="38414A"/>
                </a:solidFill>
                <a:latin typeface="Montserrat"/>
                <a:ea typeface="Montserrat"/>
                <a:cs typeface="Montserrat"/>
                <a:sym typeface="Montserrat"/>
              </a:rPr>
              <a:t>Success</a:t>
            </a:r>
            <a:r>
              <a:rPr lang="en-US" sz="1650">
                <a:solidFill>
                  <a:srgbClr val="38414A"/>
                </a:solidFill>
                <a:latin typeface="Montserrat"/>
                <a:ea typeface="Montserrat"/>
                <a:cs typeface="Montserrat"/>
                <a:sym typeface="Montserrat"/>
              </a:rPr>
              <a:t> will be measure by - </a:t>
            </a:r>
            <a:endParaRPr sz="1650">
              <a:solidFill>
                <a:srgbClr val="38414A"/>
              </a:solidFill>
              <a:latin typeface="Montserrat"/>
              <a:ea typeface="Montserrat"/>
              <a:cs typeface="Montserrat"/>
              <a:sym typeface="Montserrat"/>
            </a:endParaRPr>
          </a:p>
          <a:p>
            <a:pPr indent="-333375" lvl="0" marL="457200" rtl="0" algn="l">
              <a:lnSpc>
                <a:spcPct val="90000"/>
              </a:lnSpc>
              <a:spcBef>
                <a:spcPts val="0"/>
              </a:spcBef>
              <a:spcAft>
                <a:spcPts val="0"/>
              </a:spcAft>
              <a:buClr>
                <a:srgbClr val="38414A"/>
              </a:buClr>
              <a:buSzPts val="1650"/>
              <a:buFont typeface="Montserrat"/>
              <a:buChar char="•"/>
            </a:pPr>
            <a:r>
              <a:rPr lang="en-US" sz="1650">
                <a:solidFill>
                  <a:srgbClr val="38414A"/>
                </a:solidFill>
                <a:latin typeface="Montserrat"/>
                <a:ea typeface="Montserrat"/>
                <a:cs typeface="Montserrat"/>
                <a:sym typeface="Montserrat"/>
              </a:rPr>
              <a:t>Creation of a reasonable pathway to achieve this goal that is formalized through curriculum and our faculty teaching assignments </a:t>
            </a:r>
            <a:endParaRPr sz="1650">
              <a:solidFill>
                <a:srgbClr val="38414A"/>
              </a:solidFill>
              <a:latin typeface="Montserrat"/>
              <a:ea typeface="Montserrat"/>
              <a:cs typeface="Montserrat"/>
              <a:sym typeface="Montserrat"/>
            </a:endParaRPr>
          </a:p>
          <a:p>
            <a:pPr indent="-333375" lvl="0" marL="457200" rtl="0" algn="l">
              <a:lnSpc>
                <a:spcPct val="90000"/>
              </a:lnSpc>
              <a:spcBef>
                <a:spcPts val="0"/>
              </a:spcBef>
              <a:spcAft>
                <a:spcPts val="0"/>
              </a:spcAft>
              <a:buClr>
                <a:srgbClr val="38414A"/>
              </a:buClr>
              <a:buSzPts val="1650"/>
              <a:buFont typeface="Montserrat"/>
              <a:buChar char="•"/>
            </a:pPr>
            <a:r>
              <a:rPr lang="en-US" sz="1650">
                <a:solidFill>
                  <a:srgbClr val="38414A"/>
                </a:solidFill>
                <a:latin typeface="Montserrat"/>
                <a:ea typeface="Montserrat"/>
                <a:cs typeface="Montserrat"/>
                <a:sym typeface="Montserrat"/>
              </a:rPr>
              <a:t>An increase in enrollments in DESGN coursework </a:t>
            </a:r>
            <a:endParaRPr sz="1650">
              <a:solidFill>
                <a:srgbClr val="38414A"/>
              </a:solidFill>
              <a:latin typeface="Montserrat"/>
              <a:ea typeface="Montserrat"/>
              <a:cs typeface="Montserrat"/>
              <a:sym typeface="Montserrat"/>
            </a:endParaRPr>
          </a:p>
          <a:p>
            <a:pPr indent="-333375" lvl="0" marL="457200" rtl="0" algn="l">
              <a:lnSpc>
                <a:spcPct val="90000"/>
              </a:lnSpc>
              <a:spcBef>
                <a:spcPts val="0"/>
              </a:spcBef>
              <a:spcAft>
                <a:spcPts val="0"/>
              </a:spcAft>
              <a:buClr>
                <a:srgbClr val="38414A"/>
              </a:buClr>
              <a:buSzPts val="1650"/>
              <a:buFont typeface="Montserrat"/>
              <a:buChar char="•"/>
            </a:pPr>
            <a:r>
              <a:rPr lang="en-US" sz="1650">
                <a:solidFill>
                  <a:srgbClr val="38414A"/>
                </a:solidFill>
                <a:latin typeface="Montserrat"/>
                <a:ea typeface="Montserrat"/>
                <a:cs typeface="Montserrat"/>
                <a:sym typeface="Montserrat"/>
              </a:rPr>
              <a:t>Improved performance for our DI groups</a:t>
            </a:r>
            <a:endParaRPr i="1" sz="1900"/>
          </a:p>
        </p:txBody>
      </p:sp>
      <p:pic>
        <p:nvPicPr>
          <p:cNvPr descr="DESGN Program Review   slide 4   Objectives 720p 201014" id="69" name="Google Shape;69;p11" title="DESGN Program Review   slide 4   Objectives 720p 201014">
            <a:hlinkClick r:id="rId3"/>
          </p:cNvPr>
          <p:cNvPicPr preferRelativeResize="0"/>
          <p:nvPr/>
        </p:nvPicPr>
        <p:blipFill>
          <a:blip r:embed="rId4">
            <a:alphaModFix/>
          </a:blip>
          <a:stretch>
            <a:fillRect/>
          </a:stretch>
        </p:blipFill>
        <p:spPr>
          <a:xfrm>
            <a:off x="10064618" y="0"/>
            <a:ext cx="2127382" cy="15955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3057"/>
              </a:buClr>
              <a:buSzPts val="4400"/>
              <a:buFont typeface="Calibri"/>
              <a:buNone/>
            </a:pPr>
            <a:r>
              <a:rPr lang="en-US"/>
              <a:t>Strategic Enhancement</a:t>
            </a:r>
            <a:endParaRPr/>
          </a:p>
        </p:txBody>
      </p:sp>
      <p:sp>
        <p:nvSpPr>
          <p:cNvPr id="76" name="Google Shape;76;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03057"/>
              </a:buClr>
              <a:buSzPts val="2800"/>
              <a:buNone/>
            </a:pPr>
            <a:r>
              <a:rPr b="1" lang="en-US" sz="1650">
                <a:solidFill>
                  <a:srgbClr val="38414A"/>
                </a:solidFill>
                <a:latin typeface="Montserrat"/>
                <a:ea typeface="Montserrat"/>
                <a:cs typeface="Montserrat"/>
                <a:sym typeface="Montserrat"/>
              </a:rPr>
              <a:t>The stringent lecture / lab system</a:t>
            </a:r>
            <a:r>
              <a:rPr lang="en-US" sz="1650">
                <a:solidFill>
                  <a:srgbClr val="38414A"/>
                </a:solidFill>
                <a:latin typeface="Montserrat"/>
                <a:ea typeface="Montserrat"/>
                <a:cs typeface="Montserrat"/>
                <a:sym typeface="Montserrat"/>
              </a:rPr>
              <a:t> that our department currently has in place can </a:t>
            </a:r>
            <a:r>
              <a:rPr lang="en-US" sz="1650">
                <a:solidFill>
                  <a:srgbClr val="38414A"/>
                </a:solidFill>
                <a:latin typeface="Montserrat"/>
                <a:ea typeface="Montserrat"/>
                <a:cs typeface="Montserrat"/>
                <a:sym typeface="Montserrat"/>
              </a:rPr>
              <a:t>incur</a:t>
            </a:r>
            <a:r>
              <a:rPr lang="en-US" sz="1650">
                <a:solidFill>
                  <a:srgbClr val="38414A"/>
                </a:solidFill>
                <a:latin typeface="Montserrat"/>
                <a:ea typeface="Montserrat"/>
                <a:cs typeface="Montserrat"/>
                <a:sym typeface="Montserrat"/>
              </a:rPr>
              <a:t> strains on unmet and unsupported basic resource needs (shelter, food, access to internet) for some of our disparately impacted students.  </a:t>
            </a:r>
            <a:r>
              <a:rPr b="1" lang="en-US" sz="1650">
                <a:solidFill>
                  <a:srgbClr val="38414A"/>
                </a:solidFill>
                <a:latin typeface="Montserrat"/>
                <a:ea typeface="Montserrat"/>
                <a:cs typeface="Montserrat"/>
                <a:sym typeface="Montserrat"/>
              </a:rPr>
              <a:t>We need to enact a strategy that will mitigate the effects of unforseen demands on student’s resources and time</a:t>
            </a:r>
            <a:r>
              <a:rPr lang="en-US" sz="1650">
                <a:solidFill>
                  <a:srgbClr val="38414A"/>
                </a:solidFill>
                <a:latin typeface="Montserrat"/>
                <a:ea typeface="Montserrat"/>
                <a:cs typeface="Montserrat"/>
                <a:sym typeface="Montserrat"/>
              </a:rPr>
              <a:t> as they try to overcome unexpected barriers to their educational achievement.  One common and glaring instance of this is seen when events conspire to create a situation where a student needs to decide if they should drop a class or to receive an F in the class … both of which could have significant negative impacts on their </a:t>
            </a:r>
            <a:r>
              <a:rPr lang="en-US" sz="1650">
                <a:solidFill>
                  <a:srgbClr val="38414A"/>
                </a:solidFill>
                <a:latin typeface="Montserrat"/>
                <a:ea typeface="Montserrat"/>
                <a:cs typeface="Montserrat"/>
                <a:sym typeface="Montserrat"/>
              </a:rPr>
              <a:t>financial</a:t>
            </a:r>
            <a:r>
              <a:rPr lang="en-US" sz="1650">
                <a:solidFill>
                  <a:srgbClr val="38414A"/>
                </a:solidFill>
                <a:latin typeface="Montserrat"/>
                <a:ea typeface="Montserrat"/>
                <a:cs typeface="Montserrat"/>
                <a:sym typeface="Montserrat"/>
              </a:rPr>
              <a:t> aid status and their progress towards their educational goal.</a:t>
            </a:r>
            <a:endParaRPr sz="165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t/>
            </a:r>
            <a:endParaRPr sz="165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rPr b="1" lang="en-US" sz="1650">
                <a:solidFill>
                  <a:srgbClr val="38414A"/>
                </a:solidFill>
                <a:latin typeface="Montserrat"/>
                <a:ea typeface="Montserrat"/>
                <a:cs typeface="Montserrat"/>
                <a:sym typeface="Montserrat"/>
              </a:rPr>
              <a:t>By being more flexible</a:t>
            </a:r>
            <a:r>
              <a:rPr lang="en-US" sz="1650">
                <a:solidFill>
                  <a:srgbClr val="38414A"/>
                </a:solidFill>
                <a:latin typeface="Montserrat"/>
                <a:ea typeface="Montserrat"/>
                <a:cs typeface="Montserrat"/>
                <a:sym typeface="Montserrat"/>
              </a:rPr>
              <a:t> in how we assess achievement and how we provide units for </a:t>
            </a:r>
            <a:r>
              <a:rPr lang="en-US" sz="1650">
                <a:solidFill>
                  <a:srgbClr val="38414A"/>
                </a:solidFill>
                <a:latin typeface="Montserrat"/>
                <a:ea typeface="Montserrat"/>
                <a:cs typeface="Montserrat"/>
                <a:sym typeface="Montserrat"/>
              </a:rPr>
              <a:t>workplace</a:t>
            </a:r>
            <a:r>
              <a:rPr lang="en-US" sz="1650">
                <a:solidFill>
                  <a:srgbClr val="38414A"/>
                </a:solidFill>
                <a:latin typeface="Montserrat"/>
                <a:ea typeface="Montserrat"/>
                <a:cs typeface="Montserrat"/>
                <a:sym typeface="Montserrat"/>
              </a:rPr>
              <a:t> learning, our students could be allowed to receive the credit that they deserve for the all work that they have completed to date ... </a:t>
            </a:r>
            <a:endParaRPr sz="1650">
              <a:solidFill>
                <a:srgbClr val="38414A"/>
              </a:solidFill>
              <a:latin typeface="Montserrat"/>
              <a:ea typeface="Montserrat"/>
              <a:cs typeface="Montserrat"/>
              <a:sym typeface="Montserrat"/>
            </a:endParaRPr>
          </a:p>
          <a:p>
            <a:pPr indent="0" lvl="0" marL="0" rtl="0" algn="l">
              <a:lnSpc>
                <a:spcPct val="90000"/>
              </a:lnSpc>
              <a:spcBef>
                <a:spcPts val="0"/>
              </a:spcBef>
              <a:spcAft>
                <a:spcPts val="0"/>
              </a:spcAft>
              <a:buClr>
                <a:srgbClr val="003057"/>
              </a:buClr>
              <a:buSzPts val="2800"/>
              <a:buNone/>
            </a:pPr>
            <a:r>
              <a:t/>
            </a:r>
            <a:endParaRPr sz="1650">
              <a:solidFill>
                <a:srgbClr val="38414A"/>
              </a:solidFill>
              <a:latin typeface="Montserrat"/>
              <a:ea typeface="Montserrat"/>
              <a:cs typeface="Montserrat"/>
              <a:sym typeface="Montserrat"/>
            </a:endParaRPr>
          </a:p>
          <a:p>
            <a:pPr indent="0" lvl="0" marL="457200" rtl="0" algn="l">
              <a:lnSpc>
                <a:spcPct val="90000"/>
              </a:lnSpc>
              <a:spcBef>
                <a:spcPts val="0"/>
              </a:spcBef>
              <a:spcAft>
                <a:spcPts val="0"/>
              </a:spcAft>
              <a:buClr>
                <a:srgbClr val="003057"/>
              </a:buClr>
              <a:buSzPts val="2800"/>
              <a:buNone/>
            </a:pPr>
            <a:r>
              <a:rPr b="1" lang="en-US" sz="1750">
                <a:solidFill>
                  <a:srgbClr val="38414A"/>
                </a:solidFill>
                <a:latin typeface="Montserrat"/>
                <a:ea typeface="Montserrat"/>
                <a:cs typeface="Montserrat"/>
                <a:sym typeface="Montserrat"/>
              </a:rPr>
              <a:t>without penalty to their GPA if they are not able to complete</a:t>
            </a:r>
            <a:endParaRPr b="1" sz="1750">
              <a:solidFill>
                <a:srgbClr val="38414A"/>
              </a:solidFill>
              <a:latin typeface="Montserrat"/>
              <a:ea typeface="Montserrat"/>
              <a:cs typeface="Montserrat"/>
              <a:sym typeface="Montserrat"/>
            </a:endParaRPr>
          </a:p>
          <a:p>
            <a:pPr indent="0" lvl="0" marL="457200" rtl="0" algn="l">
              <a:lnSpc>
                <a:spcPct val="90000"/>
              </a:lnSpc>
              <a:spcBef>
                <a:spcPts val="0"/>
              </a:spcBef>
              <a:spcAft>
                <a:spcPts val="0"/>
              </a:spcAft>
              <a:buClr>
                <a:srgbClr val="003057"/>
              </a:buClr>
              <a:buSzPts val="2800"/>
              <a:buNone/>
            </a:pPr>
            <a:r>
              <a:rPr b="1" lang="en-US" sz="1750">
                <a:solidFill>
                  <a:srgbClr val="38414A"/>
                </a:solidFill>
                <a:latin typeface="Montserrat"/>
                <a:ea typeface="Montserrat"/>
                <a:cs typeface="Montserrat"/>
                <a:sym typeface="Montserrat"/>
              </a:rPr>
              <a:t>what is </a:t>
            </a:r>
            <a:r>
              <a:rPr b="1" lang="en-US" sz="1750">
                <a:solidFill>
                  <a:srgbClr val="38414A"/>
                </a:solidFill>
                <a:latin typeface="Montserrat"/>
                <a:ea typeface="Montserrat"/>
                <a:cs typeface="Montserrat"/>
                <a:sym typeface="Montserrat"/>
              </a:rPr>
              <a:t>currently</a:t>
            </a:r>
            <a:r>
              <a:rPr b="1" lang="en-US" sz="1750">
                <a:solidFill>
                  <a:srgbClr val="38414A"/>
                </a:solidFill>
                <a:latin typeface="Montserrat"/>
                <a:ea typeface="Montserrat"/>
                <a:cs typeface="Montserrat"/>
                <a:sym typeface="Montserrat"/>
              </a:rPr>
              <a:t> considered a full class in one semester ... </a:t>
            </a:r>
            <a:endParaRPr b="1" sz="1750">
              <a:solidFill>
                <a:srgbClr val="38414A"/>
              </a:solidFill>
              <a:latin typeface="Montserrat"/>
              <a:ea typeface="Montserrat"/>
              <a:cs typeface="Montserrat"/>
              <a:sym typeface="Montserrat"/>
            </a:endParaRPr>
          </a:p>
          <a:p>
            <a:pPr indent="0" lvl="0" marL="457200" rtl="0" algn="l">
              <a:lnSpc>
                <a:spcPct val="90000"/>
              </a:lnSpc>
              <a:spcBef>
                <a:spcPts val="0"/>
              </a:spcBef>
              <a:spcAft>
                <a:spcPts val="0"/>
              </a:spcAft>
              <a:buClr>
                <a:srgbClr val="003057"/>
              </a:buClr>
              <a:buSzPts val="2800"/>
              <a:buNone/>
            </a:pPr>
            <a:r>
              <a:rPr b="1" lang="en-US" sz="1750">
                <a:solidFill>
                  <a:srgbClr val="38414A"/>
                </a:solidFill>
                <a:latin typeface="Montserrat"/>
                <a:ea typeface="Montserrat"/>
                <a:cs typeface="Montserrat"/>
                <a:sym typeface="Montserrat"/>
              </a:rPr>
              <a:t>and with potentially less effect on their financial aid.</a:t>
            </a:r>
            <a:endParaRPr b="1" sz="3400"/>
          </a:p>
        </p:txBody>
      </p:sp>
      <p:pic>
        <p:nvPicPr>
          <p:cNvPr descr="DESGN Program Review   Slide 5   Strategy 720p 201028&#10;Revised" id="77" name="Google Shape;77;p12" title="DESGN Program Review   Slide 5   Strategy 720p 201028">
            <a:hlinkClick r:id="rId3"/>
          </p:cNvPr>
          <p:cNvPicPr preferRelativeResize="0"/>
          <p:nvPr/>
        </p:nvPicPr>
        <p:blipFill>
          <a:blip r:embed="rId4">
            <a:alphaModFix/>
          </a:blip>
          <a:stretch>
            <a:fillRect/>
          </a:stretch>
        </p:blipFill>
        <p:spPr>
          <a:xfrm>
            <a:off x="9757833" y="0"/>
            <a:ext cx="2434166" cy="18256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rgbClr val="003057"/>
              </a:buClr>
              <a:buSzPts val="4400"/>
              <a:buFont typeface="Calibri"/>
              <a:buNone/>
            </a:pPr>
            <a:r>
              <a:rPr lang="en-US"/>
              <a:t>Planning Steps</a:t>
            </a:r>
            <a:endParaRPr/>
          </a:p>
        </p:txBody>
      </p:sp>
      <p:sp>
        <p:nvSpPr>
          <p:cNvPr id="84" name="Google Shape;84;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177800" rtl="0" algn="l">
              <a:lnSpc>
                <a:spcPct val="90000"/>
              </a:lnSpc>
              <a:spcBef>
                <a:spcPts val="0"/>
              </a:spcBef>
              <a:spcAft>
                <a:spcPts val="0"/>
              </a:spcAft>
              <a:buClr>
                <a:srgbClr val="003057"/>
              </a:buClr>
              <a:buSzPts val="2800"/>
              <a:buNone/>
            </a:pPr>
            <a:r>
              <a:t/>
            </a:r>
            <a:endParaRPr/>
          </a:p>
          <a:p>
            <a:pPr indent="-406400" lvl="0" marL="457200" rtl="0" algn="l">
              <a:lnSpc>
                <a:spcPct val="90000"/>
              </a:lnSpc>
              <a:spcBef>
                <a:spcPts val="0"/>
              </a:spcBef>
              <a:spcAft>
                <a:spcPts val="0"/>
              </a:spcAft>
              <a:buSzPts val="2800"/>
              <a:buChar char="•"/>
            </a:pPr>
            <a:r>
              <a:rPr lang="en-US"/>
              <a:t>Revise courses to, where appropriate, split them into smaller units that can be completed in 5 week or 8 week sessions.</a:t>
            </a:r>
            <a:endParaRPr/>
          </a:p>
          <a:p>
            <a:pPr indent="-381000" lvl="1" marL="914400" rtl="0" algn="l">
              <a:lnSpc>
                <a:spcPct val="90000"/>
              </a:lnSpc>
              <a:spcBef>
                <a:spcPts val="0"/>
              </a:spcBef>
              <a:spcAft>
                <a:spcPts val="0"/>
              </a:spcAft>
              <a:buSzPts val="2400"/>
              <a:buChar char="•"/>
            </a:pPr>
            <a:r>
              <a:rPr lang="en-US"/>
              <a:t>significant ESA allowances will be required to accomplish this</a:t>
            </a:r>
            <a:endParaRPr/>
          </a:p>
          <a:p>
            <a:pPr indent="-381000" lvl="1" marL="914400" rtl="0" algn="l">
              <a:lnSpc>
                <a:spcPct val="90000"/>
              </a:lnSpc>
              <a:spcBef>
                <a:spcPts val="0"/>
              </a:spcBef>
              <a:spcAft>
                <a:spcPts val="0"/>
              </a:spcAft>
              <a:buSzPts val="2400"/>
              <a:buChar char="•"/>
            </a:pPr>
            <a:r>
              <a:rPr lang="en-US"/>
              <a:t>significant collaboration with the curriculum committee will be required to accomplish this</a:t>
            </a:r>
            <a:endParaRPr/>
          </a:p>
          <a:p>
            <a:pPr indent="-406400" lvl="0" marL="457200" rtl="0" algn="l">
              <a:lnSpc>
                <a:spcPct val="90000"/>
              </a:lnSpc>
              <a:spcBef>
                <a:spcPts val="0"/>
              </a:spcBef>
              <a:spcAft>
                <a:spcPts val="0"/>
              </a:spcAft>
              <a:buSzPts val="2800"/>
              <a:buChar char="•"/>
            </a:pPr>
            <a:r>
              <a:rPr lang="en-US"/>
              <a:t>Develop a robust skill badge system that will provide employers with a good understanding of</a:t>
            </a:r>
            <a:endParaRPr/>
          </a:p>
          <a:p>
            <a:pPr indent="-381000" lvl="1" marL="914400" rtl="0" algn="l">
              <a:spcBef>
                <a:spcPts val="0"/>
              </a:spcBef>
              <a:spcAft>
                <a:spcPts val="0"/>
              </a:spcAft>
              <a:buSzPts val="2400"/>
              <a:buChar char="•"/>
            </a:pPr>
            <a:r>
              <a:rPr lang="en-US" sz="2400"/>
              <a:t>significant ESA allowances will be required to accomplish this</a:t>
            </a:r>
            <a:endParaRPr sz="2400"/>
          </a:p>
          <a:p>
            <a:pPr indent="-406400" lvl="0" marL="457200" rtl="0" algn="l">
              <a:spcBef>
                <a:spcPts val="0"/>
              </a:spcBef>
              <a:spcAft>
                <a:spcPts val="0"/>
              </a:spcAft>
              <a:buSzPts val="2800"/>
              <a:buChar char="•"/>
            </a:pPr>
            <a:r>
              <a:rPr lang="en-US"/>
              <a:t>Maintain strong CADD software access for all students</a:t>
            </a:r>
            <a:endParaRPr/>
          </a:p>
          <a:p>
            <a:pPr indent="-381000" lvl="1" marL="914400" rtl="0" algn="l">
              <a:spcBef>
                <a:spcPts val="0"/>
              </a:spcBef>
              <a:spcAft>
                <a:spcPts val="0"/>
              </a:spcAft>
              <a:buSzPts val="2400"/>
              <a:buChar char="•"/>
            </a:pPr>
            <a:r>
              <a:rPr lang="en-US"/>
              <a:t>Significant work with IT will be required to accomplish this</a:t>
            </a:r>
            <a:endParaRPr/>
          </a:p>
          <a:p>
            <a:pPr indent="0" lvl="0" marL="457200" rtl="0" algn="l">
              <a:lnSpc>
                <a:spcPct val="90000"/>
              </a:lnSpc>
              <a:spcBef>
                <a:spcPts val="0"/>
              </a:spcBef>
              <a:spcAft>
                <a:spcPts val="0"/>
              </a:spcAft>
              <a:buNone/>
            </a:pPr>
            <a:r>
              <a:t/>
            </a:r>
            <a:endParaRPr/>
          </a:p>
        </p:txBody>
      </p:sp>
      <p:pic>
        <p:nvPicPr>
          <p:cNvPr descr="DESGN Program Review   Slide 6   Planning 720p 201028&#10;Revised" id="85" name="Google Shape;85;p13" title="DESGN Program Review   Slide 6   Planning 720p 201028">
            <a:hlinkClick r:id="rId3"/>
          </p:cNvPr>
          <p:cNvPicPr preferRelativeResize="0"/>
          <p:nvPr/>
        </p:nvPicPr>
        <p:blipFill>
          <a:blip r:embed="rId4">
            <a:alphaModFix/>
          </a:blip>
          <a:stretch>
            <a:fillRect/>
          </a:stretch>
        </p:blipFill>
        <p:spPr>
          <a:xfrm>
            <a:off x="9757833" y="0"/>
            <a:ext cx="2434166" cy="18256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